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>
  <p:sldMasterIdLst>
    <p:sldMasterId id="2147483781" r:id="rId1"/>
  </p:sldMasterIdLst>
  <p:notesMasterIdLst>
    <p:notesMasterId r:id="rId2"/>
  </p:notesMasterIdLst>
  <p:sldIdLst>
    <p:sldId id="410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28" r:id="rId21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 xmlns:r="http://schemas.openxmlformats.org/officeDocument/2006/relationships" xmlns:a="http://schemas.openxmlformats.org/drawingml/2006/main">
  <p:cmAuthor id="1" name="User" initials="U" lastIdx="1" clrIdx="0"/>
</p:cmAuthorLst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768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tableStyles" Target="tableStyle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commentAuthors" Target="commentAuthors.xml"/><Relationship Id="rId26" Type="http://schemas.openxmlformats.org/officeDocument/2006/relationships/theme" Target="theme/theme1.xml"/></Relationships>
</file>

<file path=ppt/comments/comment1.xml><?xml version="1.0" encoding="utf-8"?>
<p:cmLst xmlns:p="http://schemas.openxmlformats.org/presentationml/2006/main" xmlns:r="http://schemas.openxmlformats.org/officeDocument/2006/relationships" xmlns:a="http://schemas.openxmlformats.org/drawingml/2006/main">
  <p:cm authorId="1" dt="2018-05-18T11:33:31.953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FCCC4B-C881-4BA5-99C6-0B913FD10F8C}" type="doc">
      <dgm:prSet loTypeId="urn:microsoft.com/office/officeart/2005/8/layout/bProcess3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EE13AF-9D06-4D3F-8FAF-7760A058A80B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তৎসম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74AE9F-309A-4A0C-9F8A-8246D6064252}" type="parTrans" cxnId="{A1EE2593-1806-4B2F-8888-88203E19F9B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6EC380-33DB-4F9F-8D72-5DF94CC68323}" type="sibTrans" cxnId="{A1EE2593-1806-4B2F-8888-88203E19F9B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AD9265-5824-43E1-80A6-388C9BE78325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অর্ধ-তৎসম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0B5746-9F79-4E33-94C9-8A329A32D709}" type="parTrans" cxnId="{A13C3D71-0259-4FFF-9271-F887F948FD9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C83044-4812-4EF5-B663-400A46238276}" type="sibTrans" cxnId="{A13C3D71-0259-4FFF-9271-F887F948FD9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274910-26C9-4B1E-916F-8A956755D3F4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তদ্ভব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FA535A-EC24-43F9-A782-6A6FAE42EB3D}" type="parTrans" cxnId="{EE94423E-8D03-4A07-B44C-76F64596740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2B987A-0E4A-4555-985C-F0EC4EDE590B}" type="sibTrans" cxnId="{EE94423E-8D03-4A07-B44C-76F64596740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FECAE3-2AB3-4F6D-AEBB-31FE25189D8A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দেশি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D9B2D7-8E50-4FB0-A22B-5C1C21712D14}" type="parTrans" cxnId="{664FD50E-7387-4E5F-A965-7098CD0924A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8789C3-3297-41F3-8B99-627ABD6E8DFD}" type="sibTrans" cxnId="{664FD50E-7387-4E5F-A965-7098CD0924A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B30B99-8985-4364-B21E-D1722D829637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বিদেশি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62A08E-7101-4754-9809-20685566B300}" type="parTrans" cxnId="{BA806F7C-08EE-479A-A056-3E43A887595E}">
      <dgm:prSet/>
      <dgm:spPr/>
      <dgm:t>
        <a:bodyPr/>
        <a:lstStyle/>
        <a:p>
          <a:endParaRPr lang="en-US"/>
        </a:p>
      </dgm:t>
    </dgm:pt>
    <dgm:pt modelId="{B40371CF-42D7-4E7C-BA10-9CF1042D6045}" type="sibTrans" cxnId="{BA806F7C-08EE-479A-A056-3E43A887595E}">
      <dgm:prSet/>
      <dgm:spPr/>
      <dgm:t>
        <a:bodyPr/>
        <a:lstStyle/>
        <a:p>
          <a:endParaRPr lang="en-US"/>
        </a:p>
      </dgm:t>
    </dgm:pt>
    <dgm:pt modelId="{2A33692C-3A70-43B4-8EE2-018426ED8765}" type="pres">
      <dgm:prSet presAssocID="{8EFCCC4B-C881-4BA5-99C6-0B913FD10F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782E15-7417-4F05-A020-6ACB5CF9D4A9}" type="pres">
      <dgm:prSet presAssocID="{18EE13AF-9D06-4D3F-8FAF-7760A058A80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3B8C1-3320-4056-AC96-AFEDDEA78D85}" type="pres">
      <dgm:prSet presAssocID="{396EC380-33DB-4F9F-8D72-5DF94CC68323}" presName="sibTrans" presStyleLbl="sibTrans1D1" presStyleIdx="0" presStyleCnt="4"/>
      <dgm:spPr/>
      <dgm:t>
        <a:bodyPr/>
        <a:lstStyle/>
        <a:p>
          <a:endParaRPr lang="en-US"/>
        </a:p>
      </dgm:t>
    </dgm:pt>
    <dgm:pt modelId="{B5529977-20D7-42B0-A690-EF1A49F62B8B}" type="pres">
      <dgm:prSet presAssocID="{396EC380-33DB-4F9F-8D72-5DF94CC68323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6DA47CBE-4B56-4069-A0C9-3E1D0CD07769}" type="pres">
      <dgm:prSet presAssocID="{71AD9265-5824-43E1-80A6-388C9BE7832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ABDDF-E6F4-45A7-91AD-C0A87F0E0AF0}" type="pres">
      <dgm:prSet presAssocID="{59C83044-4812-4EF5-B663-400A46238276}" presName="sibTrans" presStyleLbl="sibTrans1D1" presStyleIdx="1" presStyleCnt="4"/>
      <dgm:spPr/>
      <dgm:t>
        <a:bodyPr/>
        <a:lstStyle/>
        <a:p>
          <a:endParaRPr lang="en-US"/>
        </a:p>
      </dgm:t>
    </dgm:pt>
    <dgm:pt modelId="{2C1D38CD-49B7-407A-96E9-874D56792CEE}" type="pres">
      <dgm:prSet presAssocID="{59C83044-4812-4EF5-B663-400A46238276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65564086-8180-4B35-BB1B-E05B90085AD1}" type="pres">
      <dgm:prSet presAssocID="{1B274910-26C9-4B1E-916F-8A956755D3F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F346A-3F26-4AC3-A169-F055186BFFD2}" type="pres">
      <dgm:prSet presAssocID="{322B987A-0E4A-4555-985C-F0EC4EDE590B}" presName="sibTrans" presStyleLbl="sibTrans1D1" presStyleIdx="2" presStyleCnt="4"/>
      <dgm:spPr/>
      <dgm:t>
        <a:bodyPr/>
        <a:lstStyle/>
        <a:p>
          <a:endParaRPr lang="en-US"/>
        </a:p>
      </dgm:t>
    </dgm:pt>
    <dgm:pt modelId="{41212012-9890-4F72-A97D-915D0B3DF120}" type="pres">
      <dgm:prSet presAssocID="{322B987A-0E4A-4555-985C-F0EC4EDE590B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B2DD03D5-0417-413D-BD84-DA8E8AC6329E}" type="pres">
      <dgm:prSet presAssocID="{9FFECAE3-2AB3-4F6D-AEBB-31FE25189D8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5DF30-914F-4828-831E-7AE18CC5B089}" type="pres">
      <dgm:prSet presAssocID="{668789C3-3297-41F3-8B99-627ABD6E8DFD}" presName="sibTrans" presStyleLbl="sibTrans1D1" presStyleIdx="3" presStyleCnt="4"/>
      <dgm:spPr/>
      <dgm:t>
        <a:bodyPr/>
        <a:lstStyle/>
        <a:p>
          <a:endParaRPr lang="en-US"/>
        </a:p>
      </dgm:t>
    </dgm:pt>
    <dgm:pt modelId="{AE6A0BD4-53C2-45F6-9D3E-0576777C5EB3}" type="pres">
      <dgm:prSet presAssocID="{668789C3-3297-41F3-8B99-627ABD6E8DFD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1B7850DC-5D8B-4B80-BF67-2E3737E4A587}" type="pres">
      <dgm:prSet presAssocID="{E3B30B99-8985-4364-B21E-D1722D82963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4F23CA-C8DE-409B-B966-7D927CF02074}" type="presOf" srcId="{71AD9265-5824-43E1-80A6-388C9BE78325}" destId="{6DA47CBE-4B56-4069-A0C9-3E1D0CD07769}" srcOrd="0" destOrd="0" presId="urn:microsoft.com/office/officeart/2005/8/layout/bProcess3"/>
    <dgm:cxn modelId="{BA806F7C-08EE-479A-A056-3E43A887595E}" srcId="{8EFCCC4B-C881-4BA5-99C6-0B913FD10F8C}" destId="{E3B30B99-8985-4364-B21E-D1722D829637}" srcOrd="4" destOrd="0" parTransId="{C362A08E-7101-4754-9809-20685566B300}" sibTransId="{B40371CF-42D7-4E7C-BA10-9CF1042D6045}"/>
    <dgm:cxn modelId="{29C9C90E-A924-4D3D-82FE-96711D2FAA2B}" type="presOf" srcId="{322B987A-0E4A-4555-985C-F0EC4EDE590B}" destId="{41212012-9890-4F72-A97D-915D0B3DF120}" srcOrd="1" destOrd="0" presId="urn:microsoft.com/office/officeart/2005/8/layout/bProcess3"/>
    <dgm:cxn modelId="{2BABD6B2-D004-45AE-BB8E-BC037FEF744B}" type="presOf" srcId="{9FFECAE3-2AB3-4F6D-AEBB-31FE25189D8A}" destId="{B2DD03D5-0417-413D-BD84-DA8E8AC6329E}" srcOrd="0" destOrd="0" presId="urn:microsoft.com/office/officeart/2005/8/layout/bProcess3"/>
    <dgm:cxn modelId="{FC57DD0E-ECD4-4EC7-A102-4DEE86A2911A}" type="presOf" srcId="{59C83044-4812-4EF5-B663-400A46238276}" destId="{2C1D38CD-49B7-407A-96E9-874D56792CEE}" srcOrd="1" destOrd="0" presId="urn:microsoft.com/office/officeart/2005/8/layout/bProcess3"/>
    <dgm:cxn modelId="{A13C3D71-0259-4FFF-9271-F887F948FD9C}" srcId="{8EFCCC4B-C881-4BA5-99C6-0B913FD10F8C}" destId="{71AD9265-5824-43E1-80A6-388C9BE78325}" srcOrd="1" destOrd="0" parTransId="{D10B5746-9F79-4E33-94C9-8A329A32D709}" sibTransId="{59C83044-4812-4EF5-B663-400A46238276}"/>
    <dgm:cxn modelId="{DB4C4337-3F83-4A65-A725-4CF2710C5545}" type="presOf" srcId="{18EE13AF-9D06-4D3F-8FAF-7760A058A80B}" destId="{F3782E15-7417-4F05-A020-6ACB5CF9D4A9}" srcOrd="0" destOrd="0" presId="urn:microsoft.com/office/officeart/2005/8/layout/bProcess3"/>
    <dgm:cxn modelId="{0C829C81-E63A-408A-9229-98A5C0CF52B6}" type="presOf" srcId="{668789C3-3297-41F3-8B99-627ABD6E8DFD}" destId="{C9B5DF30-914F-4828-831E-7AE18CC5B089}" srcOrd="0" destOrd="0" presId="urn:microsoft.com/office/officeart/2005/8/layout/bProcess3"/>
    <dgm:cxn modelId="{F85E71E3-74DD-4DE4-9F42-13CD8F41EA22}" type="presOf" srcId="{8EFCCC4B-C881-4BA5-99C6-0B913FD10F8C}" destId="{2A33692C-3A70-43B4-8EE2-018426ED8765}" srcOrd="0" destOrd="0" presId="urn:microsoft.com/office/officeart/2005/8/layout/bProcess3"/>
    <dgm:cxn modelId="{4001930D-6E6F-4982-887D-D7227EF50AC7}" type="presOf" srcId="{E3B30B99-8985-4364-B21E-D1722D829637}" destId="{1B7850DC-5D8B-4B80-BF67-2E3737E4A587}" srcOrd="0" destOrd="0" presId="urn:microsoft.com/office/officeart/2005/8/layout/bProcess3"/>
    <dgm:cxn modelId="{51011A7B-0680-46EA-8ADC-AC2C407E9EF0}" type="presOf" srcId="{668789C3-3297-41F3-8B99-627ABD6E8DFD}" destId="{AE6A0BD4-53C2-45F6-9D3E-0576777C5EB3}" srcOrd="1" destOrd="0" presId="urn:microsoft.com/office/officeart/2005/8/layout/bProcess3"/>
    <dgm:cxn modelId="{0E3CE008-C522-4CA6-9E1F-28B2695004E2}" type="presOf" srcId="{396EC380-33DB-4F9F-8D72-5DF94CC68323}" destId="{B5529977-20D7-42B0-A690-EF1A49F62B8B}" srcOrd="1" destOrd="0" presId="urn:microsoft.com/office/officeart/2005/8/layout/bProcess3"/>
    <dgm:cxn modelId="{664FD50E-7387-4E5F-A965-7098CD0924AF}" srcId="{8EFCCC4B-C881-4BA5-99C6-0B913FD10F8C}" destId="{9FFECAE3-2AB3-4F6D-AEBB-31FE25189D8A}" srcOrd="3" destOrd="0" parTransId="{17D9B2D7-8E50-4FB0-A22B-5C1C21712D14}" sibTransId="{668789C3-3297-41F3-8B99-627ABD6E8DFD}"/>
    <dgm:cxn modelId="{EE94423E-8D03-4A07-B44C-76F64596740C}" srcId="{8EFCCC4B-C881-4BA5-99C6-0B913FD10F8C}" destId="{1B274910-26C9-4B1E-916F-8A956755D3F4}" srcOrd="2" destOrd="0" parTransId="{1CFA535A-EC24-43F9-A782-6A6FAE42EB3D}" sibTransId="{322B987A-0E4A-4555-985C-F0EC4EDE590B}"/>
    <dgm:cxn modelId="{A1EE2593-1806-4B2F-8888-88203E19F9B6}" srcId="{8EFCCC4B-C881-4BA5-99C6-0B913FD10F8C}" destId="{18EE13AF-9D06-4D3F-8FAF-7760A058A80B}" srcOrd="0" destOrd="0" parTransId="{0974AE9F-309A-4A0C-9F8A-8246D6064252}" sibTransId="{396EC380-33DB-4F9F-8D72-5DF94CC68323}"/>
    <dgm:cxn modelId="{32DD307B-9515-400A-9601-97236816E303}" type="presOf" srcId="{59C83044-4812-4EF5-B663-400A46238276}" destId="{E0BABDDF-E6F4-45A7-91AD-C0A87F0E0AF0}" srcOrd="0" destOrd="0" presId="urn:microsoft.com/office/officeart/2005/8/layout/bProcess3"/>
    <dgm:cxn modelId="{15C7B16D-E1E9-450A-B0F9-B381FD82BE33}" type="presOf" srcId="{1B274910-26C9-4B1E-916F-8A956755D3F4}" destId="{65564086-8180-4B35-BB1B-E05B90085AD1}" srcOrd="0" destOrd="0" presId="urn:microsoft.com/office/officeart/2005/8/layout/bProcess3"/>
    <dgm:cxn modelId="{E2F0B0D1-2EFD-4E41-8A27-D6B9C0D7C4BA}" type="presOf" srcId="{322B987A-0E4A-4555-985C-F0EC4EDE590B}" destId="{42EF346A-3F26-4AC3-A169-F055186BFFD2}" srcOrd="0" destOrd="0" presId="urn:microsoft.com/office/officeart/2005/8/layout/bProcess3"/>
    <dgm:cxn modelId="{805635E2-F686-4089-B0D5-462C3962C267}" type="presOf" srcId="{396EC380-33DB-4F9F-8D72-5DF94CC68323}" destId="{B2C3B8C1-3320-4056-AC96-AFEDDEA78D85}" srcOrd="0" destOrd="0" presId="urn:microsoft.com/office/officeart/2005/8/layout/bProcess3"/>
    <dgm:cxn modelId="{34BE9CED-2E9A-4F67-A2D8-31FA714F477D}" type="presParOf" srcId="{2A33692C-3A70-43B4-8EE2-018426ED8765}" destId="{F3782E15-7417-4F05-A020-6ACB5CF9D4A9}" srcOrd="0" destOrd="0" presId="urn:microsoft.com/office/officeart/2005/8/layout/bProcess3"/>
    <dgm:cxn modelId="{318CAB0D-B681-4B54-BF61-1DD3789A49F7}" type="presParOf" srcId="{2A33692C-3A70-43B4-8EE2-018426ED8765}" destId="{B2C3B8C1-3320-4056-AC96-AFEDDEA78D85}" srcOrd="1" destOrd="0" presId="urn:microsoft.com/office/officeart/2005/8/layout/bProcess3"/>
    <dgm:cxn modelId="{BB11C8BB-697F-4722-A920-4CA9B8621DCF}" type="presParOf" srcId="{B2C3B8C1-3320-4056-AC96-AFEDDEA78D85}" destId="{B5529977-20D7-42B0-A690-EF1A49F62B8B}" srcOrd="0" destOrd="0" presId="urn:microsoft.com/office/officeart/2005/8/layout/bProcess3"/>
    <dgm:cxn modelId="{B4D730F0-27D4-4ED0-B8F6-9899B177AD12}" type="presParOf" srcId="{2A33692C-3A70-43B4-8EE2-018426ED8765}" destId="{6DA47CBE-4B56-4069-A0C9-3E1D0CD07769}" srcOrd="2" destOrd="0" presId="urn:microsoft.com/office/officeart/2005/8/layout/bProcess3"/>
    <dgm:cxn modelId="{7A0F2DEF-6E47-479A-8CA7-473E5058CA3C}" type="presParOf" srcId="{2A33692C-3A70-43B4-8EE2-018426ED8765}" destId="{E0BABDDF-E6F4-45A7-91AD-C0A87F0E0AF0}" srcOrd="3" destOrd="0" presId="urn:microsoft.com/office/officeart/2005/8/layout/bProcess3"/>
    <dgm:cxn modelId="{532A79F7-6842-499E-862F-70D3DE524ECE}" type="presParOf" srcId="{E0BABDDF-E6F4-45A7-91AD-C0A87F0E0AF0}" destId="{2C1D38CD-49B7-407A-96E9-874D56792CEE}" srcOrd="0" destOrd="0" presId="urn:microsoft.com/office/officeart/2005/8/layout/bProcess3"/>
    <dgm:cxn modelId="{AE9C337A-0C1B-421A-BE3E-68617D55A704}" type="presParOf" srcId="{2A33692C-3A70-43B4-8EE2-018426ED8765}" destId="{65564086-8180-4B35-BB1B-E05B90085AD1}" srcOrd="4" destOrd="0" presId="urn:microsoft.com/office/officeart/2005/8/layout/bProcess3"/>
    <dgm:cxn modelId="{3610E8C4-FA9E-4D48-8624-79F02FC3B0F7}" type="presParOf" srcId="{2A33692C-3A70-43B4-8EE2-018426ED8765}" destId="{42EF346A-3F26-4AC3-A169-F055186BFFD2}" srcOrd="5" destOrd="0" presId="urn:microsoft.com/office/officeart/2005/8/layout/bProcess3"/>
    <dgm:cxn modelId="{29875F76-C232-44F4-98B4-FE00DEE80813}" type="presParOf" srcId="{42EF346A-3F26-4AC3-A169-F055186BFFD2}" destId="{41212012-9890-4F72-A97D-915D0B3DF120}" srcOrd="0" destOrd="0" presId="urn:microsoft.com/office/officeart/2005/8/layout/bProcess3"/>
    <dgm:cxn modelId="{94A3D7E6-DAE5-4333-864E-851FB213E511}" type="presParOf" srcId="{2A33692C-3A70-43B4-8EE2-018426ED8765}" destId="{B2DD03D5-0417-413D-BD84-DA8E8AC6329E}" srcOrd="6" destOrd="0" presId="urn:microsoft.com/office/officeart/2005/8/layout/bProcess3"/>
    <dgm:cxn modelId="{D9B4D560-627D-48BF-BBA5-0018A944D4E6}" type="presParOf" srcId="{2A33692C-3A70-43B4-8EE2-018426ED8765}" destId="{C9B5DF30-914F-4828-831E-7AE18CC5B089}" srcOrd="7" destOrd="0" presId="urn:microsoft.com/office/officeart/2005/8/layout/bProcess3"/>
    <dgm:cxn modelId="{921246BF-B28C-4EC4-AA0D-F6ABDE988EFB}" type="presParOf" srcId="{C9B5DF30-914F-4828-831E-7AE18CC5B089}" destId="{AE6A0BD4-53C2-45F6-9D3E-0576777C5EB3}" srcOrd="0" destOrd="0" presId="urn:microsoft.com/office/officeart/2005/8/layout/bProcess3"/>
    <dgm:cxn modelId="{3836965D-9750-476C-9FFB-AA23D20288E4}" type="presParOf" srcId="{2A33692C-3A70-43B4-8EE2-018426ED8765}" destId="{1B7850DC-5D8B-4B80-BF67-2E3737E4A587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C2BEC3-B51E-4C56-8EDD-3BF04542A42A}" type="doc">
      <dgm:prSet loTypeId="urn:microsoft.com/office/officeart/2005/8/layout/cycle7" loCatId="cycle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76C566-F932-442A-A55E-421BAD66AA13}">
      <dgm:prSet phldrT="[Text]"/>
      <dgm:spPr>
        <a:sp3d extrusionH="190500" prstMaterial="matte">
          <a:bevelT w="120650" h="38100" prst="cross"/>
          <a:bevelB w="120650" h="57150" prst="relaxedInset"/>
          <a:contourClr>
            <a:schemeClr val="bg1"/>
          </a:contourClr>
        </a:sp3d>
      </dgm:spPr>
      <dgm:t>
        <a:bodyPr/>
        <a:lstStyle/>
        <a:p>
          <a:r>
            <a:rPr lang="bn-BD" dirty="0" smtClean="0"/>
            <a:t>যৌগিক</a:t>
          </a:r>
          <a:endParaRPr lang="en-US" dirty="0"/>
        </a:p>
      </dgm:t>
    </dgm:pt>
    <dgm:pt modelId="{F18330FB-5511-4D0A-92C8-89476E54082A}" type="parTrans" cxnId="{8C9A5754-8CFA-441E-B314-1C10081CAE54}">
      <dgm:prSet/>
      <dgm:spPr/>
      <dgm:t>
        <a:bodyPr/>
        <a:lstStyle/>
        <a:p>
          <a:endParaRPr lang="en-US"/>
        </a:p>
      </dgm:t>
    </dgm:pt>
    <dgm:pt modelId="{6F0F3D19-F56F-424B-AF02-29C05DC838F1}" type="sibTrans" cxnId="{8C9A5754-8CFA-441E-B314-1C10081CAE54}">
      <dgm:prSet/>
      <dgm:spPr>
        <a:sp3d>
          <a:bevelT w="139700" prst="cross"/>
        </a:sp3d>
      </dgm:spPr>
      <dgm:t>
        <a:bodyPr/>
        <a:lstStyle/>
        <a:p>
          <a:endParaRPr lang="en-US"/>
        </a:p>
      </dgm:t>
    </dgm:pt>
    <dgm:pt modelId="{FA8A6001-2FF7-43D8-AC8B-93B18A5DCEC3}">
      <dgm:prSet phldrT="[Text]"/>
      <dgm:spPr>
        <a:sp3d extrusionH="190500" prstMaterial="matte">
          <a:bevelT w="120650" h="38100" prst="cross"/>
          <a:bevelB w="120650" h="57150" prst="relaxedInset"/>
          <a:contourClr>
            <a:schemeClr val="bg1"/>
          </a:contourClr>
        </a:sp3d>
      </dgm:spPr>
      <dgm:t>
        <a:bodyPr/>
        <a:lstStyle/>
        <a:p>
          <a:r>
            <a:rPr lang="bn-BD" dirty="0" smtClean="0"/>
            <a:t>যোগরূঢ়</a:t>
          </a:r>
          <a:endParaRPr lang="en-US" dirty="0"/>
        </a:p>
      </dgm:t>
    </dgm:pt>
    <dgm:pt modelId="{D02858C9-50BC-475B-AC56-3F3573D70DFD}" type="parTrans" cxnId="{7F40A35A-39E8-4A38-AA15-F4A595CC4AE7}">
      <dgm:prSet/>
      <dgm:spPr/>
      <dgm:t>
        <a:bodyPr/>
        <a:lstStyle/>
        <a:p>
          <a:endParaRPr lang="en-US"/>
        </a:p>
      </dgm:t>
    </dgm:pt>
    <dgm:pt modelId="{F0162483-274D-4112-AA6E-A057167E3E75}" type="sibTrans" cxnId="{7F40A35A-39E8-4A38-AA15-F4A595CC4AE7}">
      <dgm:prSet/>
      <dgm:spPr>
        <a:sp3d>
          <a:bevelT w="139700" prst="cross"/>
        </a:sp3d>
      </dgm:spPr>
      <dgm:t>
        <a:bodyPr/>
        <a:lstStyle/>
        <a:p>
          <a:endParaRPr lang="en-US"/>
        </a:p>
      </dgm:t>
    </dgm:pt>
    <dgm:pt modelId="{37E00670-DC26-4387-9227-FE359E85630A}">
      <dgm:prSet phldrT="[Text]"/>
      <dgm:spPr>
        <a:sp3d extrusionH="190500" prstMaterial="matte">
          <a:bevelT w="120650" h="38100" prst="cross"/>
          <a:bevelB w="120650" h="57150" prst="relaxedInset"/>
          <a:contourClr>
            <a:schemeClr val="bg1"/>
          </a:contourClr>
        </a:sp3d>
      </dgm:spPr>
      <dgm:t>
        <a:bodyPr/>
        <a:lstStyle/>
        <a:p>
          <a:r>
            <a:rPr lang="bn-BD" dirty="0" smtClean="0"/>
            <a:t>রূঢ়/রূঢ়ি</a:t>
          </a:r>
          <a:endParaRPr lang="en-US" dirty="0"/>
        </a:p>
      </dgm:t>
    </dgm:pt>
    <dgm:pt modelId="{C9E299A7-7C49-4907-9B81-449EB155D662}" type="parTrans" cxnId="{605542B4-28FE-491B-A07B-4E934B5C0417}">
      <dgm:prSet/>
      <dgm:spPr/>
      <dgm:t>
        <a:bodyPr/>
        <a:lstStyle/>
        <a:p>
          <a:endParaRPr lang="en-US"/>
        </a:p>
      </dgm:t>
    </dgm:pt>
    <dgm:pt modelId="{9BB521ED-2C1C-4CE0-97CE-D1B39B202266}" type="sibTrans" cxnId="{605542B4-28FE-491B-A07B-4E934B5C0417}">
      <dgm:prSet/>
      <dgm:spPr>
        <a:sp3d>
          <a:bevelT w="139700" prst="cross"/>
        </a:sp3d>
      </dgm:spPr>
      <dgm:t>
        <a:bodyPr/>
        <a:lstStyle/>
        <a:p>
          <a:endParaRPr lang="en-US"/>
        </a:p>
      </dgm:t>
    </dgm:pt>
    <dgm:pt modelId="{A40929F9-B72D-456E-8BDA-729FCCBC12B5}" type="pres">
      <dgm:prSet presAssocID="{A6C2BEC3-B51E-4C56-8EDD-3BF04542A4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37B52D-9304-449C-BCB9-CA0525F84E51}" type="pres">
      <dgm:prSet presAssocID="{0E76C566-F932-442A-A55E-421BAD66AA1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E5E78-5763-4C87-AC5D-F535FD9EB200}" type="pres">
      <dgm:prSet presAssocID="{6F0F3D19-F56F-424B-AF02-29C05DC838F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CC475B8-344F-45C4-B55D-1E0603D3EF4C}" type="pres">
      <dgm:prSet presAssocID="{6F0F3D19-F56F-424B-AF02-29C05DC838F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FEE8EE7-D5EF-43DA-B268-82E3E4637367}" type="pres">
      <dgm:prSet presAssocID="{FA8A6001-2FF7-43D8-AC8B-93B18A5DCEC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7DCD8-28A1-4E7E-9920-82C03D7336D0}" type="pres">
      <dgm:prSet presAssocID="{F0162483-274D-4112-AA6E-A057167E3E7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95DAB1A-3819-4C7C-BDBF-4E6F42FF05CD}" type="pres">
      <dgm:prSet presAssocID="{F0162483-274D-4112-AA6E-A057167E3E7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7D40FFF-887D-440F-AF97-340C8661DAD9}" type="pres">
      <dgm:prSet presAssocID="{37E00670-DC26-4387-9227-FE359E85630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96FC0-DB9C-4F8B-B006-AD31ABA7FEDC}" type="pres">
      <dgm:prSet presAssocID="{9BB521ED-2C1C-4CE0-97CE-D1B39B20226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7E59EAA-0701-4117-B51B-7A8C1D6B7080}" type="pres">
      <dgm:prSet presAssocID="{9BB521ED-2C1C-4CE0-97CE-D1B39B202266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4F91A70-1065-4D31-90E6-319D2F025588}" type="presOf" srcId="{6F0F3D19-F56F-424B-AF02-29C05DC838F1}" destId="{ECC475B8-344F-45C4-B55D-1E0603D3EF4C}" srcOrd="1" destOrd="0" presId="urn:microsoft.com/office/officeart/2005/8/layout/cycle7"/>
    <dgm:cxn modelId="{DC2739D7-FF6A-4646-841F-F1E7E37820CA}" type="presOf" srcId="{9BB521ED-2C1C-4CE0-97CE-D1B39B202266}" destId="{16F96FC0-DB9C-4F8B-B006-AD31ABA7FEDC}" srcOrd="0" destOrd="0" presId="urn:microsoft.com/office/officeart/2005/8/layout/cycle7"/>
    <dgm:cxn modelId="{EFA51CED-A4CA-49A4-96A1-859EBE7BB66B}" type="presOf" srcId="{6F0F3D19-F56F-424B-AF02-29C05DC838F1}" destId="{EA4E5E78-5763-4C87-AC5D-F535FD9EB200}" srcOrd="0" destOrd="0" presId="urn:microsoft.com/office/officeart/2005/8/layout/cycle7"/>
    <dgm:cxn modelId="{841EFB18-C43E-49EF-9C10-DBFDCC5D1522}" type="presOf" srcId="{37E00670-DC26-4387-9227-FE359E85630A}" destId="{07D40FFF-887D-440F-AF97-340C8661DAD9}" srcOrd="0" destOrd="0" presId="urn:microsoft.com/office/officeart/2005/8/layout/cycle7"/>
    <dgm:cxn modelId="{605542B4-28FE-491B-A07B-4E934B5C0417}" srcId="{A6C2BEC3-B51E-4C56-8EDD-3BF04542A42A}" destId="{37E00670-DC26-4387-9227-FE359E85630A}" srcOrd="2" destOrd="0" parTransId="{C9E299A7-7C49-4907-9B81-449EB155D662}" sibTransId="{9BB521ED-2C1C-4CE0-97CE-D1B39B202266}"/>
    <dgm:cxn modelId="{8C9A5754-8CFA-441E-B314-1C10081CAE54}" srcId="{A6C2BEC3-B51E-4C56-8EDD-3BF04542A42A}" destId="{0E76C566-F932-442A-A55E-421BAD66AA13}" srcOrd="0" destOrd="0" parTransId="{F18330FB-5511-4D0A-92C8-89476E54082A}" sibTransId="{6F0F3D19-F56F-424B-AF02-29C05DC838F1}"/>
    <dgm:cxn modelId="{6D1F9DAD-1953-4016-89A2-4E048F22E980}" type="presOf" srcId="{F0162483-274D-4112-AA6E-A057167E3E75}" destId="{595DAB1A-3819-4C7C-BDBF-4E6F42FF05CD}" srcOrd="1" destOrd="0" presId="urn:microsoft.com/office/officeart/2005/8/layout/cycle7"/>
    <dgm:cxn modelId="{C9CBB9F6-8ABD-4E42-9DD8-B738286764F8}" type="presOf" srcId="{0E76C566-F932-442A-A55E-421BAD66AA13}" destId="{F437B52D-9304-449C-BCB9-CA0525F84E51}" srcOrd="0" destOrd="0" presId="urn:microsoft.com/office/officeart/2005/8/layout/cycle7"/>
    <dgm:cxn modelId="{79DCC75A-A7EC-4AF9-95B5-8D47C902076E}" type="presOf" srcId="{FA8A6001-2FF7-43D8-AC8B-93B18A5DCEC3}" destId="{EFEE8EE7-D5EF-43DA-B268-82E3E4637367}" srcOrd="0" destOrd="0" presId="urn:microsoft.com/office/officeart/2005/8/layout/cycle7"/>
    <dgm:cxn modelId="{E63DE978-74D7-4865-BFC8-F544EED5836A}" type="presOf" srcId="{F0162483-274D-4112-AA6E-A057167E3E75}" destId="{2417DCD8-28A1-4E7E-9920-82C03D7336D0}" srcOrd="0" destOrd="0" presId="urn:microsoft.com/office/officeart/2005/8/layout/cycle7"/>
    <dgm:cxn modelId="{7F40A35A-39E8-4A38-AA15-F4A595CC4AE7}" srcId="{A6C2BEC3-B51E-4C56-8EDD-3BF04542A42A}" destId="{FA8A6001-2FF7-43D8-AC8B-93B18A5DCEC3}" srcOrd="1" destOrd="0" parTransId="{D02858C9-50BC-475B-AC56-3F3573D70DFD}" sibTransId="{F0162483-274D-4112-AA6E-A057167E3E75}"/>
    <dgm:cxn modelId="{3A26D808-5ACE-4600-A808-F1AD21060E8A}" type="presOf" srcId="{9BB521ED-2C1C-4CE0-97CE-D1B39B202266}" destId="{37E59EAA-0701-4117-B51B-7A8C1D6B7080}" srcOrd="1" destOrd="0" presId="urn:microsoft.com/office/officeart/2005/8/layout/cycle7"/>
    <dgm:cxn modelId="{91BCB1CA-ABE4-4332-8CD4-C5A616F6CC6D}" type="presOf" srcId="{A6C2BEC3-B51E-4C56-8EDD-3BF04542A42A}" destId="{A40929F9-B72D-456E-8BDA-729FCCBC12B5}" srcOrd="0" destOrd="0" presId="urn:microsoft.com/office/officeart/2005/8/layout/cycle7"/>
    <dgm:cxn modelId="{E52FF206-9DEB-47A1-9AFA-6B7DC4119F6C}" type="presParOf" srcId="{A40929F9-B72D-456E-8BDA-729FCCBC12B5}" destId="{F437B52D-9304-449C-BCB9-CA0525F84E51}" srcOrd="0" destOrd="0" presId="urn:microsoft.com/office/officeart/2005/8/layout/cycle7"/>
    <dgm:cxn modelId="{3CD1DA2D-14DA-4874-8E17-7C422AD7663B}" type="presParOf" srcId="{A40929F9-B72D-456E-8BDA-729FCCBC12B5}" destId="{EA4E5E78-5763-4C87-AC5D-F535FD9EB200}" srcOrd="1" destOrd="0" presId="urn:microsoft.com/office/officeart/2005/8/layout/cycle7"/>
    <dgm:cxn modelId="{D78A5476-913B-4B6E-80E5-B0B2CD97CDE4}" type="presParOf" srcId="{EA4E5E78-5763-4C87-AC5D-F535FD9EB200}" destId="{ECC475B8-344F-45C4-B55D-1E0603D3EF4C}" srcOrd="0" destOrd="0" presId="urn:microsoft.com/office/officeart/2005/8/layout/cycle7"/>
    <dgm:cxn modelId="{35C2B036-B516-47B4-8121-7AE644AD5FC3}" type="presParOf" srcId="{A40929F9-B72D-456E-8BDA-729FCCBC12B5}" destId="{EFEE8EE7-D5EF-43DA-B268-82E3E4637367}" srcOrd="2" destOrd="0" presId="urn:microsoft.com/office/officeart/2005/8/layout/cycle7"/>
    <dgm:cxn modelId="{9F7C1CFD-7589-47BA-81A2-0CF52C9CF76D}" type="presParOf" srcId="{A40929F9-B72D-456E-8BDA-729FCCBC12B5}" destId="{2417DCD8-28A1-4E7E-9920-82C03D7336D0}" srcOrd="3" destOrd="0" presId="urn:microsoft.com/office/officeart/2005/8/layout/cycle7"/>
    <dgm:cxn modelId="{C3C4E4E7-49E6-425E-9E66-32D2E6857784}" type="presParOf" srcId="{2417DCD8-28A1-4E7E-9920-82C03D7336D0}" destId="{595DAB1A-3819-4C7C-BDBF-4E6F42FF05CD}" srcOrd="0" destOrd="0" presId="urn:microsoft.com/office/officeart/2005/8/layout/cycle7"/>
    <dgm:cxn modelId="{CA3817DF-6113-448B-ADE8-CCB03E6598A7}" type="presParOf" srcId="{A40929F9-B72D-456E-8BDA-729FCCBC12B5}" destId="{07D40FFF-887D-440F-AF97-340C8661DAD9}" srcOrd="4" destOrd="0" presId="urn:microsoft.com/office/officeart/2005/8/layout/cycle7"/>
    <dgm:cxn modelId="{EC018A6A-0413-4913-AE9A-E763DD489DDB}" type="presParOf" srcId="{A40929F9-B72D-456E-8BDA-729FCCBC12B5}" destId="{16F96FC0-DB9C-4F8B-B006-AD31ABA7FEDC}" srcOrd="5" destOrd="0" presId="urn:microsoft.com/office/officeart/2005/8/layout/cycle7"/>
    <dgm:cxn modelId="{450FB02C-59DB-45B7-9DE4-CB803A24C31C}" type="presParOf" srcId="{16F96FC0-DB9C-4F8B-B006-AD31ABA7FEDC}" destId="{37E59EAA-0701-4117-B51B-7A8C1D6B708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3B8C1-3320-4056-AC96-AFEDDEA78D85}">
      <dsp:nvSpPr>
        <dsp:cNvPr id="0" name=""/>
        <dsp:cNvSpPr/>
      </dsp:nvSpPr>
      <dsp:spPr>
        <a:xfrm>
          <a:off x="2361112" y="1238621"/>
          <a:ext cx="5114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43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03277" y="1281631"/>
        <a:ext cx="27101" cy="5420"/>
      </dsp:txXfrm>
    </dsp:sp>
    <dsp:sp modelId="{F3782E15-7417-4F05-A020-6ACB5CF9D4A9}">
      <dsp:nvSpPr>
        <dsp:cNvPr id="0" name=""/>
        <dsp:cNvSpPr/>
      </dsp:nvSpPr>
      <dsp:spPr>
        <a:xfrm>
          <a:off x="6260" y="577345"/>
          <a:ext cx="2356652" cy="14139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তৎসম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60" y="577345"/>
        <a:ext cx="2356652" cy="1413991"/>
      </dsp:txXfrm>
    </dsp:sp>
    <dsp:sp modelId="{E0BABDDF-E6F4-45A7-91AD-C0A87F0E0AF0}">
      <dsp:nvSpPr>
        <dsp:cNvPr id="0" name=""/>
        <dsp:cNvSpPr/>
      </dsp:nvSpPr>
      <dsp:spPr>
        <a:xfrm>
          <a:off x="5259795" y="1238621"/>
          <a:ext cx="5114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430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01959" y="1281631"/>
        <a:ext cx="27101" cy="5420"/>
      </dsp:txXfrm>
    </dsp:sp>
    <dsp:sp modelId="{6DA47CBE-4B56-4069-A0C9-3E1D0CD07769}">
      <dsp:nvSpPr>
        <dsp:cNvPr id="0" name=""/>
        <dsp:cNvSpPr/>
      </dsp:nvSpPr>
      <dsp:spPr>
        <a:xfrm>
          <a:off x="2904942" y="577345"/>
          <a:ext cx="2356652" cy="14139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অর্ধ-তৎসম 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04942" y="577345"/>
        <a:ext cx="2356652" cy="1413991"/>
      </dsp:txXfrm>
    </dsp:sp>
    <dsp:sp modelId="{42EF346A-3F26-4AC3-A169-F055186BFFD2}">
      <dsp:nvSpPr>
        <dsp:cNvPr id="0" name=""/>
        <dsp:cNvSpPr/>
      </dsp:nvSpPr>
      <dsp:spPr>
        <a:xfrm>
          <a:off x="1184586" y="1989536"/>
          <a:ext cx="5797364" cy="511430"/>
        </a:xfrm>
        <a:custGeom>
          <a:avLst/>
          <a:gdLst/>
          <a:ahLst/>
          <a:cxnLst/>
          <a:rect l="0" t="0" r="0" b="0"/>
          <a:pathLst>
            <a:path>
              <a:moveTo>
                <a:pt x="5797364" y="0"/>
              </a:moveTo>
              <a:lnTo>
                <a:pt x="5797364" y="272815"/>
              </a:lnTo>
              <a:lnTo>
                <a:pt x="0" y="272815"/>
              </a:lnTo>
              <a:lnTo>
                <a:pt x="0" y="51143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37702" y="2242541"/>
        <a:ext cx="291132" cy="5420"/>
      </dsp:txXfrm>
    </dsp:sp>
    <dsp:sp modelId="{65564086-8180-4B35-BB1B-E05B90085AD1}">
      <dsp:nvSpPr>
        <dsp:cNvPr id="0" name=""/>
        <dsp:cNvSpPr/>
      </dsp:nvSpPr>
      <dsp:spPr>
        <a:xfrm>
          <a:off x="5803625" y="577345"/>
          <a:ext cx="2356652" cy="14139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তদ্ভব  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03625" y="577345"/>
        <a:ext cx="2356652" cy="1413991"/>
      </dsp:txXfrm>
    </dsp:sp>
    <dsp:sp modelId="{C9B5DF30-914F-4828-831E-7AE18CC5B089}">
      <dsp:nvSpPr>
        <dsp:cNvPr id="0" name=""/>
        <dsp:cNvSpPr/>
      </dsp:nvSpPr>
      <dsp:spPr>
        <a:xfrm>
          <a:off x="2361112" y="3194642"/>
          <a:ext cx="5114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430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03277" y="3237652"/>
        <a:ext cx="27101" cy="5420"/>
      </dsp:txXfrm>
    </dsp:sp>
    <dsp:sp modelId="{B2DD03D5-0417-413D-BD84-DA8E8AC6329E}">
      <dsp:nvSpPr>
        <dsp:cNvPr id="0" name=""/>
        <dsp:cNvSpPr/>
      </dsp:nvSpPr>
      <dsp:spPr>
        <a:xfrm>
          <a:off x="6260" y="2533367"/>
          <a:ext cx="2356652" cy="14139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দেশি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60" y="2533367"/>
        <a:ext cx="2356652" cy="1413991"/>
      </dsp:txXfrm>
    </dsp:sp>
    <dsp:sp modelId="{1B7850DC-5D8B-4B80-BF67-2E3737E4A587}">
      <dsp:nvSpPr>
        <dsp:cNvPr id="0" name=""/>
        <dsp:cNvSpPr/>
      </dsp:nvSpPr>
      <dsp:spPr>
        <a:xfrm>
          <a:off x="2904942" y="2533367"/>
          <a:ext cx="2356652" cy="141399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বিদেশি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04942" y="2533367"/>
        <a:ext cx="2356652" cy="1413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2D-9304-449C-BCB9-CA0525F84E51}">
      <dsp:nvSpPr>
        <dsp:cNvPr id="0" name=""/>
        <dsp:cNvSpPr/>
      </dsp:nvSpPr>
      <dsp:spPr>
        <a:xfrm>
          <a:off x="2819796" y="1764"/>
          <a:ext cx="2488406" cy="12442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 extrusionH="190500" prstMaterial="matte">
          <a:bevelT w="120650" h="38100" prst="cross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600" kern="1200" dirty="0" smtClean="0"/>
            <a:t>যৌগিক </a:t>
          </a:r>
          <a:endParaRPr lang="en-US" sz="4600" kern="1200" dirty="0"/>
        </a:p>
      </dsp:txBody>
      <dsp:txXfrm>
        <a:off x="2856237" y="38205"/>
        <a:ext cx="2415524" cy="1171321"/>
      </dsp:txXfrm>
    </dsp:sp>
    <dsp:sp modelId="{EA4E5E78-5763-4C87-AC5D-F535FD9EB200}">
      <dsp:nvSpPr>
        <dsp:cNvPr id="0" name=""/>
        <dsp:cNvSpPr/>
      </dsp:nvSpPr>
      <dsp:spPr>
        <a:xfrm rot="3600000">
          <a:off x="4442622" y="2186505"/>
          <a:ext cx="1298554" cy="43547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>
          <a:bevelT w="139700" prst="cross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573263" y="2273599"/>
        <a:ext cx="1037272" cy="261283"/>
      </dsp:txXfrm>
    </dsp:sp>
    <dsp:sp modelId="{EFEE8EE7-D5EF-43DA-B268-82E3E4637367}">
      <dsp:nvSpPr>
        <dsp:cNvPr id="0" name=""/>
        <dsp:cNvSpPr/>
      </dsp:nvSpPr>
      <dsp:spPr>
        <a:xfrm>
          <a:off x="4875596" y="3562514"/>
          <a:ext cx="2488406" cy="12442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 extrusionH="190500" prstMaterial="matte">
          <a:bevelT w="120650" h="38100" prst="cross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600" kern="1200" dirty="0" smtClean="0"/>
            <a:t>যোগরূঢ় </a:t>
          </a:r>
          <a:endParaRPr lang="en-US" sz="4600" kern="1200" dirty="0"/>
        </a:p>
      </dsp:txBody>
      <dsp:txXfrm>
        <a:off x="4912037" y="3598955"/>
        <a:ext cx="2415524" cy="1171321"/>
      </dsp:txXfrm>
    </dsp:sp>
    <dsp:sp modelId="{2417DCD8-28A1-4E7E-9920-82C03D7336D0}">
      <dsp:nvSpPr>
        <dsp:cNvPr id="0" name=""/>
        <dsp:cNvSpPr/>
      </dsp:nvSpPr>
      <dsp:spPr>
        <a:xfrm rot="10800000">
          <a:off x="3414722" y="3966880"/>
          <a:ext cx="1298554" cy="43547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>
          <a:bevelT w="139700" prst="cross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545363" y="4053974"/>
        <a:ext cx="1037272" cy="261283"/>
      </dsp:txXfrm>
    </dsp:sp>
    <dsp:sp modelId="{07D40FFF-887D-440F-AF97-340C8661DAD9}">
      <dsp:nvSpPr>
        <dsp:cNvPr id="0" name=""/>
        <dsp:cNvSpPr/>
      </dsp:nvSpPr>
      <dsp:spPr>
        <a:xfrm>
          <a:off x="763996" y="3562514"/>
          <a:ext cx="2488406" cy="12442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 extrusionH="190500" prstMaterial="matte">
          <a:bevelT w="120650" h="38100" prst="cross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600" kern="1200" dirty="0" smtClean="0"/>
            <a:t>রূঢ়/রূঢ়ি</a:t>
          </a:r>
          <a:endParaRPr lang="en-US" sz="4600" kern="1200" dirty="0"/>
        </a:p>
      </dsp:txBody>
      <dsp:txXfrm>
        <a:off x="800437" y="3598955"/>
        <a:ext cx="2415524" cy="1171321"/>
      </dsp:txXfrm>
    </dsp:sp>
    <dsp:sp modelId="{16F96FC0-DB9C-4F8B-B006-AD31ABA7FEDC}">
      <dsp:nvSpPr>
        <dsp:cNvPr id="0" name=""/>
        <dsp:cNvSpPr/>
      </dsp:nvSpPr>
      <dsp:spPr>
        <a:xfrm rot="18000000">
          <a:off x="2386822" y="2186505"/>
          <a:ext cx="1298554" cy="43547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>
          <a:bevelT w="139700" prst="cross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517463" y="2273599"/>
        <a:ext cx="1037272" cy="261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5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1B95C771-6EDE-4D99-B9F5-38CF841558D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1048754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5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5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5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E47911E1-42D6-4D07-AA23-1F4FEDEBECE8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sp>
        <p:nvSpPr>
          <p:cNvPr id="10486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47911E1-42D6-4D07-AA23-1F4FEDEBECE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4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dirty="0" lang="en-US"/>
          </a:p>
        </p:txBody>
      </p:sp>
      <p:sp>
        <p:nvSpPr>
          <p:cNvPr id="10486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D35101A6-5C21-4195-BDF2-65BF974440C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6" descr="Droplets-HD-Title-R1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589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90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algn="ctr" indent="0" marL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smtClean="0"/>
              <a:t>11/5/2019</a:t>
            </a:fld>
            <a:endParaRPr dirty="0" lang="en-US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Picture 9" descr="Droplets-HD-Content-R1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725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26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algn="ctr"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727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algn="ctr"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2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smtClean="0"/>
              <a:t>11/5/2019</a:t>
            </a:fld>
            <a:endParaRPr dirty="0" lang="en-US"/>
          </a:p>
        </p:txBody>
      </p:sp>
      <p:sp>
        <p:nvSpPr>
          <p:cNvPr id="10487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7" descr="Droplets-HD-Content-R1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675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76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algn="ctr"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smtClean="0"/>
              <a:t>11/5/2019</a:t>
            </a:fld>
            <a:endParaRPr dirty="0" lang="en-US"/>
          </a:p>
        </p:txBody>
      </p:sp>
      <p:sp>
        <p:nvSpPr>
          <p:cNvPr id="10486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Picture 10" descr="Droplets-HD-Content-R1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717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18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19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smtClean="0"/>
              <a:t>11/5/2019</a:t>
            </a:fld>
            <a:endParaRPr dirty="0" lang="en-US"/>
          </a:p>
        </p:txBody>
      </p:sp>
      <p:sp>
        <p:nvSpPr>
          <p:cNvPr id="10487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‹#›</a:t>
            </a:fld>
            <a:endParaRPr dirty="0" lang="en-US"/>
          </a:p>
        </p:txBody>
      </p:sp>
      <p:sp>
        <p:nvSpPr>
          <p:cNvPr id="1048723" name="TextBox 12"/>
          <p:cNvSpPr txBox="1"/>
          <p:nvPr/>
        </p:nvSpPr>
        <p:spPr>
          <a:xfrm>
            <a:off x="1001488" y="75416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24" name="TextBox 13"/>
          <p:cNvSpPr txBox="1"/>
          <p:nvPr/>
        </p:nvSpPr>
        <p:spPr>
          <a:xfrm>
            <a:off x="10557558" y="2993578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7" descr="Droplets-HD-Content-R1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670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algn="ctr"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smtClean="0"/>
              <a:t>11/5/2019</a:t>
            </a:fld>
            <a:endParaRPr dirty="0" lang="en-US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0" name="Picture 12" descr="Droplets-HD-Content-R1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731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32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algn="ctr" indent="0" marL="0">
              <a:lnSpc>
                <a:spcPct val="85000"/>
              </a:lnSpc>
              <a:buNone/>
              <a:defRPr b="0" sz="24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33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3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algn="ctr" indent="0" marL="0">
              <a:lnSpc>
                <a:spcPct val="85000"/>
              </a:lnSpc>
              <a:buNone/>
              <a:defRPr b="0" sz="24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35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3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algn="ctr" indent="0" marL="0">
              <a:lnSpc>
                <a:spcPct val="85000"/>
              </a:lnSpc>
              <a:buNone/>
              <a:defRPr b="0" sz="24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37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3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smtClean="0"/>
              <a:t>11/5/2019</a:t>
            </a:fld>
            <a:endParaRPr dirty="0" lang="en-US"/>
          </a:p>
        </p:txBody>
      </p:sp>
      <p:sp>
        <p:nvSpPr>
          <p:cNvPr id="104873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Picture 15" descr="Droplets-HD-Content-R1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686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87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algn="ctr" indent="0" marL="0">
              <a:lnSpc>
                <a:spcPct val="85000"/>
              </a:lnSpc>
              <a:buNone/>
              <a:defRPr b="0" sz="22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88" name="Picture Placeholder 2"/>
          <p:cNvSpPr>
            <a:spLocks noChangeAspect="1" noGrp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689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algn="ctr" indent="0" marL="0">
              <a:lnSpc>
                <a:spcPct val="85000"/>
              </a:lnSpc>
              <a:buNone/>
              <a:defRPr b="0" sz="22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1" name="Picture Placeholder 2"/>
          <p:cNvSpPr>
            <a:spLocks noChangeAspect="1" noGrp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692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algn="ctr" indent="0" marL="0">
              <a:lnSpc>
                <a:spcPct val="85000"/>
              </a:lnSpc>
              <a:buNone/>
              <a:defRPr b="0" sz="22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4" name="Picture Placeholder 2"/>
          <p:cNvSpPr>
            <a:spLocks noChangeAspect="1" noGrp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695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smtClean="0"/>
              <a:t>11/5/2019</a:t>
            </a:fld>
            <a:endParaRPr dirty="0" lang="en-US"/>
          </a:p>
        </p:txBody>
      </p:sp>
      <p:sp>
        <p:nvSpPr>
          <p:cNvPr id="104869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2" name="Picture 7" descr="Droplets-HD-Content-R1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74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4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5C6B4A9-1611-4792-9094-5F34BCA07E0B}" type="datetimeFigureOut">
              <a:rPr lang="en-US" smtClean="0"/>
              <a:t>11/5/2019</a:t>
            </a:fld>
            <a:endParaRPr dirty="0" lang="en-US"/>
          </a:p>
        </p:txBody>
      </p:sp>
      <p:sp>
        <p:nvSpPr>
          <p:cNvPr id="10487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9333C77-0158-454C-844F-B7AB9BD7DAD4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Picture 8" descr="Droplets-HD-Content-R1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71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/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13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smtClean="0"/>
              <a:t>11/5/2019</a:t>
            </a:fld>
            <a:endParaRPr dirty="0" lang="en-US"/>
          </a:p>
        </p:txBody>
      </p:sp>
      <p:sp>
        <p:nvSpPr>
          <p:cNvPr id="10487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6E08B91-E363-4553-87ED-99B36BBB6D5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10486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F40775C-37E4-436E-BA52-C181B5D77C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 descr="Droplets-HD-Content-R1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61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17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2A54C80-263E-416B-A8E0-580EDEADCBDC}" type="datetimeFigureOut">
              <a:rPr lang="en-US" smtClean="0"/>
              <a:t>11/5/2019</a:t>
            </a:fld>
            <a:endParaRPr dirty="0" lang="en-US"/>
          </a:p>
        </p:txBody>
      </p:sp>
      <p:sp>
        <p:nvSpPr>
          <p:cNvPr id="10486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19954A3-9DFD-4C44-94BA-B95130A3BA1C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Picture 8" descr="Droplets-HD-Content-R1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699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00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algn="ctr" indent="0" marL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smtClean="0"/>
              <a:t>11/5/2019</a:t>
            </a:fld>
            <a:endParaRPr dirty="0" lang="en-US"/>
          </a:p>
        </p:txBody>
      </p:sp>
      <p:sp>
        <p:nvSpPr>
          <p:cNvPr id="10487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9" descr="Droplets-HD-Content-R1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06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07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2A54C80-263E-416B-A8E0-580EDEADCBDC}" type="datetimeFigureOut">
              <a:rPr lang="en-US" smtClean="0"/>
              <a:t>11/5/2019</a:t>
            </a:fld>
            <a:endParaRPr dirty="0" lang="en-US"/>
          </a:p>
        </p:txBody>
      </p:sp>
      <p:sp>
        <p:nvSpPr>
          <p:cNvPr id="10486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19954A3-9DFD-4C44-94BA-B95130A3BA1C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Picture 14" descr="Droplets-HD-Content-R1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70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05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indent="0" marL="0">
              <a:lnSpc>
                <a:spcPct val="85000"/>
              </a:lnSpc>
              <a:buNone/>
              <a:defRPr b="0" sz="26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06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0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indent="0" marL="0">
              <a:lnSpc>
                <a:spcPct val="85000"/>
              </a:lnSpc>
              <a:buNone/>
              <a:defRPr b="0" sz="26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08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0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smtClean="0"/>
              <a:t>11/5/2019</a:t>
            </a:fld>
            <a:endParaRPr dirty="0" lang="en-US"/>
          </a:p>
        </p:txBody>
      </p:sp>
      <p:sp>
        <p:nvSpPr>
          <p:cNvPr id="10487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7" descr="Droplets-HD-Content-R1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66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6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smtClean="0"/>
              <a:t>11/5/2019</a:t>
            </a:fld>
            <a:endParaRPr dirty="0" lang="en-US"/>
          </a:p>
        </p:txBody>
      </p:sp>
      <p:sp>
        <p:nvSpPr>
          <p:cNvPr id="104866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6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6" descr="Droplets-HD-Content-R1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smtClean="0"/>
              <a:t>11/5/2019</a:t>
            </a:fld>
            <a:endParaRPr dirty="0"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1" name="Picture 10" descr="Droplets-HD-Content-R1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741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42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43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algn="ctr"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2A54C80-263E-416B-A8E0-580EDEADCBDC}" type="datetimeFigureOut">
              <a:rPr lang="en-US" smtClean="0"/>
              <a:t>11/5/2019</a:t>
            </a:fld>
            <a:endParaRPr dirty="0" lang="en-US"/>
          </a:p>
        </p:txBody>
      </p:sp>
      <p:sp>
        <p:nvSpPr>
          <p:cNvPr id="10487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19954A3-9DFD-4C44-94BA-B95130A3BA1C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9" descr="Droplets-HD-Content-R1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81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682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algn="ctr"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8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lang="en-US" smtClean="0"/>
              <a:t>11/5/2019</a:t>
            </a:fld>
            <a:endParaRPr dirty="0" lang="en-US"/>
          </a:p>
        </p:txBody>
      </p:sp>
      <p:sp>
        <p:nvSpPr>
          <p:cNvPr id="104868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8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image" Target="../media/image3.png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9">
            <a:alphaModFix/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/>
          <a:noFill/>
        </p:spPr>
      </p:pic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11/5/2019</a:t>
            </a:fld>
            <a:endParaRPr dirty="0"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</p:sldLayoutIdLst>
  <p:txStyles>
    <p:titleStyle>
      <a:lvl1pPr algn="ctr" defTabSz="914400" eaLnBrk="1" hangingPunct="1" latinLnBrk="0" rtl="0">
        <a:lnSpc>
          <a:spcPct val="90000"/>
        </a:lnSpc>
        <a:spcBef>
          <a:spcPct val="0"/>
        </a:spcBef>
        <a:buNone/>
        <a:defRPr baseline="0" cap="all" sz="360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baseline="0" cap="all"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baseline="0" cap="all"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baseline="0" cap="all"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baseline="0" cap="all"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baseline="0" cap="all" sz="14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baseline="0" cap="all" sz="14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baseline="0" cap="all" sz="14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baseline="0" cap="all" sz="14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baseline="0" cap="all" sz="14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comments" Target="../comments/commen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8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3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6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</p:bgPr>
    </p:bg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t="29226" b="29226"/>
          <a:stretch>
            <a:fillRect/>
          </a:stretch>
        </p:blipFill>
        <p:spPr>
          <a:xfrm>
            <a:off x="-13446" y="170329"/>
            <a:ext cx="12913466" cy="7153835"/>
          </a:xfrm>
          <a:prstGeom prst="rect"/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dir="t" rig="threePt"/>
          </a:scene3d>
          <a:sp3d>
            <a:bevelT w="139700" h="139700" prst="divot"/>
          </a:sp3d>
        </p:spPr>
      </p:pic>
      <p:sp>
        <p:nvSpPr>
          <p:cNvPr id="1048622" name="TextBox 4"/>
          <p:cNvSpPr txBox="1"/>
          <p:nvPr/>
        </p:nvSpPr>
        <p:spPr>
          <a:xfrm>
            <a:off x="957080" y="2262402"/>
            <a:ext cx="10972415" cy="830997"/>
          </a:xfrm>
          <a:prstGeom prst="rect"/>
          <a:solidFill>
            <a:schemeClr val="accent2">
              <a:lumMod val="75000"/>
            </a:schemeClr>
          </a:solidFill>
          <a:ln>
            <a:noFill/>
          </a:ln>
          <a:effectLst>
            <a:outerShdw algn="ctr" blurRad="225425" dir="5220000" dist="50800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dir="t" rig="harsh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4800" lang="bn-BD" smtClean="0"/>
              <a:t>আজকের পাঠে সবাইকে স্বাগতম </a:t>
            </a:r>
            <a:endParaRPr dirty="0" sz="4800" lang="en-US"/>
          </a:p>
        </p:txBody>
      </p:sp>
    </p:spTree>
  </p:cSld>
  <p:clrMapOvr>
    <a:masterClrMapping/>
  </p:clrMapOvr>
  <p:transition spd="slow">
    <p:circl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11" nodeType="click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5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extBox 1"/>
          <p:cNvSpPr txBox="1"/>
          <p:nvPr/>
        </p:nvSpPr>
        <p:spPr>
          <a:xfrm>
            <a:off x="1884716" y="501222"/>
            <a:ext cx="9007227" cy="904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5500" lang="bn-BD" smtClean="0">
                <a:solidFill>
                  <a:srgbClr val="FF0000"/>
                </a:solidFill>
              </a:rPr>
              <a:t>গঠন অনুযায়ী শব্দ  দুই প্রকারঃ   </a:t>
            </a:r>
            <a:endParaRPr b="1" dirty="0" sz="5500" lang="en-US">
              <a:solidFill>
                <a:srgbClr val="FF0000"/>
              </a:solidFill>
            </a:endParaRPr>
          </a:p>
        </p:txBody>
      </p:sp>
      <p:graphicFrame>
        <p:nvGraphicFramePr>
          <p:cNvPr id="4194307" name="Table 2"/>
          <p:cNvGraphicFramePr>
            <a:graphicFrameLocks noGrp="1"/>
          </p:cNvGraphicFramePr>
          <p:nvPr/>
        </p:nvGraphicFramePr>
        <p:xfrm>
          <a:off x="3879668" y="1854925"/>
          <a:ext cx="208280" cy="1175657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175657">
                <a:tc>
                  <a:txBody>
                    <a:bodyPr/>
                    <a:p>
                      <a:endParaRPr dirty="0"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48638" name="Flowchart: Magnetic Disk 4"/>
          <p:cNvSpPr/>
          <p:nvPr/>
        </p:nvSpPr>
        <p:spPr>
          <a:xfrm rot="11021991" flipV="1">
            <a:off x="4710691" y="2494971"/>
            <a:ext cx="2930036" cy="2809643"/>
          </a:xfrm>
          <a:prstGeom prst="flowChartMagneticDisk"/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4900" lang="bn-BD" smtClean="0">
                <a:solidFill>
                  <a:srgbClr val="FF0000"/>
                </a:solidFill>
              </a:rPr>
              <a:t>সাধিত </a:t>
            </a:r>
            <a:endParaRPr b="1" dirty="0" sz="4900" lang="en-US">
              <a:solidFill>
                <a:srgbClr val="FF0000"/>
              </a:solidFill>
            </a:endParaRPr>
          </a:p>
        </p:txBody>
      </p:sp>
      <p:sp>
        <p:nvSpPr>
          <p:cNvPr id="1048639" name="Flowchart: Magnetic Disk 5"/>
          <p:cNvSpPr/>
          <p:nvPr/>
        </p:nvSpPr>
        <p:spPr>
          <a:xfrm>
            <a:off x="783773" y="2580577"/>
            <a:ext cx="2664821" cy="2638429"/>
          </a:xfrm>
          <a:prstGeom prst="flowChartMagneticDisk"/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4300" lang="bn-BD" smtClean="0">
                <a:solidFill>
                  <a:srgbClr val="FF0000"/>
                </a:solidFill>
              </a:rPr>
              <a:t>মৌলিক </a:t>
            </a:r>
            <a:endParaRPr b="1" dirty="0" sz="4300"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dur="500" id="8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4194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dur="500" id="12"/>
                                        <p:tgtEl>
                                          <p:spTgt spid="419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dur="500" id="16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dur="500" id="20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/>
      <p:bldP spid="1048638" grpId="0" animBg="1"/>
      <p:bldP spid="10486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</p:bgPr>
    </p:bg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312683" y="1553391"/>
            <a:ext cx="6829036" cy="2484774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68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342498" y="4418729"/>
            <a:ext cx="6799221" cy="2151179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640" name="Flowchart: Sequential Access Storage 3"/>
          <p:cNvSpPr/>
          <p:nvPr/>
        </p:nvSpPr>
        <p:spPr>
          <a:xfrm>
            <a:off x="574766" y="1553392"/>
            <a:ext cx="2167499" cy="2434681"/>
          </a:xfrm>
          <a:prstGeom prst="flowChartMagneticTape"/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500" lang="bn-BD" smtClean="0">
                <a:solidFill>
                  <a:srgbClr val="FFFFFF"/>
                </a:solidFill>
              </a:rPr>
              <a:t>গোলাপ</a:t>
            </a:r>
            <a:endParaRPr b="1" dirty="0" sz="3500" lang="en-US">
              <a:solidFill>
                <a:srgbClr val="FFFFFF"/>
              </a:solidFill>
            </a:endParaRPr>
          </a:p>
        </p:txBody>
      </p:sp>
      <p:sp>
        <p:nvSpPr>
          <p:cNvPr id="1048641" name="Flowchart: Sequential Access Storage 4"/>
          <p:cNvSpPr/>
          <p:nvPr/>
        </p:nvSpPr>
        <p:spPr>
          <a:xfrm>
            <a:off x="574766" y="4450228"/>
            <a:ext cx="2123525" cy="2304834"/>
          </a:xfrm>
          <a:prstGeom prst="flowChartMagneticTape"/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5400" lang="bn-BD" smtClean="0"/>
              <a:t>হাত </a:t>
            </a:r>
            <a:endParaRPr b="1" dirty="0" sz="5400" lang="en-US"/>
          </a:p>
        </p:txBody>
      </p:sp>
      <p:sp>
        <p:nvSpPr>
          <p:cNvPr id="1048642" name="TextBox 5"/>
          <p:cNvSpPr txBox="1"/>
          <p:nvPr/>
        </p:nvSpPr>
        <p:spPr>
          <a:xfrm>
            <a:off x="1628535" y="52686"/>
            <a:ext cx="9513184" cy="11201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7100" i="1" lang="bn-BD" smtClean="0">
                <a:solidFill>
                  <a:srgbClr val="FF0000"/>
                </a:solidFill>
              </a:rPr>
              <a:t>মৌলিক শব্দের উদাহরণ </a:t>
            </a:r>
            <a:endParaRPr b="1" dirty="0" sz="7100" i="1"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7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10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13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16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19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 animBg="1"/>
      <p:bldP spid="1048641" grpId="0" animBg="1"/>
      <p:bldP spid="10486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</p:bgPr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extBox 1"/>
          <p:cNvSpPr txBox="1"/>
          <p:nvPr/>
        </p:nvSpPr>
        <p:spPr>
          <a:xfrm>
            <a:off x="1236853" y="39633"/>
            <a:ext cx="9718294" cy="12598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7900" lang="bn-BD" smtClean="0">
                <a:solidFill>
                  <a:srgbClr val="FF0000"/>
                </a:solidFill>
              </a:rPr>
              <a:t>সাধিত শব্দের উদাহরণ </a:t>
            </a:r>
            <a:endParaRPr b="1" dirty="0" sz="7900" lang="en-US">
              <a:solidFill>
                <a:srgbClr val="FF0000"/>
              </a:solidFill>
            </a:endParaRPr>
          </a:p>
        </p:txBody>
      </p:sp>
      <p:sp>
        <p:nvSpPr>
          <p:cNvPr id="1048644" name="TextBox 6"/>
          <p:cNvSpPr txBox="1"/>
          <p:nvPr/>
        </p:nvSpPr>
        <p:spPr>
          <a:xfrm>
            <a:off x="1031966" y="1808759"/>
            <a:ext cx="2886891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400" lang="bn-BD" smtClean="0"/>
              <a:t>ডুবুরি ( ডুব+ উরি ) </a:t>
            </a:r>
            <a:endParaRPr dirty="0" sz="2400" lang="en-US"/>
          </a:p>
        </p:txBody>
      </p:sp>
      <p:sp>
        <p:nvSpPr>
          <p:cNvPr id="1048645" name="TextBox 9"/>
          <p:cNvSpPr txBox="1"/>
          <p:nvPr/>
        </p:nvSpPr>
        <p:spPr>
          <a:xfrm>
            <a:off x="1175657" y="3666198"/>
            <a:ext cx="2952206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400" lang="bn-BD" smtClean="0"/>
              <a:t>চলন্ত ( চল + অন্ত ) </a:t>
            </a:r>
            <a:endParaRPr dirty="0" sz="2400" lang="en-US"/>
          </a:p>
        </p:txBody>
      </p:sp>
      <p:sp>
        <p:nvSpPr>
          <p:cNvPr id="1048646" name="TextBox 10"/>
          <p:cNvSpPr txBox="1"/>
          <p:nvPr/>
        </p:nvSpPr>
        <p:spPr>
          <a:xfrm>
            <a:off x="1175657" y="5399396"/>
            <a:ext cx="3148149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400" lang="bn-BD" smtClean="0"/>
              <a:t>প্রশাসন ( প্র+ শাসন) </a:t>
            </a:r>
            <a:endParaRPr dirty="0" sz="2400" lang="en-US"/>
          </a:p>
        </p:txBody>
      </p:sp>
      <p:pic>
        <p:nvPicPr>
          <p:cNvPr id="2097169" name="Picture 1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081451" y="1808760"/>
            <a:ext cx="2238511" cy="999754"/>
          </a:xfrm>
          <a:prstGeom prst="rect"/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97170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081450" y="3317801"/>
            <a:ext cx="2238511" cy="810062"/>
          </a:xfrm>
          <a:prstGeom prst="rect"/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97171" name="Picture 13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081451" y="4780271"/>
            <a:ext cx="2238511" cy="1238250"/>
          </a:xfrm>
          <a:prstGeom prst="rect"/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2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3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4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45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46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48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9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5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52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6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6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6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6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6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6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7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7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5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76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77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78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9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8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82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3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84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8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9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9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9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9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9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9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9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9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1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0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0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0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1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1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1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1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1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1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11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3" grpId="0"/>
      <p:bldP spid="1048644" grpId="0"/>
      <p:bldP spid="1048645" grpId="0"/>
      <p:bldP spid="10486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extBox 1"/>
          <p:cNvSpPr txBox="1"/>
          <p:nvPr/>
        </p:nvSpPr>
        <p:spPr>
          <a:xfrm>
            <a:off x="536176" y="786024"/>
            <a:ext cx="4543082" cy="104393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6500" lang="bn-BD" smtClean="0">
                <a:solidFill>
                  <a:srgbClr val="FF0000"/>
                </a:solidFill>
              </a:rPr>
              <a:t>একক কাজ </a:t>
            </a:r>
            <a:endParaRPr b="1" dirty="0" sz="6500" lang="en-US">
              <a:solidFill>
                <a:srgbClr val="FF0000"/>
              </a:solidFill>
            </a:endParaRPr>
          </a:p>
        </p:txBody>
      </p:sp>
      <p:sp>
        <p:nvSpPr>
          <p:cNvPr id="1048651" name="TextBox 4"/>
          <p:cNvSpPr txBox="1"/>
          <p:nvPr/>
        </p:nvSpPr>
        <p:spPr>
          <a:xfrm>
            <a:off x="362309" y="3563901"/>
            <a:ext cx="4071667" cy="13487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bn-BD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উৎস অনুযায়ী শব্দের প্রকারভেদের  প্রত্যেকটির দুটি করে উদাহরণ লেখ </a:t>
            </a:r>
            <a:endParaRPr b="1" dirty="0" sz="2800" lang="en-US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2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662936" y="862641"/>
            <a:ext cx="5143500" cy="5736566"/>
          </a:xfrm>
          <a:prstGeom prst="ellipse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</p:bgPr>
    </p:bg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8" name="Diagram 4"/>
          <p:cNvGraphicFramePr>
            <a:graphicFrameLocks/>
          </p:cNvGraphicFramePr>
          <p:nvPr/>
        </p:nvGraphicFramePr>
        <p:xfrm>
          <a:off x="2032000" y="1182413"/>
          <a:ext cx="8128000" cy="4808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sp>
        <p:nvSpPr>
          <p:cNvPr id="1048652" name="Right Arrow 6"/>
          <p:cNvSpPr/>
          <p:nvPr/>
        </p:nvSpPr>
        <p:spPr>
          <a:xfrm>
            <a:off x="2498834" y="1105037"/>
            <a:ext cx="1292771" cy="597639"/>
          </a:xfrm>
          <a:prstGeom prst="rightArrow">
            <a:avLst>
              <a:gd name="adj1" fmla="val 50000"/>
              <a:gd name="adj2" fmla="val 51358"/>
            </a:avLst>
          </a:prstGeom>
          <a:scene3d>
            <a:camera prst="orthographicFront"/>
            <a:lightRig dir="t" rig="threeP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3" name="TextBox 7"/>
          <p:cNvSpPr txBox="1"/>
          <p:nvPr/>
        </p:nvSpPr>
        <p:spPr>
          <a:xfrm>
            <a:off x="219652" y="0"/>
            <a:ext cx="4806030" cy="777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700" lang="bn-BD" smtClean="0">
                <a:solidFill>
                  <a:srgbClr val="FF0000"/>
                </a:solidFill>
              </a:rPr>
              <a:t>অর্থ অনুযায়ী শব্দ </a:t>
            </a:r>
            <a:endParaRPr b="1" dirty="0" sz="4700"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</p:bgPr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extBox 1"/>
          <p:cNvSpPr txBox="1"/>
          <p:nvPr/>
        </p:nvSpPr>
        <p:spPr>
          <a:xfrm>
            <a:off x="2108825" y="217238"/>
            <a:ext cx="8353172" cy="10820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6800" lang="bn-BD" smtClean="0">
                <a:solidFill>
                  <a:srgbClr val="FF0000"/>
                </a:solidFill>
              </a:rPr>
              <a:t>যৌগিক শব্দের উদাহরণ </a:t>
            </a:r>
            <a:endParaRPr b="1" dirty="0" sz="6800" lang="en-US">
              <a:solidFill>
                <a:srgbClr val="FF0000"/>
              </a:solidFill>
            </a:endParaRPr>
          </a:p>
        </p:txBody>
      </p:sp>
      <p:pic>
        <p:nvPicPr>
          <p:cNvPr id="2097173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824548" y="1970090"/>
            <a:ext cx="2921726" cy="1619250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74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834073" y="4300931"/>
            <a:ext cx="2912201" cy="1609725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655" name="Flowchart: Punched Tape 4"/>
          <p:cNvSpPr/>
          <p:nvPr/>
        </p:nvSpPr>
        <p:spPr>
          <a:xfrm>
            <a:off x="1345473" y="2168434"/>
            <a:ext cx="1867989" cy="1274935"/>
          </a:xfrm>
          <a:prstGeom prst="flowChartPunchedTape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bn-BD" smtClean="0"/>
              <a:t>গায়ক </a:t>
            </a:r>
            <a:endParaRPr dirty="0" sz="3200" lang="en-US"/>
          </a:p>
        </p:txBody>
      </p:sp>
      <p:sp>
        <p:nvSpPr>
          <p:cNvPr id="1048656" name="Flowchart: Punched Tape 5"/>
          <p:cNvSpPr/>
          <p:nvPr/>
        </p:nvSpPr>
        <p:spPr>
          <a:xfrm>
            <a:off x="1463040" y="4624250"/>
            <a:ext cx="1724297" cy="1286405"/>
          </a:xfrm>
          <a:prstGeom prst="flowChartPunchedTape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bn-BD" smtClean="0"/>
              <a:t>চিকামারা </a:t>
            </a:r>
            <a:endParaRPr dirty="0" sz="32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</p:bgPr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extBox 1"/>
          <p:cNvSpPr txBox="1"/>
          <p:nvPr/>
        </p:nvSpPr>
        <p:spPr>
          <a:xfrm>
            <a:off x="1503155" y="226266"/>
            <a:ext cx="7918066" cy="11201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7100" lang="bn-BD" smtClean="0">
                <a:solidFill>
                  <a:srgbClr val="FF0000"/>
                </a:solidFill>
              </a:rPr>
              <a:t>রূঢ়ি শব্দের উদাহরণ </a:t>
            </a:r>
            <a:endParaRPr b="1" dirty="0" sz="7100" lang="en-US">
              <a:solidFill>
                <a:srgbClr val="FF0000"/>
              </a:solidFill>
            </a:endParaRPr>
          </a:p>
        </p:txBody>
      </p:sp>
      <p:pic>
        <p:nvPicPr>
          <p:cNvPr id="2097175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265714" y="1723753"/>
            <a:ext cx="3148148" cy="1973036"/>
          </a:xfrm>
          <a:prstGeom prst="rect"/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97176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265715" y="4754881"/>
            <a:ext cx="3148148" cy="1841862"/>
          </a:xfrm>
          <a:prstGeom prst="rect"/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48658" name="TextBox 6"/>
          <p:cNvSpPr txBox="1"/>
          <p:nvPr/>
        </p:nvSpPr>
        <p:spPr>
          <a:xfrm>
            <a:off x="718458" y="5355771"/>
            <a:ext cx="2246811" cy="83099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800" lang="bn-BD" smtClean="0"/>
              <a:t>সন্দেশ </a:t>
            </a:r>
            <a:endParaRPr dirty="0" sz="4800" lang="en-US"/>
          </a:p>
        </p:txBody>
      </p:sp>
      <p:sp>
        <p:nvSpPr>
          <p:cNvPr id="1048659" name="TextBox 8"/>
          <p:cNvSpPr txBox="1"/>
          <p:nvPr/>
        </p:nvSpPr>
        <p:spPr>
          <a:xfrm>
            <a:off x="718458" y="2294772"/>
            <a:ext cx="1569394" cy="83099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800" lang="bn-BD" smtClean="0"/>
              <a:t>বাঁশি </a:t>
            </a:r>
            <a:endParaRPr dirty="0" sz="48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5" nodeType="clickEffect" presetClass="path" presetID="7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L 0.25 0.25 L 0 0.25 L 0 0 Z" pathEditMode="relative" ptsTypes="">
                                      <p:cBhvr>
                                        <p:cTn dur="2000" fill="hold" id="6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7" nodeType="withEffect" presetClass="path" presetID="7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L 0.25 0.25 L 0 0.25 L 0 0 Z" pathEditMode="relative" ptsTypes="">
                                      <p:cBhvr>
                                        <p:cTn dur="2000" fill="hold" id="8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9" nodeType="withEffect" presetClass="path" presetID="7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L 0.25 0.25 L 0 0.25 L 0 0 Z" pathEditMode="relative" ptsTypes="">
                                      <p:cBhvr>
                                        <p:cTn dur="2000" fill="hold" id="10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1" nodeType="withEffect" presetClass="path" presetID="7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L 0.25 0.25 L 0 0.25 L 0 0 Z" pathEditMode="relative" ptsTypes="">
                                      <p:cBhvr>
                                        <p:cTn dur="2000" fill="hold" id="12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3" nodeType="withEffect" presetClass="path" presetID="7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L 0.25 0.25 L 0 0.25 L 0 0 Z" pathEditMode="relative" ptsTypes="">
                                      <p:cBhvr>
                                        <p:cTn dur="2000" fill="hold" id="14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7" grpId="0"/>
      <p:bldP spid="1048658" grpId="0"/>
      <p:bldP spid="10486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</p:bgPr>
    </p:bg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extBox 1"/>
          <p:cNvSpPr txBox="1"/>
          <p:nvPr/>
        </p:nvSpPr>
        <p:spPr>
          <a:xfrm>
            <a:off x="1632858" y="600892"/>
            <a:ext cx="8023650" cy="9931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6000" lang="bn-BD" smtClean="0">
                <a:solidFill>
                  <a:srgbClr val="FF0000"/>
                </a:solidFill>
              </a:rPr>
              <a:t>যোগরূঢ় শব্দের উদাহরণ </a:t>
            </a:r>
            <a:endParaRPr b="1" dirty="0" sz="6000" lang="en-US">
              <a:solidFill>
                <a:srgbClr val="FF0000"/>
              </a:solidFill>
            </a:endParaRPr>
          </a:p>
        </p:txBody>
      </p:sp>
      <p:sp>
        <p:nvSpPr>
          <p:cNvPr id="1048661" name="TextBox 2"/>
          <p:cNvSpPr txBox="1"/>
          <p:nvPr/>
        </p:nvSpPr>
        <p:spPr>
          <a:xfrm>
            <a:off x="940525" y="2083879"/>
            <a:ext cx="2285999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000" lang="bn-BD" smtClean="0"/>
              <a:t>পঙ্কজ </a:t>
            </a:r>
            <a:endParaRPr dirty="0" sz="4000" lang="en-US"/>
          </a:p>
        </p:txBody>
      </p:sp>
      <p:pic>
        <p:nvPicPr>
          <p:cNvPr id="2097177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716384" y="2083879"/>
            <a:ext cx="2879951" cy="1515291"/>
          </a:xfrm>
          <a:prstGeom prst="rect"/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48662" name="TextBox 4"/>
          <p:cNvSpPr txBox="1"/>
          <p:nvPr/>
        </p:nvSpPr>
        <p:spPr>
          <a:xfrm>
            <a:off x="940525" y="5025629"/>
            <a:ext cx="2547257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000" lang="bn-BD" smtClean="0"/>
              <a:t>জলধি </a:t>
            </a:r>
            <a:endParaRPr dirty="0" sz="4000" lang="en-US"/>
          </a:p>
        </p:txBody>
      </p:sp>
      <p:pic>
        <p:nvPicPr>
          <p:cNvPr id="2097178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827416" y="4558938"/>
            <a:ext cx="2768919" cy="1641268"/>
          </a:xfrm>
          <a:prstGeom prst="rect"/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0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3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6"/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9"/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0" grpId="0"/>
      <p:bldP spid="1048661" grpId="0"/>
      <p:bldP spid="10486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</p:bgPr>
    </p:bg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extBox 8"/>
          <p:cNvSpPr txBox="1"/>
          <p:nvPr/>
        </p:nvSpPr>
        <p:spPr>
          <a:xfrm rot="19715166">
            <a:off x="2878059" y="3428851"/>
            <a:ext cx="8736224" cy="6121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500" lang="bn-BD" smtClean="0">
                <a:solidFill>
                  <a:srgbClr val="FF0000"/>
                </a:solidFill>
              </a:rPr>
              <a:t> বাংলা ভাষার শব্দ ভাণ্ডারের একটি ছক তৈরি কর</a:t>
            </a:r>
            <a:endParaRPr b="1" dirty="0" sz="3500" lang="en-US">
              <a:solidFill>
                <a:srgbClr val="FF0000"/>
              </a:solidFill>
            </a:endParaRPr>
          </a:p>
        </p:txBody>
      </p:sp>
      <p:sp>
        <p:nvSpPr>
          <p:cNvPr id="1048664" name="Heart 11"/>
          <p:cNvSpPr/>
          <p:nvPr/>
        </p:nvSpPr>
        <p:spPr>
          <a:xfrm>
            <a:off x="2496319" y="381620"/>
            <a:ext cx="6335486" cy="2847703"/>
          </a:xfrm>
          <a:prstGeom prst="heart"/>
          <a:solidFill>
            <a:schemeClr val="accent4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5400" lang="bn-BD" smtClean="0"/>
              <a:t>বাড়ির কাজ </a:t>
            </a:r>
            <a:endParaRPr dirty="0" sz="54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2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3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3" grpId="0"/>
      <p:bldP spid="10486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</p:bgPr>
    </p:bg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t="18572" b="18572"/>
          <a:stretch>
            <a:fillRect/>
          </a:stretch>
        </p:blipFill>
        <p:spPr>
          <a:xfrm>
            <a:off x="1393237" y="1667607"/>
            <a:ext cx="9679945" cy="5427237"/>
          </a:xfrm>
          <a:prstGeom prst="ellipse"/>
          <a:solidFill>
            <a:schemeClr val="accent1">
              <a:lumMod val="75000"/>
            </a:schemeClr>
          </a:solidFill>
          <a:ln w="63500" cap="rnd">
            <a:solidFill>
              <a:schemeClr val="tx1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665" name="TextBox 2"/>
          <p:cNvSpPr txBox="1"/>
          <p:nvPr/>
        </p:nvSpPr>
        <p:spPr>
          <a:xfrm>
            <a:off x="1779276" y="0"/>
            <a:ext cx="8907866" cy="1602740"/>
          </a:xfrm>
          <a:prstGeom prst="rect"/>
          <a:solidFill>
            <a:schemeClr val="bg2"/>
          </a:solidFill>
        </p:spPr>
        <p:txBody>
          <a:bodyPr rtlCol="0" wrap="square">
            <a:spAutoFit/>
          </a:bodyPr>
          <a:p>
            <a:r>
              <a:rPr b="1" dirty="0" sz="10100" lang="bn-BD" smtClean="0">
                <a:solidFill>
                  <a:srgbClr val="FF0000"/>
                </a:solidFill>
              </a:rPr>
              <a:t>সবাইকে  ধন্যবাদ </a:t>
            </a:r>
            <a:endParaRPr b="1" dirty="0" sz="10100"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click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209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75000"/>
            </a:schemeClr>
          </a:fgClr>
          <a:bgClr>
            <a:schemeClr val="bg1"/>
          </a:bgClr>
        </a:pattFill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Content Placeholder 4"/>
          <p:cNvSpPr>
            <a:spLocks noGrp="1"/>
          </p:cNvSpPr>
          <p:nvPr>
            <p:ph sz="quarter" idx="13"/>
          </p:nvPr>
        </p:nvSpPr>
        <p:spPr>
          <a:xfrm>
            <a:off x="332751" y="3012284"/>
            <a:ext cx="6044474" cy="3154525"/>
          </a:xfrm>
        </p:spPr>
        <p:txBody>
          <a:bodyPr>
            <a:noAutofit/>
          </a:bodyPr>
          <a:p>
            <a:pPr>
              <a:buNone/>
            </a:pP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b="1" dirty="0" sz="2900" i="1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altLang="en-US" b="1" sz="2900" lang="zh-CN">
              <a:solidFill>
                <a:srgbClr val="C00000"/>
              </a:solidFill>
            </a:endParaRPr>
          </a:p>
          <a:p>
            <a:pPr>
              <a:buNone/>
            </a:pP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্ম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altLang="en-US" b="1" sz="2900" lang="zh-CN">
              <a:solidFill>
                <a:srgbClr val="C00000"/>
              </a:solidFill>
            </a:endParaRPr>
          </a:p>
          <a:p>
            <a:pPr>
              <a:buNone/>
            </a:pP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ারী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b="1" dirty="0" sz="2900" i="1" lang="en-US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্ত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দাখ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</a:t>
            </a:r>
            <a:endParaRPr b="1" dirty="0" sz="2900" i="1" lang="en-US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আটঘ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রিয়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b="1" dirty="0" sz="2900" i="1" lang="en-US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9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900" i="1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b="1" dirty="0" sz="2900" i="1" lang="en-US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2" name="Content Placeholder 5"/>
          <p:cNvSpPr>
            <a:spLocks noGrp="1"/>
          </p:cNvSpPr>
          <p:nvPr>
            <p:ph sz="quarter" idx="14"/>
          </p:nvPr>
        </p:nvSpPr>
        <p:spPr>
          <a:xfrm>
            <a:off x="7337254" y="3117501"/>
            <a:ext cx="5846092" cy="3154525"/>
          </a:xfrm>
        </p:spPr>
        <p:txBody>
          <a:bodyPr>
            <a:noAutofit/>
          </a:bodyPr>
          <a:p>
            <a:r>
              <a:rPr b="1" dirty="0" sz="30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b="1" dirty="0" sz="3000" lang="bn-BD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b="1" dirty="0" sz="30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শ্রেণিঃ </a:t>
            </a:r>
            <a:r>
              <a:rPr b="1" dirty="0" sz="3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b="1" dirty="0" sz="3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b="1" dirty="0" sz="3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b="1" dirty="0" sz="3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0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altLang="en-US" b="1" sz="3000" lang="zh-CN">
              <a:solidFill>
                <a:srgbClr val="C00000"/>
              </a:solidFill>
            </a:endParaRPr>
          </a:p>
          <a:p>
            <a:r>
              <a:rPr b="1" dirty="0" sz="30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 বাংলা ব্যাকরণ  </a:t>
            </a:r>
            <a:endParaRPr b="1" dirty="0" sz="3000" lang="bn-BD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b="1" dirty="0" sz="30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b="1" dirty="0" sz="3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b="1" dirty="0" sz="3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b="1" dirty="0" sz="3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b="1" dirty="0" sz="3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b="1" dirty="0" sz="3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b="1" dirty="0" sz="3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b="1" dirty="0" sz="3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b="1" dirty="0" sz="3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b="1" dirty="0" sz="3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b="1" dirty="0" sz="3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b="1" dirty="0" sz="30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b="1" dirty="0" sz="3000" lang="en-US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b="1" dirty="0" sz="30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 ৫০ মিনিট                        </a:t>
            </a:r>
            <a:endParaRPr b="1" dirty="0" sz="3000" lang="bn-BD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8" name="Picture 2" descr="https://www.teachers.gov.bd/sites/default/files/styles/profile/public/pictures/picture-198128-1497596946.jpg?itok=Frrx0vua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t="1331" b="1331"/>
          <a:stretch>
            <a:fillRect/>
          </a:stretch>
        </p:blipFill>
        <p:spPr bwMode="auto">
          <a:xfrm>
            <a:off x="3585194" y="0"/>
            <a:ext cx="3752059" cy="4589546"/>
          </a:xfrm>
          <a:prstGeom prst="ellipse"/>
          <a:ln>
            <a:noFill/>
          </a:ln>
          <a:effectLst>
            <a:softEdge rad="112500"/>
          </a:effectLst>
        </p:spPr>
      </p:pic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95610" y="161625"/>
            <a:ext cx="3159378" cy="2850658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75000"/>
            </a:schemeClr>
          </a:fgClr>
          <a:bgClr>
            <a:schemeClr val="bg1"/>
          </a:bgClr>
        </a:pattFill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294067" y="1357051"/>
            <a:ext cx="4260115" cy="3008859"/>
          </a:xfrm>
          <a:prstGeom prst="ellipse"/>
          <a:ln>
            <a:noFill/>
          </a:ln>
          <a:effectLst>
            <a:softEdge rad="112500"/>
          </a:effectLst>
        </p:spPr>
      </p:pic>
      <p:sp>
        <p:nvSpPr>
          <p:cNvPr id="1048594" name="TextBox 5"/>
          <p:cNvSpPr txBox="1"/>
          <p:nvPr/>
        </p:nvSpPr>
        <p:spPr>
          <a:xfrm>
            <a:off x="1885977" y="3946779"/>
            <a:ext cx="1109472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bn-BD" smtClean="0"/>
              <a:t>বই</a:t>
            </a:r>
            <a:endParaRPr b="1" dirty="0" sz="3600" lang="en-US"/>
          </a:p>
        </p:txBody>
      </p:sp>
      <p:sp>
        <p:nvSpPr>
          <p:cNvPr id="1048595" name="TextBox 7"/>
          <p:cNvSpPr txBox="1"/>
          <p:nvPr/>
        </p:nvSpPr>
        <p:spPr>
          <a:xfrm>
            <a:off x="7190627" y="4532953"/>
            <a:ext cx="1736365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bn-BD" smtClean="0"/>
              <a:t>আম</a:t>
            </a:r>
            <a:endParaRPr b="1" dirty="0" sz="3600" lang="en-US"/>
          </a:p>
        </p:txBody>
      </p:sp>
      <p:sp>
        <p:nvSpPr>
          <p:cNvPr id="1048596" name="TextBox 8"/>
          <p:cNvSpPr txBox="1"/>
          <p:nvPr/>
        </p:nvSpPr>
        <p:spPr>
          <a:xfrm>
            <a:off x="4720827" y="324188"/>
            <a:ext cx="4657344" cy="1158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bn-BD" smtClean="0">
                <a:solidFill>
                  <a:srgbClr val="800000"/>
                </a:solidFill>
              </a:rPr>
              <a:t>নিচের শব্দগুলো  কী কি   বর্ণ দ্বারা গঠিত ? </a:t>
            </a:r>
            <a:endParaRPr b="1" dirty="0" sz="3600" lang="en-US">
              <a:solidFill>
                <a:srgbClr val="800000"/>
              </a:solidFill>
            </a:endParaRPr>
          </a:p>
        </p:txBody>
      </p:sp>
      <p:sp>
        <p:nvSpPr>
          <p:cNvPr id="1048597" name="TextBox 12"/>
          <p:cNvSpPr txBox="1"/>
          <p:nvPr/>
        </p:nvSpPr>
        <p:spPr>
          <a:xfrm>
            <a:off x="6373488" y="5398772"/>
            <a:ext cx="3370642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bn-BD" smtClean="0"/>
              <a:t>আম - আ+ ম </a:t>
            </a:r>
            <a:endParaRPr b="1" dirty="0" sz="3600" lang="en-US"/>
          </a:p>
        </p:txBody>
      </p:sp>
      <p:sp>
        <p:nvSpPr>
          <p:cNvPr id="1048598" name="TextBox 2"/>
          <p:cNvSpPr txBox="1"/>
          <p:nvPr/>
        </p:nvSpPr>
        <p:spPr>
          <a:xfrm>
            <a:off x="1497725" y="801242"/>
            <a:ext cx="2995448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smtClean="0"/>
              <a:t>  </a:t>
            </a:r>
            <a:r>
              <a:rPr b="1" dirty="0" sz="3200" lang="en-US" err="1" smtClean="0"/>
              <a:t>কীসের</a:t>
            </a:r>
            <a:r>
              <a:rPr b="1" dirty="0" sz="3200" lang="en-US" smtClean="0"/>
              <a:t> </a:t>
            </a:r>
            <a:r>
              <a:rPr b="1" dirty="0" sz="3200" lang="en-US" err="1" smtClean="0"/>
              <a:t>ছবি</a:t>
            </a:r>
            <a:r>
              <a:rPr b="1" dirty="0" sz="3200" lang="en-US" smtClean="0"/>
              <a:t> </a:t>
            </a:r>
            <a:r>
              <a:rPr dirty="0" sz="3200" lang="bn-BD" smtClean="0"/>
              <a:t>? </a:t>
            </a:r>
            <a:endParaRPr dirty="0" sz="3200" lang="en-US"/>
          </a:p>
        </p:txBody>
      </p:sp>
      <p:sp>
        <p:nvSpPr>
          <p:cNvPr id="1048599" name="Rectangle 6"/>
          <p:cNvSpPr/>
          <p:nvPr/>
        </p:nvSpPr>
        <p:spPr>
          <a:xfrm>
            <a:off x="1497725" y="4856118"/>
            <a:ext cx="2138680" cy="688340"/>
          </a:xfrm>
          <a:prstGeom prst="rect"/>
        </p:spPr>
        <p:txBody>
          <a:bodyPr wrap="none">
            <a:spAutoFit/>
          </a:bodyPr>
          <a:p>
            <a:r>
              <a:rPr b="1" dirty="0" sz="4000" lang="bn-BD" smtClean="0"/>
              <a:t>বই - ব+ </a:t>
            </a:r>
            <a:r>
              <a:rPr b="1" dirty="0" sz="4000" lang="bn-BD"/>
              <a:t>ই </a:t>
            </a:r>
            <a:endParaRPr b="1" dirty="0" sz="4000" lang="en-US"/>
          </a:p>
        </p:txBody>
      </p:sp>
      <p:pic>
        <p:nvPicPr>
          <p:cNvPr id="2097156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73513" y="1449661"/>
            <a:ext cx="2771775" cy="2234110"/>
          </a:xfrm>
          <a:prstGeom prst="rect"/>
        </p:spPr>
      </p:pic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7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1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5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6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0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5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0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5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4" grpId="0"/>
      <p:bldP spid="1048594" grpId="1"/>
      <p:bldP spid="1048595" grpId="0"/>
      <p:bldP spid="1048595" grpId="1"/>
      <p:bldP spid="1048596" grpId="0"/>
      <p:bldP spid="10485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"/>
          <p:cNvSpPr txBox="1"/>
          <p:nvPr/>
        </p:nvSpPr>
        <p:spPr>
          <a:xfrm>
            <a:off x="3089179" y="615689"/>
            <a:ext cx="6342230" cy="1285240"/>
          </a:xfrm>
          <a:prstGeom prst="rect"/>
        </p:spPr>
        <p:txBody>
          <a:bodyPr rtlCol="0" wrap="square">
            <a:spAutoFit/>
          </a:bodyPr>
          <a:p>
            <a:r>
              <a:rPr b="1" sz="8200" lang="en-US">
                <a:solidFill>
                  <a:srgbClr val="FF0000"/>
                </a:solidFill>
              </a:rPr>
              <a:t>আ</a:t>
            </a:r>
            <a:r>
              <a:rPr b="1" sz="8200" lang="en-US">
                <a:solidFill>
                  <a:srgbClr val="FF0000"/>
                </a:solidFill>
              </a:rPr>
              <a:t>জ</a:t>
            </a:r>
            <a:r>
              <a:rPr b="1" sz="8200" lang="en-US">
                <a:solidFill>
                  <a:srgbClr val="FF0000"/>
                </a:solidFill>
              </a:rPr>
              <a:t>কের</a:t>
            </a:r>
            <a:r>
              <a:rPr b="1" sz="8200" lang="en-US">
                <a:solidFill>
                  <a:srgbClr val="FF0000"/>
                </a:solidFill>
              </a:rPr>
              <a:t> </a:t>
            </a:r>
            <a:r>
              <a:rPr b="1" sz="8200" lang="en-US">
                <a:solidFill>
                  <a:srgbClr val="FF0000"/>
                </a:solidFill>
              </a:rPr>
              <a:t>পাঠ</a:t>
            </a:r>
            <a:r>
              <a:rPr b="1" sz="8200" lang="en-US">
                <a:solidFill>
                  <a:srgbClr val="FF0000"/>
                </a:solidFill>
              </a:rPr>
              <a:t> </a:t>
            </a:r>
            <a:endParaRPr b="1" sz="8200" lang="en-US">
              <a:solidFill>
                <a:srgbClr val="FF0000"/>
              </a:solidFill>
            </a:endParaRPr>
          </a:p>
        </p:txBody>
      </p:sp>
      <p:sp>
        <p:nvSpPr>
          <p:cNvPr id="1048585" name=""/>
          <p:cNvSpPr txBox="1"/>
          <p:nvPr/>
        </p:nvSpPr>
        <p:spPr>
          <a:xfrm>
            <a:off x="3089178" y="2606947"/>
            <a:ext cx="6628712" cy="3418840"/>
          </a:xfrm>
          <a:prstGeom prst="rect"/>
        </p:spPr>
        <p:txBody>
          <a:bodyPr rtlCol="0" wrap="square">
            <a:spAutoFit/>
          </a:bodyPr>
          <a:p>
            <a:r>
              <a:rPr b="1" sz="11200" lang="en-US">
                <a:solidFill>
                  <a:srgbClr val="008000"/>
                </a:solidFill>
              </a:rPr>
              <a:t>শ</a:t>
            </a:r>
            <a:r>
              <a:rPr b="1" sz="11200" lang="en-US">
                <a:solidFill>
                  <a:srgbClr val="008000"/>
                </a:solidFill>
              </a:rPr>
              <a:t>ব</a:t>
            </a:r>
            <a:r>
              <a:rPr b="1" sz="11200" lang="en-US">
                <a:solidFill>
                  <a:srgbClr val="008000"/>
                </a:solidFill>
              </a:rPr>
              <a:t>্দ</a:t>
            </a:r>
            <a:r>
              <a:rPr b="1" sz="11200" lang="en-US">
                <a:solidFill>
                  <a:srgbClr val="008000"/>
                </a:solidFill>
              </a:rPr>
              <a:t> </a:t>
            </a:r>
            <a:r>
              <a:rPr b="1" sz="11200" lang="en-US">
                <a:solidFill>
                  <a:srgbClr val="008000"/>
                </a:solidFill>
              </a:rPr>
              <a:t>ও</a:t>
            </a:r>
            <a:r>
              <a:rPr b="1" sz="11200" lang="en-US">
                <a:solidFill>
                  <a:srgbClr val="008000"/>
                </a:solidFill>
              </a:rPr>
              <a:t> </a:t>
            </a:r>
            <a:r>
              <a:rPr b="1" sz="11200" lang="en-US">
                <a:solidFill>
                  <a:srgbClr val="008000"/>
                </a:solidFill>
              </a:rPr>
              <a:t>ত</a:t>
            </a:r>
            <a:r>
              <a:rPr b="1" sz="11200" lang="en-US">
                <a:solidFill>
                  <a:srgbClr val="008000"/>
                </a:solidFill>
              </a:rPr>
              <a:t>া</a:t>
            </a:r>
            <a:r>
              <a:rPr b="1" sz="11200" lang="en-US">
                <a:solidFill>
                  <a:srgbClr val="008000"/>
                </a:solidFill>
              </a:rPr>
              <a:t>র</a:t>
            </a:r>
            <a:r>
              <a:rPr b="1" sz="11200" lang="en-US">
                <a:solidFill>
                  <a:srgbClr val="008000"/>
                </a:solidFill>
              </a:rPr>
              <a:t> </a:t>
            </a:r>
            <a:r>
              <a:rPr b="1" sz="11200" lang="en-US">
                <a:solidFill>
                  <a:srgbClr val="008000"/>
                </a:solidFill>
              </a:rPr>
              <a:t>প</a:t>
            </a:r>
            <a:r>
              <a:rPr b="1" sz="11200" lang="en-US">
                <a:solidFill>
                  <a:srgbClr val="008000"/>
                </a:solidFill>
              </a:rPr>
              <a:t>্র</a:t>
            </a:r>
            <a:r>
              <a:rPr b="1" sz="11200" lang="en-US">
                <a:solidFill>
                  <a:srgbClr val="008000"/>
                </a:solidFill>
              </a:rPr>
              <a:t>ক</a:t>
            </a:r>
            <a:r>
              <a:rPr b="1" sz="11200" lang="en-US">
                <a:solidFill>
                  <a:srgbClr val="008000"/>
                </a:solidFill>
              </a:rPr>
              <a:t>া</a:t>
            </a:r>
            <a:r>
              <a:rPr b="1" sz="11200" lang="en-US">
                <a:solidFill>
                  <a:srgbClr val="008000"/>
                </a:solidFill>
              </a:rPr>
              <a:t>র</a:t>
            </a:r>
            <a:r>
              <a:rPr b="1" sz="11200" lang="en-US">
                <a:solidFill>
                  <a:srgbClr val="008000"/>
                </a:solidFill>
              </a:rPr>
              <a:t>ভ</a:t>
            </a:r>
            <a:r>
              <a:rPr b="1" sz="11200" lang="en-US">
                <a:solidFill>
                  <a:srgbClr val="008000"/>
                </a:solidFill>
              </a:rPr>
              <a:t>ে</a:t>
            </a:r>
            <a:r>
              <a:rPr b="1" sz="11200" lang="en-US">
                <a:solidFill>
                  <a:srgbClr val="008000"/>
                </a:solidFill>
              </a:rPr>
              <a:t>দ</a:t>
            </a:r>
            <a:r>
              <a:rPr b="1" sz="11200" lang="en-US">
                <a:solidFill>
                  <a:srgbClr val="008000"/>
                </a:solidFill>
              </a:rPr>
              <a:t> </a:t>
            </a:r>
            <a:endParaRPr b="1" sz="11200" lang="en-US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75000"/>
            </a:schemeClr>
          </a:fgClr>
          <a:bgClr>
            <a:schemeClr val="bg1"/>
          </a:bgClr>
        </a:pattFill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Box 3"/>
          <p:cNvSpPr txBox="1"/>
          <p:nvPr/>
        </p:nvSpPr>
        <p:spPr>
          <a:xfrm>
            <a:off x="2017645" y="2895599"/>
            <a:ext cx="8156711" cy="3202940"/>
          </a:xfrm>
          <a:prstGeom prst="rect"/>
          <a:noFill/>
          <a:scene3d>
            <a:camera prst="orthographicFront"/>
            <a:lightRig dir="t" rig="threePt"/>
          </a:scene3d>
          <a:sp3d>
            <a:bevelT prst="slope"/>
          </a:sp3d>
        </p:spPr>
        <p:txBody>
          <a:bodyPr rtlCol="0" wrap="square">
            <a:spAutoFit/>
          </a:bodyPr>
          <a:p>
            <a:r>
              <a:rPr b="1" dirty="0" sz="4200" lang="bn-BD" smtClean="0">
                <a:solidFill>
                  <a:srgbClr val="FF0000"/>
                </a:solidFill>
              </a:rPr>
              <a:t>১)শব্দের</a:t>
            </a:r>
            <a:r>
              <a:rPr b="1" dirty="0" sz="4200" lang="en-US" smtClean="0">
                <a:solidFill>
                  <a:srgbClr val="FF0000"/>
                </a:solidFill>
              </a:rPr>
              <a:t> </a:t>
            </a:r>
            <a:r>
              <a:rPr b="1" dirty="0" sz="4200" lang="bn-IN" smtClean="0">
                <a:solidFill>
                  <a:srgbClr val="FF0000"/>
                </a:solidFill>
              </a:rPr>
              <a:t>সংজ্ঞা</a:t>
            </a:r>
            <a:r>
              <a:rPr b="1" dirty="0" sz="4200" lang="bn-BD" smtClean="0">
                <a:solidFill>
                  <a:srgbClr val="FF0000"/>
                </a:solidFill>
              </a:rPr>
              <a:t> বলতে পারবে । </a:t>
            </a:r>
            <a:endParaRPr b="1" dirty="0" sz="4200" lang="bn-BD" smtClean="0">
              <a:solidFill>
                <a:srgbClr val="FF0000"/>
              </a:solidFill>
            </a:endParaRPr>
          </a:p>
          <a:p>
            <a:r>
              <a:rPr b="1" dirty="0" sz="4200" lang="bn-BD" smtClean="0">
                <a:solidFill>
                  <a:srgbClr val="FF0000"/>
                </a:solidFill>
              </a:rPr>
              <a:t>২)</a:t>
            </a:r>
            <a:r>
              <a:rPr b="1" dirty="0" sz="4200" lang="bn-IN" smtClean="0">
                <a:solidFill>
                  <a:srgbClr val="FF0000"/>
                </a:solidFill>
              </a:rPr>
              <a:t>শব্দের</a:t>
            </a:r>
            <a:r>
              <a:rPr b="1" dirty="0" sz="4200" lang="bn-BD" smtClean="0">
                <a:solidFill>
                  <a:srgbClr val="FF0000"/>
                </a:solidFill>
              </a:rPr>
              <a:t> প্রকারভেদ </a:t>
            </a:r>
            <a:r>
              <a:rPr b="1" dirty="0" sz="4200" lang="bn-BD" smtClean="0">
                <a:solidFill>
                  <a:srgbClr val="FF0000"/>
                </a:solidFill>
              </a:rPr>
              <a:t>ব</a:t>
            </a:r>
            <a:r>
              <a:rPr b="1" dirty="0" sz="4200" lang="en-US" err="1" smtClean="0">
                <a:solidFill>
                  <a:srgbClr val="FF0000"/>
                </a:solidFill>
              </a:rPr>
              <a:t>র্ণনা</a:t>
            </a:r>
            <a:r>
              <a:rPr b="1" dirty="0" sz="4200" lang="en-US" smtClean="0">
                <a:solidFill>
                  <a:srgbClr val="FF0000"/>
                </a:solidFill>
              </a:rPr>
              <a:t> </a:t>
            </a:r>
            <a:r>
              <a:rPr b="1" dirty="0" sz="4200" lang="en-US" err="1" smtClean="0">
                <a:solidFill>
                  <a:srgbClr val="FF0000"/>
                </a:solidFill>
              </a:rPr>
              <a:t>করতে</a:t>
            </a:r>
            <a:r>
              <a:rPr b="1" dirty="0" sz="4200" lang="en-US">
                <a:solidFill>
                  <a:srgbClr val="FF0000"/>
                </a:solidFill>
              </a:rPr>
              <a:t> </a:t>
            </a:r>
            <a:r>
              <a:rPr b="1" dirty="0" sz="4200" lang="bn-BD" smtClean="0">
                <a:solidFill>
                  <a:srgbClr val="FF0000"/>
                </a:solidFill>
              </a:rPr>
              <a:t>পারবে </a:t>
            </a:r>
            <a:r>
              <a:rPr b="1" dirty="0" sz="4200" lang="bn-BD" smtClean="0">
                <a:solidFill>
                  <a:srgbClr val="FF0000"/>
                </a:solidFill>
              </a:rPr>
              <a:t>।  </a:t>
            </a:r>
            <a:endParaRPr b="1" dirty="0" sz="4200" lang="bn-BD" smtClean="0">
              <a:solidFill>
                <a:srgbClr val="FF0000"/>
              </a:solidFill>
            </a:endParaRPr>
          </a:p>
          <a:p>
            <a:r>
              <a:rPr b="1" dirty="0" sz="4200" lang="bn-BD" smtClean="0">
                <a:solidFill>
                  <a:srgbClr val="FF0000"/>
                </a:solidFill>
              </a:rPr>
              <a:t>৩) উৎস ,অর্থ এবং গঠন অনুযায়ী শব্দের উদাহরণ বলতে পারবে ।  </a:t>
            </a:r>
            <a:endParaRPr b="1" dirty="0" sz="4200" lang="en-US">
              <a:solidFill>
                <a:srgbClr val="FF0000"/>
              </a:solidFill>
            </a:endParaRPr>
          </a:p>
        </p:txBody>
      </p:sp>
      <p:sp>
        <p:nvSpPr>
          <p:cNvPr id="1048587" name="Double Wave 1"/>
          <p:cNvSpPr/>
          <p:nvPr/>
        </p:nvSpPr>
        <p:spPr>
          <a:xfrm flipH="1">
            <a:off x="531222" y="263496"/>
            <a:ext cx="10804909" cy="1211780"/>
          </a:xfrm>
          <a:prstGeom prst="doubleWave">
            <a:avLst>
              <a:gd name="adj1" fmla="val 6250"/>
              <a:gd name="adj2" fmla="val -2382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6000" lang="bn-BD" smtClean="0">
                <a:solidFill>
                  <a:srgbClr val="008000"/>
                </a:solidFill>
              </a:rPr>
              <a:t>  পাঠ শেষে শিক্ষার্থীরা যা শিখবে </a:t>
            </a:r>
            <a:endParaRPr b="1" dirty="0" sz="6000" lang="en-US">
              <a:solidFill>
                <a:srgbClr val="008000"/>
              </a:solidFill>
            </a:endParaRPr>
          </a:p>
        </p:txBody>
      </p:sp>
      <p:sp>
        <p:nvSpPr>
          <p:cNvPr id="1048588" name="Freeform 6"/>
          <p:cNvSpPr/>
          <p:nvPr/>
        </p:nvSpPr>
        <p:spPr>
          <a:xfrm>
            <a:off x="6648994" y="46634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7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10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13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6" grpId="0"/>
      <p:bldP spid="1048587" grpId="0" animBg="1"/>
      <p:bldP spid="10485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Flowchart: Punched Tape 1"/>
          <p:cNvSpPr/>
          <p:nvPr/>
        </p:nvSpPr>
        <p:spPr>
          <a:xfrm>
            <a:off x="731519" y="616222"/>
            <a:ext cx="10855317" cy="1748246"/>
          </a:xfrm>
          <a:prstGeom prst="flowChartPunchedTape"/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6900" lang="bn-BD" smtClean="0"/>
              <a:t>পাঠ বিশ্লেষণ </a:t>
            </a:r>
            <a:endParaRPr b="1" dirty="0" sz="6900" lang="en-US"/>
          </a:p>
        </p:txBody>
      </p:sp>
      <p:sp>
        <p:nvSpPr>
          <p:cNvPr id="1048601" name="TextBox 2"/>
          <p:cNvSpPr txBox="1"/>
          <p:nvPr/>
        </p:nvSpPr>
        <p:spPr>
          <a:xfrm>
            <a:off x="2402693" y="2668273"/>
            <a:ext cx="5827776" cy="15011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100" lang="bn-BD" smtClean="0">
                <a:solidFill>
                  <a:srgbClr val="FF0000"/>
                </a:solidFill>
              </a:rPr>
              <a:t>শব্দকে তিনটি দৃষ্টিকোণ থেকে শ্রেণিকরণ করা যায় </a:t>
            </a:r>
            <a:endParaRPr b="1" dirty="0" sz="3100" lang="bn-BD" smtClean="0">
              <a:solidFill>
                <a:srgbClr val="FF0000"/>
              </a:solidFill>
            </a:endParaRPr>
          </a:p>
          <a:p>
            <a:r>
              <a:rPr b="1" dirty="0" sz="3100" lang="bn-BD">
                <a:solidFill>
                  <a:srgbClr val="FF0000"/>
                </a:solidFill>
              </a:rPr>
              <a:t> </a:t>
            </a:r>
            <a:endParaRPr b="1" dirty="0" sz="3100" lang="en-US">
              <a:solidFill>
                <a:srgbClr val="FF0000"/>
              </a:solidFill>
            </a:endParaRPr>
          </a:p>
        </p:txBody>
      </p:sp>
      <p:graphicFrame>
        <p:nvGraphicFramePr>
          <p:cNvPr id="4194304" name="Table 6"/>
          <p:cNvGraphicFramePr>
            <a:graphicFrameLocks noGrp="1"/>
          </p:cNvGraphicFramePr>
          <p:nvPr/>
        </p:nvGraphicFramePr>
        <p:xfrm>
          <a:off x="4767942" y="3618411"/>
          <a:ext cx="669698" cy="705395"/>
        </p:xfrm>
        <a:graphic>
          <a:graphicData uri="http://schemas.openxmlformats.org/drawingml/2006/table">
            <a:tbl>
              <a:tblPr/>
              <a:tblGrid>
                <a:gridCol w="669698"/>
              </a:tblGrid>
              <a:tr h="705395">
                <a:tc>
                  <a:txBody>
                    <a:bodyPr/>
                    <a:p>
                      <a:endParaRPr dirty="0"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48602" name="Oval 8"/>
          <p:cNvSpPr/>
          <p:nvPr/>
        </p:nvSpPr>
        <p:spPr>
          <a:xfrm>
            <a:off x="4049657" y="5273943"/>
            <a:ext cx="2991396" cy="1239075"/>
          </a:xfrm>
          <a:prstGeom prst="ellipse"/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000" lang="bn-BD" smtClean="0"/>
              <a:t>অর্থ </a:t>
            </a:r>
            <a:endParaRPr dirty="0" sz="4000" lang="en-US"/>
          </a:p>
        </p:txBody>
      </p:sp>
      <p:sp>
        <p:nvSpPr>
          <p:cNvPr id="1048603" name="Oval 9"/>
          <p:cNvSpPr/>
          <p:nvPr/>
        </p:nvSpPr>
        <p:spPr>
          <a:xfrm>
            <a:off x="7949071" y="5441148"/>
            <a:ext cx="2795451" cy="1071870"/>
          </a:xfrm>
          <a:prstGeom prst="ellipse"/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600" lang="bn-BD" smtClean="0"/>
              <a:t>গঠন </a:t>
            </a:r>
            <a:endParaRPr dirty="0" sz="3600" lang="en-US"/>
          </a:p>
        </p:txBody>
      </p:sp>
      <p:sp>
        <p:nvSpPr>
          <p:cNvPr id="1048604" name="Oval 10"/>
          <p:cNvSpPr/>
          <p:nvPr/>
        </p:nvSpPr>
        <p:spPr>
          <a:xfrm>
            <a:off x="411504" y="5273942"/>
            <a:ext cx="2730135" cy="1189436"/>
          </a:xfrm>
          <a:prstGeom prst="ellipse"/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54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উৎস </a:t>
            </a:r>
            <a:endParaRPr dirty="0" sz="5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7"/>
                                        <p:tgtEl>
                                          <p:spTgt spid="4194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2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7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2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0" grpId="0" animBg="1"/>
      <p:bldP spid="1048601" grpId="0"/>
      <p:bldP spid="1048602" grpId="0" animBg="1"/>
      <p:bldP spid="1048603" grpId="0" animBg="1"/>
      <p:bldP spid="10486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5" name="Table 9"/>
          <p:cNvGraphicFramePr>
            <a:graphicFrameLocks noGrp="1"/>
          </p:cNvGraphicFramePr>
          <p:nvPr/>
        </p:nvGraphicFramePr>
        <p:xfrm>
          <a:off x="4624251" y="2090057"/>
          <a:ext cx="208280" cy="1123406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123406">
                <a:tc>
                  <a:txBody>
                    <a:bodyPr/>
                    <a:p>
                      <a:endParaRPr dirty="0"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48621" name="TextBox 1"/>
          <p:cNvSpPr txBox="1"/>
          <p:nvPr/>
        </p:nvSpPr>
        <p:spPr>
          <a:xfrm rot="21022159">
            <a:off x="1404060" y="726546"/>
            <a:ext cx="7493886" cy="72643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300" lang="bn-BD" smtClean="0">
                <a:solidFill>
                  <a:srgbClr val="800000"/>
                </a:solidFill>
              </a:rPr>
              <a:t>উৎস  অনুযায়ী শব্দ পাঁচ প্রকার; </a:t>
            </a:r>
            <a:endParaRPr b="1" dirty="0" sz="4300" lang="en-US">
              <a:solidFill>
                <a:srgbClr val="800000"/>
              </a:solidFill>
            </a:endParaRPr>
          </a:p>
        </p:txBody>
      </p:sp>
      <p:graphicFrame>
        <p:nvGraphicFramePr>
          <p:cNvPr id="4194306" name="Diagram 3"/>
          <p:cNvGraphicFramePr>
            <a:graphicFrameLocks/>
          </p:cNvGraphicFramePr>
          <p:nvPr/>
        </p:nvGraphicFramePr>
        <p:xfrm>
          <a:off x="2002221" y="1671144"/>
          <a:ext cx="8166538" cy="452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194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194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194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419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extBox 1"/>
          <p:cNvSpPr txBox="1"/>
          <p:nvPr/>
        </p:nvSpPr>
        <p:spPr>
          <a:xfrm>
            <a:off x="522512" y="328470"/>
            <a:ext cx="10941417" cy="10820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6800" lang="bn-BD" smtClean="0"/>
              <a:t>উৎস অনুযায়ী শব্দের উদাহরণ </a:t>
            </a:r>
            <a:endParaRPr b="1" dirty="0" sz="6800" lang="en-US"/>
          </a:p>
        </p:txBody>
      </p:sp>
      <p:sp>
        <p:nvSpPr>
          <p:cNvPr id="1048627" name="Explosion 2 4"/>
          <p:cNvSpPr/>
          <p:nvPr/>
        </p:nvSpPr>
        <p:spPr>
          <a:xfrm>
            <a:off x="522513" y="2024742"/>
            <a:ext cx="3098802" cy="2109001"/>
          </a:xfrm>
          <a:prstGeom prst="irregularSeal2"/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bn-BD" smtClean="0">
                <a:solidFill>
                  <a:srgbClr val="FF0000"/>
                </a:solidFill>
              </a:rPr>
              <a:t>তৎসম </a:t>
            </a:r>
            <a:endParaRPr b="1" dirty="0" sz="3200" lang="en-US">
              <a:solidFill>
                <a:srgbClr val="FF0000"/>
              </a:solidFill>
            </a:endParaRPr>
          </a:p>
        </p:txBody>
      </p:sp>
      <p:sp>
        <p:nvSpPr>
          <p:cNvPr id="1048628" name="Explosion 1 7"/>
          <p:cNvSpPr/>
          <p:nvPr/>
        </p:nvSpPr>
        <p:spPr>
          <a:xfrm>
            <a:off x="836023" y="4519748"/>
            <a:ext cx="2310971" cy="2039429"/>
          </a:xfrm>
          <a:prstGeom prst="irregularSeal1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2200" lang="bn-BD" smtClean="0">
                <a:solidFill>
                  <a:srgbClr val="FF0000"/>
                </a:solidFill>
              </a:rPr>
              <a:t>অর্ধ-তৎসম  </a:t>
            </a:r>
            <a:endParaRPr b="1" dirty="0" sz="2200" lang="en-US">
              <a:solidFill>
                <a:srgbClr val="FF0000"/>
              </a:solidFill>
            </a:endParaRPr>
          </a:p>
        </p:txBody>
      </p:sp>
      <p:sp>
        <p:nvSpPr>
          <p:cNvPr id="1048629" name="TextBox 8"/>
          <p:cNvSpPr txBox="1"/>
          <p:nvPr/>
        </p:nvSpPr>
        <p:spPr>
          <a:xfrm>
            <a:off x="3487782" y="2662143"/>
            <a:ext cx="3827418" cy="8915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5400" lang="bn-BD" smtClean="0"/>
              <a:t>চন্দ্র  </a:t>
            </a:r>
            <a:endParaRPr dirty="0" sz="5400" lang="en-US"/>
          </a:p>
        </p:txBody>
      </p:sp>
      <p:sp>
        <p:nvSpPr>
          <p:cNvPr id="1048630" name="TextBox 9"/>
          <p:cNvSpPr txBox="1"/>
          <p:nvPr/>
        </p:nvSpPr>
        <p:spPr>
          <a:xfrm>
            <a:off x="3958046" y="5199016"/>
            <a:ext cx="3657600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400" lang="bn-BD" smtClean="0"/>
              <a:t>গিন্নি  </a:t>
            </a:r>
            <a:endParaRPr b="1" dirty="0" sz="4400" lang="en-US"/>
          </a:p>
        </p:txBody>
      </p:sp>
      <p:pic>
        <p:nvPicPr>
          <p:cNvPr id="2097162" name="Picture 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10385" t="8414" r="20647" b="32751"/>
          <a:stretch>
            <a:fillRect/>
          </a:stretch>
        </p:blipFill>
        <p:spPr>
          <a:xfrm>
            <a:off x="5912069" y="1608082"/>
            <a:ext cx="4151482" cy="2292511"/>
          </a:xfrm>
          <a:prstGeom prst="rect"/>
          <a:ln w="190500" cap="sq">
            <a:solidFill>
              <a:srgbClr val="C8C6BD"/>
            </a:solidFill>
            <a:prstDash val="solid"/>
            <a:miter lim="800000"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dir="t" rig="threeP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163" name="Picture 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r="16371"/>
          <a:stretch>
            <a:fillRect/>
          </a:stretch>
        </p:blipFill>
        <p:spPr>
          <a:xfrm>
            <a:off x="5912069" y="4327477"/>
            <a:ext cx="4438224" cy="2391701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7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2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7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/>
      <p:bldP spid="1048627" grpId="0" animBg="1"/>
      <p:bldP spid="1048628" grpId="0" animBg="1"/>
      <p:bldP spid="1048629" grpId="0"/>
      <p:bldP spid="10486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</p:bgPr>
    </p:bg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eardrop 3"/>
          <p:cNvSpPr/>
          <p:nvPr/>
        </p:nvSpPr>
        <p:spPr>
          <a:xfrm>
            <a:off x="2638783" y="467964"/>
            <a:ext cx="1724297" cy="1427871"/>
          </a:xfrm>
          <a:prstGeom prst="teardrop">
            <a:avLst>
              <a:gd name="adj" fmla="val 17311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000" lang="bn-BD" smtClean="0">
                <a:solidFill>
                  <a:srgbClr val="FF0000"/>
                </a:solidFill>
              </a:rPr>
              <a:t>তদ্ভব </a:t>
            </a:r>
            <a:endParaRPr b="1" dirty="0" sz="4000" lang="en-US">
              <a:solidFill>
                <a:srgbClr val="FF0000"/>
              </a:solidFill>
            </a:endParaRPr>
          </a:p>
        </p:txBody>
      </p:sp>
      <p:sp>
        <p:nvSpPr>
          <p:cNvPr id="1048632" name="TextBox 4"/>
          <p:cNvSpPr txBox="1"/>
          <p:nvPr/>
        </p:nvSpPr>
        <p:spPr>
          <a:xfrm>
            <a:off x="5251269" y="969163"/>
            <a:ext cx="5081452" cy="83099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800" lang="bn-BD" smtClean="0"/>
              <a:t> হাত </a:t>
            </a:r>
            <a:endParaRPr dirty="0" sz="4800" lang="en-US"/>
          </a:p>
        </p:txBody>
      </p:sp>
      <p:sp>
        <p:nvSpPr>
          <p:cNvPr id="1048633" name="Oval Callout 5"/>
          <p:cNvSpPr/>
          <p:nvPr/>
        </p:nvSpPr>
        <p:spPr>
          <a:xfrm rot="17088008">
            <a:off x="1236156" y="1285863"/>
            <a:ext cx="1756734" cy="2574987"/>
          </a:xfrm>
          <a:prstGeom prst="wedgeEllipseCallout">
            <a:avLst>
              <a:gd name="adj1" fmla="val -37193"/>
              <a:gd name="adj2" fmla="val 108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300" lang="bn-BD" smtClean="0">
                <a:solidFill>
                  <a:srgbClr val="FF0000"/>
                </a:solidFill>
              </a:rPr>
              <a:t>দেশী </a:t>
            </a:r>
            <a:endParaRPr b="1" dirty="0" sz="4300" lang="en-US">
              <a:solidFill>
                <a:srgbClr val="FF0000"/>
              </a:solidFill>
            </a:endParaRPr>
          </a:p>
        </p:txBody>
      </p:sp>
      <p:sp>
        <p:nvSpPr>
          <p:cNvPr id="1048634" name="TextBox 6"/>
          <p:cNvSpPr txBox="1"/>
          <p:nvPr/>
        </p:nvSpPr>
        <p:spPr>
          <a:xfrm>
            <a:off x="3725362" y="2821046"/>
            <a:ext cx="3267566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bn-BD" smtClean="0"/>
              <a:t>কুলা  </a:t>
            </a:r>
            <a:endParaRPr dirty="0" sz="4400" lang="en-US"/>
          </a:p>
        </p:txBody>
      </p:sp>
      <p:sp>
        <p:nvSpPr>
          <p:cNvPr id="1048635" name="Heart 7"/>
          <p:cNvSpPr/>
          <p:nvPr/>
        </p:nvSpPr>
        <p:spPr>
          <a:xfrm>
            <a:off x="1166648" y="4352487"/>
            <a:ext cx="1998091" cy="2062146"/>
          </a:xfrm>
          <a:prstGeom prst="heart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bn-BD" smtClean="0">
                <a:solidFill>
                  <a:srgbClr val="FF0000"/>
                </a:solidFill>
              </a:rPr>
              <a:t>বিদেশী </a:t>
            </a:r>
            <a:endParaRPr b="1" dirty="0" sz="3200" lang="en-US">
              <a:solidFill>
                <a:srgbClr val="FF0000"/>
              </a:solidFill>
            </a:endParaRPr>
          </a:p>
        </p:txBody>
      </p:sp>
      <p:sp>
        <p:nvSpPr>
          <p:cNvPr id="1048636" name="TextBox 8"/>
          <p:cNvSpPr txBox="1"/>
          <p:nvPr/>
        </p:nvSpPr>
        <p:spPr>
          <a:xfrm>
            <a:off x="3227801" y="5218714"/>
            <a:ext cx="2155371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bn-BD" smtClean="0"/>
              <a:t>নামাজ  </a:t>
            </a:r>
            <a:endParaRPr dirty="0" sz="4400" lang="en-US"/>
          </a:p>
        </p:txBody>
      </p:sp>
      <p:pic>
        <p:nvPicPr>
          <p:cNvPr id="2097164" name="Picture 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-3196" t="-29043" r="11526" b="20393"/>
          <a:stretch>
            <a:fillRect/>
          </a:stretch>
        </p:blipFill>
        <p:spPr>
          <a:xfrm>
            <a:off x="6866777" y="609673"/>
            <a:ext cx="3271322" cy="1943151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65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10800000">
            <a:off x="7275180" y="2714444"/>
            <a:ext cx="2454517" cy="1638043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66" name="Picture 9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r="39162"/>
          <a:stretch>
            <a:fillRect/>
          </a:stretch>
        </p:blipFill>
        <p:spPr>
          <a:xfrm>
            <a:off x="6992928" y="4857465"/>
            <a:ext cx="3018351" cy="2261380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mph" presetID="34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accel="50000" autoRev="1" decel="50000" dur="25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dur="125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25" fill="hold" id="14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25" fill="hold" id="15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dur="125" fill="hold" id="16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autoRev="1" dur="25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25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25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25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8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33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41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 animBg="1"/>
      <p:bldP spid="1048632" grpId="0"/>
      <p:bldP spid="1048633" grpId="0" animBg="1"/>
      <p:bldP spid="1048634" grpId="0"/>
      <p:bldP spid="1048635" grpId="0" animBg="1"/>
      <p:bldP spid="1048636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lastClr="000000" val="windowText"/>
      </a:dk1>
      <a:lt1>
        <a:sysClr lastClr="FFFFFF" val="window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Custom 1">
      <a:majorFont>
        <a:latin typeface="Nikoshban"/>
        <a:ea typeface=""/>
        <a:cs typeface="Nikoshban"/>
      </a:majorFont>
      <a:minorFont>
        <a:latin typeface="Tw Cen MT"/>
        <a:ea typeface=""/>
        <a:cs typeface="Nikoshba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r="5400000" dist="25400" rotWithShape="0">
              <a:srgbClr val="000000">
                <a:alpha val="28000"/>
              </a:srgbClr>
            </a:outerShdw>
          </a:effectLst>
        </a:effectStyle>
        <a:effectStyle>
          <a:effectLst>
            <a:outerShdw algn="ctr" blurRad="63500" dir="5400000" dist="25400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User</dc:creator>
  <cp:lastModifiedBy>shahanarapoly77@gmail.com</cp:lastModifiedBy>
  <dcterms:created xsi:type="dcterms:W3CDTF">2018-05-01T13:41:00Z</dcterms:created>
  <dcterms:modified xsi:type="dcterms:W3CDTF">2020-02-19T17:27:44Z</dcterms:modified>
</cp:coreProperties>
</file>