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C" initials="S" lastIdx="1" clrIdx="0">
    <p:extLst>
      <p:ext uri="{19B8F6BF-5375-455C-9EA6-DF929625EA0E}">
        <p15:presenceInfo xmlns:p15="http://schemas.microsoft.com/office/powerpoint/2012/main" userId="S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3T19:18:39.040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8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5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8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D6C7-CDC3-4E56-A5B1-7B4976EFB558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3A2D-AB07-46EF-AC71-E9B25189F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3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" y="1721015"/>
            <a:ext cx="12192000" cy="3154710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19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99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endParaRPr lang="en-US" sz="199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0 L -6.25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7700" y="74295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" y="2514600"/>
            <a:ext cx="3048000" cy="1828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7700" y="495300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কণ্ঠে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2450" y="74295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62450" y="2514600"/>
            <a:ext cx="3048000" cy="1828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62450" y="495300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77200" y="74295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আকিঞ্চন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77200" y="2514600"/>
            <a:ext cx="3048000" cy="1828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77200" y="495300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build="p" animBg="1"/>
      <p:bldP spid="6" grpId="0" animBg="1"/>
      <p:bldP spid="7" grpId="0" animBg="1"/>
      <p:bldP spid="8" grpId="0" build="p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7700" y="74295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অনিত্য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" y="2514600"/>
            <a:ext cx="3048000" cy="1828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7700" y="495300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2450" y="74295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মহিমা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62450" y="2514600"/>
            <a:ext cx="3048000" cy="1828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62450" y="495300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77200" y="74295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ধ্বজা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77200" y="2514600"/>
            <a:ext cx="3048000" cy="1828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77200" y="4953000"/>
            <a:ext cx="3048000" cy="11620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build="p" animBg="1"/>
      <p:bldP spid="6" grpId="0" animBg="1"/>
      <p:bldP spid="7" grpId="0" animBg="1"/>
      <p:bldP spid="8" grpId="0" build="p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3082" y="262218"/>
            <a:ext cx="4182035" cy="10757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974" y="1620372"/>
            <a:ext cx="10627662" cy="10757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শব্দগুলোর অর্থ লেখো-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975" y="2891118"/>
            <a:ext cx="10627662" cy="10757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কাতর স্বরে, 	খ. দ্বারা, 		গ. আকিঞ্চন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421" y="4161864"/>
            <a:ext cx="10627662" cy="10757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অনিত্য, 		ঙ.মহিমা, 		চ.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ধ্বজা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6309445" y="3661870"/>
            <a:ext cx="5505183" cy="2405102"/>
          </a:xfrm>
          <a:prstGeom prst="cloudCallout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95942" y="515896"/>
            <a:ext cx="5337201" cy="2299876"/>
          </a:xfrm>
          <a:prstGeom prst="cloudCallout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57414" y="856341"/>
            <a:ext cx="11137902" cy="4601031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000"/>
            <a:ext cx="12191999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 না কাতর 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স্বরে 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বৃথা জন্ম এ সংসারে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 জীবন নিশার স্বপন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b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দারাপুত্র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                  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তুমি কার কে তোমার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 জীব করো না ক্রন্দন।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199" y="0"/>
            <a:ext cx="4762501" cy="3276600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572249" y="0"/>
            <a:ext cx="4762501" cy="327660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199" y="0"/>
            <a:ext cx="4762501" cy="3276600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72249" y="0"/>
            <a:ext cx="4762501" cy="33528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000"/>
            <a:ext cx="12191999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মানব-জনম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                     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এমন পাবে না আর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বাহ্য দৃশ্যে ভুলো না রে মন।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 যত্ন হবে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য়,                  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জীবাত্মা অনিত্য </a:t>
            </a:r>
            <a:r>
              <a:rPr lang="bn-BD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অহে জীব কর আকিঞ্চন।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19500" cy="25527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286250" y="438150"/>
            <a:ext cx="3619500" cy="25527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572500" y="819150"/>
            <a:ext cx="3619500" cy="25527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4" y="3429000"/>
            <a:ext cx="11915775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করোনা সুখের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পরো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 দুখের ফাঁস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জীবনের উদ্দেশ তা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য়;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সংসারে সংসারী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   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করো নিত্য নিজ 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ভবের উন্নতি যাতে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6225" y="1009650"/>
            <a:ext cx="3533775" cy="24193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67225" y="504825"/>
            <a:ext cx="3533775" cy="241935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658225" y="0"/>
            <a:ext cx="3533775" cy="241935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41680"/>
            <a:ext cx="12192000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দিন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ক্ষণ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য়,                   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কাহারো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বেগে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নাহি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বল্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                   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সকলি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ঘুচা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যেন শৈবালের নীর।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0" y="0"/>
            <a:ext cx="4286250" cy="3016240"/>
          </a:xfrm>
          <a:prstGeom prst="cloudCallou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4552950" y="927080"/>
            <a:ext cx="2571750" cy="2089160"/>
          </a:xfrm>
          <a:prstGeom prst="plaque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7543800" y="0"/>
            <a:ext cx="4419600" cy="3219450"/>
          </a:xfrm>
          <a:prstGeom prst="plaque">
            <a:avLst>
              <a:gd name="adj" fmla="val 5568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524000" y="0"/>
            <a:ext cx="9144000" cy="2501900"/>
          </a:xfrm>
          <a:prstGeom prst="cloud">
            <a:avLst/>
          </a:prstGeom>
          <a:solidFill>
            <a:schemeClr val="accent6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n-IN" sz="88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88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2" y="2795349"/>
            <a:ext cx="12192000" cy="4062651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685800"/>
            <a:r>
              <a:rPr lang="bn-IN" sz="6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প্রথম পত্র</a:t>
            </a:r>
            <a:r>
              <a:rPr lang="bn-IN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685800"/>
            <a:r>
              <a:rPr lang="bn-IN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শ্রেনি- </a:t>
            </a:r>
            <a:r>
              <a:rPr lang="bn-BD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bn-IN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bn-IN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/>
            <a:r>
              <a:rPr lang="bn-IN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সংখ্যা- </a:t>
            </a:r>
            <a:r>
              <a:rPr lang="bn-BD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</a:p>
          <a:p>
            <a:pPr algn="ctr" defTabSz="685800"/>
            <a:r>
              <a:rPr lang="bn-IN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</a:t>
            </a:r>
            <a:r>
              <a:rPr lang="bn-IN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 defTabSz="685800"/>
            <a:r>
              <a:rPr lang="bn-IN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 </a:t>
            </a:r>
            <a:r>
              <a:rPr lang="bn-BD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bn-IN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BD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BD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bn-IN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0548" y="219367"/>
            <a:ext cx="3721100" cy="1741714"/>
          </a:xfrm>
          <a:prstGeom prst="downArrowCallout">
            <a:avLst>
              <a:gd name="adj1" fmla="val 8193"/>
              <a:gd name="adj2" fmla="val 24895"/>
              <a:gd name="adj3" fmla="val 29958"/>
              <a:gd name="adj4" fmla="val 43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100" y="2757714"/>
            <a:ext cx="11176000" cy="20029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সংসারকে কেনো সমরাঙ্গন বলা হয়েছে? জীবন-সঙ্গীত কবিতার আলোকে বিশ্লেষণ করো।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62857" y="1219200"/>
            <a:ext cx="11437257" cy="5021943"/>
          </a:xfrm>
          <a:prstGeom prst="cloud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15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ধন্যবাদ</a:t>
            </a:r>
            <a:endParaRPr lang="en-US" sz="115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7273" y="18410"/>
            <a:ext cx="441365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IN" sz="11500" b="1" dirty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11500" dirty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dirty="0">
              <a:solidFill>
                <a:prstClr val="white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47" y="1257877"/>
            <a:ext cx="90273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bn-IN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মোঃ সিরাজুল আমীন চৌধুরী</a:t>
            </a:r>
            <a:endParaRPr lang="bn-IN" sz="11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(বাংলা)</a:t>
            </a:r>
            <a:endParaRPr lang="bn-I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জালালাবাদ ক্যান্টনমেন্ট পাবলিক স্কুল এন্ড কলেজ</a:t>
            </a:r>
          </a:p>
          <a:p>
            <a:pPr defTabSz="457200"/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জালালাবাদ ক্যন্টনমেন্ট, সিলেট</a:t>
            </a:r>
          </a:p>
          <a:p>
            <a:pPr defTabSz="457200"/>
            <a:r>
              <a:rPr lang="bn-I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০১৭১৭৬৮৩৭৭৭</a:t>
            </a:r>
          </a:p>
          <a:p>
            <a:pPr defTabSz="457200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sirajkhukan683@gmail.com</a:t>
            </a:r>
            <a:endParaRPr lang="bn-IN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defTabSz="457200"/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994" y="1880458"/>
            <a:ext cx="3889610" cy="4273125"/>
          </a:xfrm>
          <a:prstGeom prst="ellipse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6469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08001" y="227602"/>
            <a:ext cx="4601028" cy="320139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87886" y="227602"/>
            <a:ext cx="4862285" cy="320139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8001" y="3558132"/>
            <a:ext cx="4601029" cy="320139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87886" y="3558132"/>
            <a:ext cx="4862285" cy="3201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করি, আমরা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বুঝতে পারছি?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5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14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11125" cap="sq">
            <a:solidFill>
              <a:srgbClr val="FF0000">
                <a:alpha val="81000"/>
              </a:srgb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BD" sz="19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জীবন-সঙ্গীত</a:t>
            </a:r>
            <a:endParaRPr lang="bn-IN" sz="199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IN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অংশ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2650" y="76200"/>
            <a:ext cx="7429500" cy="1562100"/>
          </a:xfrm>
          <a:custGeom>
            <a:avLst/>
            <a:gdLst>
              <a:gd name="connsiteX0" fmla="*/ 0 w 12192000"/>
              <a:gd name="connsiteY0" fmla="*/ 0 h 1562100"/>
              <a:gd name="connsiteX1" fmla="*/ 12192000 w 12192000"/>
              <a:gd name="connsiteY1" fmla="*/ 0 h 1562100"/>
              <a:gd name="connsiteX2" fmla="*/ 12192000 w 12192000"/>
              <a:gd name="connsiteY2" fmla="*/ 1562100 h 1562100"/>
              <a:gd name="connsiteX3" fmla="*/ 0 w 12192000"/>
              <a:gd name="connsiteY3" fmla="*/ 1562100 h 1562100"/>
              <a:gd name="connsiteX4" fmla="*/ 0 w 12192000"/>
              <a:gd name="connsiteY4" fmla="*/ 0 h 1562100"/>
              <a:gd name="connsiteX0" fmla="*/ 0 w 12192000"/>
              <a:gd name="connsiteY0" fmla="*/ 0 h 1562100"/>
              <a:gd name="connsiteX1" fmla="*/ 9010650 w 12192000"/>
              <a:gd name="connsiteY1" fmla="*/ 152400 h 1562100"/>
              <a:gd name="connsiteX2" fmla="*/ 12192000 w 12192000"/>
              <a:gd name="connsiteY2" fmla="*/ 1562100 h 1562100"/>
              <a:gd name="connsiteX3" fmla="*/ 0 w 12192000"/>
              <a:gd name="connsiteY3" fmla="*/ 1562100 h 1562100"/>
              <a:gd name="connsiteX4" fmla="*/ 0 w 12192000"/>
              <a:gd name="connsiteY4" fmla="*/ 0 h 1562100"/>
              <a:gd name="connsiteX0" fmla="*/ 0 w 9010650"/>
              <a:gd name="connsiteY0" fmla="*/ 0 h 1562100"/>
              <a:gd name="connsiteX1" fmla="*/ 9010650 w 9010650"/>
              <a:gd name="connsiteY1" fmla="*/ 152400 h 1562100"/>
              <a:gd name="connsiteX2" fmla="*/ 8972550 w 9010650"/>
              <a:gd name="connsiteY2" fmla="*/ 1428750 h 1562100"/>
              <a:gd name="connsiteX3" fmla="*/ 0 w 9010650"/>
              <a:gd name="connsiteY3" fmla="*/ 1562100 h 1562100"/>
              <a:gd name="connsiteX4" fmla="*/ 0 w 9010650"/>
              <a:gd name="connsiteY4" fmla="*/ 0 h 1562100"/>
              <a:gd name="connsiteX0" fmla="*/ 0 w 9010650"/>
              <a:gd name="connsiteY0" fmla="*/ 0 h 1524000"/>
              <a:gd name="connsiteX1" fmla="*/ 9010650 w 9010650"/>
              <a:gd name="connsiteY1" fmla="*/ 152400 h 1524000"/>
              <a:gd name="connsiteX2" fmla="*/ 8972550 w 9010650"/>
              <a:gd name="connsiteY2" fmla="*/ 1428750 h 1524000"/>
              <a:gd name="connsiteX3" fmla="*/ 2533650 w 9010650"/>
              <a:gd name="connsiteY3" fmla="*/ 1524000 h 1524000"/>
              <a:gd name="connsiteX4" fmla="*/ 0 w 9010650"/>
              <a:gd name="connsiteY4" fmla="*/ 0 h 1524000"/>
              <a:gd name="connsiteX0" fmla="*/ 0 w 6896100"/>
              <a:gd name="connsiteY0" fmla="*/ 0 h 1447800"/>
              <a:gd name="connsiteX1" fmla="*/ 6896100 w 6896100"/>
              <a:gd name="connsiteY1" fmla="*/ 76200 h 1447800"/>
              <a:gd name="connsiteX2" fmla="*/ 6858000 w 6896100"/>
              <a:gd name="connsiteY2" fmla="*/ 1352550 h 1447800"/>
              <a:gd name="connsiteX3" fmla="*/ 419100 w 6896100"/>
              <a:gd name="connsiteY3" fmla="*/ 1447800 h 1447800"/>
              <a:gd name="connsiteX4" fmla="*/ 0 w 6896100"/>
              <a:gd name="connsiteY4" fmla="*/ 0 h 1447800"/>
              <a:gd name="connsiteX0" fmla="*/ 0 w 7048500"/>
              <a:gd name="connsiteY0" fmla="*/ 0 h 1714500"/>
              <a:gd name="connsiteX1" fmla="*/ 6896100 w 7048500"/>
              <a:gd name="connsiteY1" fmla="*/ 76200 h 1714500"/>
              <a:gd name="connsiteX2" fmla="*/ 7048500 w 7048500"/>
              <a:gd name="connsiteY2" fmla="*/ 1714500 h 1714500"/>
              <a:gd name="connsiteX3" fmla="*/ 419100 w 7048500"/>
              <a:gd name="connsiteY3" fmla="*/ 1447800 h 1714500"/>
              <a:gd name="connsiteX4" fmla="*/ 0 w 7048500"/>
              <a:gd name="connsiteY4" fmla="*/ 0 h 1714500"/>
              <a:gd name="connsiteX0" fmla="*/ 0 w 7048500"/>
              <a:gd name="connsiteY0" fmla="*/ 0 h 1714500"/>
              <a:gd name="connsiteX1" fmla="*/ 6286500 w 7048500"/>
              <a:gd name="connsiteY1" fmla="*/ 190500 h 1714500"/>
              <a:gd name="connsiteX2" fmla="*/ 7048500 w 7048500"/>
              <a:gd name="connsiteY2" fmla="*/ 1714500 h 1714500"/>
              <a:gd name="connsiteX3" fmla="*/ 419100 w 7048500"/>
              <a:gd name="connsiteY3" fmla="*/ 1447800 h 1714500"/>
              <a:gd name="connsiteX4" fmla="*/ 0 w 7048500"/>
              <a:gd name="connsiteY4" fmla="*/ 0 h 1714500"/>
              <a:gd name="connsiteX0" fmla="*/ 0 w 7467600"/>
              <a:gd name="connsiteY0" fmla="*/ 0 h 1562100"/>
              <a:gd name="connsiteX1" fmla="*/ 6286500 w 7467600"/>
              <a:gd name="connsiteY1" fmla="*/ 190500 h 1562100"/>
              <a:gd name="connsiteX2" fmla="*/ 7467600 w 7467600"/>
              <a:gd name="connsiteY2" fmla="*/ 1562100 h 1562100"/>
              <a:gd name="connsiteX3" fmla="*/ 419100 w 7467600"/>
              <a:gd name="connsiteY3" fmla="*/ 1447800 h 1562100"/>
              <a:gd name="connsiteX4" fmla="*/ 0 w 7467600"/>
              <a:gd name="connsiteY4" fmla="*/ 0 h 1562100"/>
              <a:gd name="connsiteX0" fmla="*/ 0 w 7467600"/>
              <a:gd name="connsiteY0" fmla="*/ 0 h 1562100"/>
              <a:gd name="connsiteX1" fmla="*/ 6362700 w 7467600"/>
              <a:gd name="connsiteY1" fmla="*/ 76200 h 1562100"/>
              <a:gd name="connsiteX2" fmla="*/ 7467600 w 7467600"/>
              <a:gd name="connsiteY2" fmla="*/ 1562100 h 1562100"/>
              <a:gd name="connsiteX3" fmla="*/ 419100 w 7467600"/>
              <a:gd name="connsiteY3" fmla="*/ 1447800 h 1562100"/>
              <a:gd name="connsiteX4" fmla="*/ 0 w 7467600"/>
              <a:gd name="connsiteY4" fmla="*/ 0 h 1562100"/>
              <a:gd name="connsiteX0" fmla="*/ 0 w 7429500"/>
              <a:gd name="connsiteY0" fmla="*/ 0 h 1562100"/>
              <a:gd name="connsiteX1" fmla="*/ 6324600 w 7429500"/>
              <a:gd name="connsiteY1" fmla="*/ 76200 h 1562100"/>
              <a:gd name="connsiteX2" fmla="*/ 7429500 w 7429500"/>
              <a:gd name="connsiteY2" fmla="*/ 1562100 h 1562100"/>
              <a:gd name="connsiteX3" fmla="*/ 381000 w 7429500"/>
              <a:gd name="connsiteY3" fmla="*/ 1447800 h 1562100"/>
              <a:gd name="connsiteX4" fmla="*/ 0 w 7429500"/>
              <a:gd name="connsiteY4" fmla="*/ 0 h 1562100"/>
              <a:gd name="connsiteX0" fmla="*/ 0 w 7429500"/>
              <a:gd name="connsiteY0" fmla="*/ 0 h 1562100"/>
              <a:gd name="connsiteX1" fmla="*/ 6324600 w 7429500"/>
              <a:gd name="connsiteY1" fmla="*/ 76200 h 1562100"/>
              <a:gd name="connsiteX2" fmla="*/ 7429500 w 7429500"/>
              <a:gd name="connsiteY2" fmla="*/ 1562100 h 1562100"/>
              <a:gd name="connsiteX3" fmla="*/ 800100 w 7429500"/>
              <a:gd name="connsiteY3" fmla="*/ 1333500 h 1562100"/>
              <a:gd name="connsiteX4" fmla="*/ 0 w 7429500"/>
              <a:gd name="connsiteY4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0" h="1562100">
                <a:moveTo>
                  <a:pt x="0" y="0"/>
                </a:moveTo>
                <a:lnTo>
                  <a:pt x="6324600" y="76200"/>
                </a:lnTo>
                <a:lnTo>
                  <a:pt x="7429500" y="1562100"/>
                </a:lnTo>
                <a:lnTo>
                  <a:pt x="800100" y="133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n-IN" sz="11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12192000" cy="5334000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</a:gra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defTabSz="457200"/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</a:p>
          <a:p>
            <a:pPr marL="1143000" lvl="1" indent="-685800" defTabSz="457200">
              <a:buFont typeface="Wingdings" panose="05000000000000000000" pitchFamily="2" charset="2"/>
              <a:buChar char="Ø"/>
            </a:pPr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lvl="1" indent="-685800" defTabSz="457200">
              <a:buFont typeface="Wingdings" panose="05000000000000000000" pitchFamily="2" charset="2"/>
              <a:buChar char="Ø"/>
            </a:pPr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লিখতে পারবে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1143000" lvl="1" indent="-685800" defTabSz="4572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জীবন-সঙ্গীত কবিতাটির প্রায়োগিক দিক বলতে পারবে।</a:t>
            </a:r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42950" y="228600"/>
            <a:ext cx="5086350" cy="5029200"/>
          </a:xfrm>
          <a:prstGeom prst="roundRect">
            <a:avLst>
              <a:gd name="adj" fmla="val 20096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57950" y="228600"/>
            <a:ext cx="5086350" cy="5029200"/>
          </a:xfrm>
          <a:prstGeom prst="roundRect">
            <a:avLst>
              <a:gd name="adj" fmla="val 20096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7189" y="5559982"/>
            <a:ext cx="7533822" cy="10694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হেমচন্দ্র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sz="7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26201" y="1055972"/>
            <a:ext cx="5602514" cy="1810659"/>
            <a:chOff x="226201" y="1055972"/>
            <a:chExt cx="5602514" cy="1810659"/>
          </a:xfrm>
        </p:grpSpPr>
        <p:sp>
          <p:nvSpPr>
            <p:cNvPr id="5" name="Rounded Rectangle 4"/>
            <p:cNvSpPr/>
            <p:nvPr/>
          </p:nvSpPr>
          <p:spPr>
            <a:xfrm>
              <a:off x="226201" y="1055972"/>
              <a:ext cx="5602514" cy="1683657"/>
            </a:xfrm>
            <a:prstGeom prst="roundRect">
              <a:avLst>
                <a:gd name="adj" fmla="val 5000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5493" y="1112305"/>
              <a:ext cx="2841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১৯৩৮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হুগলি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জেলার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গুলিটা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রাজবল্লবহাট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গ্রামে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534228" y="111682"/>
            <a:ext cx="5123544" cy="8273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হেমচন্দ্র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sz="5400" dirty="0" smtClean="0">
              <a:solidFill>
                <a:schemeClr val="tx1"/>
              </a:solidFill>
            </a:endParaRPr>
          </a:p>
        </p:txBody>
      </p:sp>
      <p:sp>
        <p:nvSpPr>
          <p:cNvPr id="6" name="1"/>
          <p:cNvSpPr/>
          <p:nvPr/>
        </p:nvSpPr>
        <p:spPr>
          <a:xfrm>
            <a:off x="443038" y="1094415"/>
            <a:ext cx="2235200" cy="16836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26201" y="2967325"/>
            <a:ext cx="5602514" cy="1683657"/>
            <a:chOff x="226201" y="1055972"/>
            <a:chExt cx="5602514" cy="1683657"/>
          </a:xfrm>
        </p:grpSpPr>
        <p:sp>
          <p:nvSpPr>
            <p:cNvPr id="57" name="Rounded Rectangle 56"/>
            <p:cNvSpPr/>
            <p:nvPr/>
          </p:nvSpPr>
          <p:spPr>
            <a:xfrm>
              <a:off x="226201" y="1055972"/>
              <a:ext cx="5602514" cy="1683657"/>
            </a:xfrm>
            <a:prstGeom prst="roundRect">
              <a:avLst>
                <a:gd name="adj" fmla="val 5000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65493" y="1112305"/>
              <a:ext cx="31632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১৮৫৯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কলকাতা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বিশ্ববিদ্যালয়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স্নাতক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9" name="1"/>
          <p:cNvSpPr/>
          <p:nvPr/>
        </p:nvSpPr>
        <p:spPr>
          <a:xfrm>
            <a:off x="498126" y="2950491"/>
            <a:ext cx="2235200" cy="16836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26201" y="4949422"/>
            <a:ext cx="5602514" cy="1683657"/>
            <a:chOff x="226201" y="1055972"/>
            <a:chExt cx="5602514" cy="1683657"/>
          </a:xfrm>
        </p:grpSpPr>
        <p:sp>
          <p:nvSpPr>
            <p:cNvPr id="61" name="Rounded Rectangle 60"/>
            <p:cNvSpPr/>
            <p:nvPr/>
          </p:nvSpPr>
          <p:spPr>
            <a:xfrm>
              <a:off x="226201" y="1055972"/>
              <a:ext cx="5602514" cy="1683657"/>
            </a:xfrm>
            <a:prstGeom prst="roundRect">
              <a:avLst>
                <a:gd name="adj" fmla="val 5000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65493" y="1112305"/>
              <a:ext cx="31632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চাকরি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শিক্ষতা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আইন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3" name="1"/>
          <p:cNvSpPr/>
          <p:nvPr/>
        </p:nvSpPr>
        <p:spPr>
          <a:xfrm>
            <a:off x="498126" y="4932588"/>
            <a:ext cx="2235200" cy="16836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278658" y="1139498"/>
            <a:ext cx="5602514" cy="1683657"/>
            <a:chOff x="226201" y="1055972"/>
            <a:chExt cx="5602514" cy="1683657"/>
          </a:xfrm>
        </p:grpSpPr>
        <p:sp>
          <p:nvSpPr>
            <p:cNvPr id="65" name="Rounded Rectangle 64"/>
            <p:cNvSpPr/>
            <p:nvPr/>
          </p:nvSpPr>
          <p:spPr>
            <a:xfrm>
              <a:off x="226201" y="1055972"/>
              <a:ext cx="5602514" cy="1683657"/>
            </a:xfrm>
            <a:prstGeom prst="roundRect">
              <a:avLst>
                <a:gd name="adj" fmla="val 5000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662107" y="1491108"/>
              <a:ext cx="3163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বৃত্যসংহার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7" name="1"/>
          <p:cNvSpPr/>
          <p:nvPr/>
        </p:nvSpPr>
        <p:spPr>
          <a:xfrm>
            <a:off x="6479364" y="1140479"/>
            <a:ext cx="2235200" cy="16836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মহাকাব্য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377318" y="3023658"/>
            <a:ext cx="5602514" cy="1810659"/>
            <a:chOff x="226201" y="1055972"/>
            <a:chExt cx="5602514" cy="1810659"/>
          </a:xfrm>
        </p:grpSpPr>
        <p:sp>
          <p:nvSpPr>
            <p:cNvPr id="69" name="Rounded Rectangle 68"/>
            <p:cNvSpPr/>
            <p:nvPr/>
          </p:nvSpPr>
          <p:spPr>
            <a:xfrm>
              <a:off x="226201" y="1055972"/>
              <a:ext cx="5602514" cy="1683657"/>
            </a:xfrm>
            <a:prstGeom prst="roundRect">
              <a:avLst>
                <a:gd name="adj" fmla="val 5000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65493" y="1112305"/>
              <a:ext cx="31632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চিন্তাতরঙ্গিনী, বীরবাহু, আশাকানন, ছায়াময়ী।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1" name="1"/>
          <p:cNvSpPr/>
          <p:nvPr/>
        </p:nvSpPr>
        <p:spPr>
          <a:xfrm>
            <a:off x="6581410" y="3023657"/>
            <a:ext cx="2235200" cy="16836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377318" y="4949422"/>
            <a:ext cx="5602514" cy="1683657"/>
            <a:chOff x="226201" y="1055972"/>
            <a:chExt cx="5602514" cy="1683657"/>
          </a:xfrm>
        </p:grpSpPr>
        <p:sp>
          <p:nvSpPr>
            <p:cNvPr id="73" name="Rounded Rectangle 72"/>
            <p:cNvSpPr/>
            <p:nvPr/>
          </p:nvSpPr>
          <p:spPr>
            <a:xfrm>
              <a:off x="226201" y="1055972"/>
              <a:ext cx="5602514" cy="1683657"/>
            </a:xfrm>
            <a:prstGeom prst="roundRect">
              <a:avLst>
                <a:gd name="adj" fmla="val 5000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65493" y="1112305"/>
              <a:ext cx="31632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২৪শে মে ১৯০৩ সালে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5" name="1"/>
          <p:cNvSpPr/>
          <p:nvPr/>
        </p:nvSpPr>
        <p:spPr>
          <a:xfrm>
            <a:off x="6479364" y="4997911"/>
            <a:ext cx="2235200" cy="16836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9" grpId="0" animBg="1"/>
      <p:bldP spid="63" grpId="0" animBg="1"/>
      <p:bldP spid="67" grpId="0" animBg="1"/>
      <p:bldP spid="71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3082" y="262218"/>
            <a:ext cx="4182035" cy="10757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974" y="1620372"/>
            <a:ext cx="10627662" cy="10757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হেমচন্দ্র বন্দ্যোপাধ্যায় কোথায় জন্মগ্রহণ করেন?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975" y="2891118"/>
            <a:ext cx="10627662" cy="10757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হেমচন্দ্র বন্দ্যোপাধ্যায়ের লেখা মহাকাব্যের নাম কী?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421" y="4161864"/>
            <a:ext cx="10627662" cy="10757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কর্ম জীবনে তিনি কি কি পেশায় জড়িত ছিলেন?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241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SIRAJ KHUKAN</dc:creator>
  <cp:lastModifiedBy>SIRAJ KHUKAN</cp:lastModifiedBy>
  <cp:revision>6</cp:revision>
  <dcterms:created xsi:type="dcterms:W3CDTF">2020-03-07T12:19:16Z</dcterms:created>
  <dcterms:modified xsi:type="dcterms:W3CDTF">2020-03-07T12:39:14Z</dcterms:modified>
</cp:coreProperties>
</file>