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6" r:id="rId9"/>
    <p:sldId id="267" r:id="rId10"/>
    <p:sldId id="268" r:id="rId11"/>
    <p:sldId id="286" r:id="rId12"/>
    <p:sldId id="269" r:id="rId13"/>
    <p:sldId id="270" r:id="rId14"/>
    <p:sldId id="283" r:id="rId15"/>
    <p:sldId id="273" r:id="rId16"/>
    <p:sldId id="274" r:id="rId17"/>
    <p:sldId id="275" r:id="rId18"/>
    <p:sldId id="276" r:id="rId19"/>
    <p:sldId id="277" r:id="rId20"/>
    <p:sldId id="287" r:id="rId21"/>
    <p:sldId id="288" r:id="rId22"/>
    <p:sldId id="289" r:id="rId23"/>
    <p:sldId id="292" r:id="rId24"/>
    <p:sldId id="293" r:id="rId25"/>
    <p:sldId id="278" r:id="rId26"/>
    <p:sldId id="294" r:id="rId27"/>
    <p:sldId id="279" r:id="rId28"/>
    <p:sldId id="295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2345-5847-4767-A956-C9E273BEC7F7}" type="datetime1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28F1E-3C6D-44CD-A452-F262A666B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38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41F4-5C8C-47AB-AB4F-11B7D98691EF}" type="datetime1">
              <a:rPr lang="en-US" smtClean="0"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ED665-688E-4176-B554-AA21249EC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69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ED665-688E-4176-B554-AA21249EC55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43A0F6-8E31-424C-8ACE-5FBB95D43FC7}" type="datetime1">
              <a:rPr lang="en-US" smtClean="0"/>
              <a:t>3/8/2020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5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FE6D-A6CD-4C1F-9155-8F9317EFA1C5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BEE-A3A8-4AC6-BC2D-E530356E7C35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E3C7-E4B7-4262-B243-F8FA08CE1833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34A4-15BC-4134-B1C2-DE3181B564A3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D99C-ECEA-41C3-A761-209ADC0FA45E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9D0F-3C17-4C99-9203-F11E38DCDD49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4155-1D83-403A-8B12-325D678DBCCA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6203-0D3A-42EE-BC34-56D9E08BED3A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A8C1-A162-4CDE-96AB-A1144F27AADC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56F2-9DD7-4D3A-AD77-E327C0B1CA69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C6C21-E97B-4614-A4CF-B6F59E407EF0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6719-9B28-4CB9-B5A5-431AE9671D19}" type="datetime8">
              <a:rPr lang="en-US" sz="1400" smtClean="0"/>
              <a:t>3/8/2020 5:13 AM</a:t>
            </a:fld>
            <a:endParaRPr lang="en-US" sz="14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abbashar1971@gmail.com 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1</a:t>
            </a:fld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304800" y="1600200"/>
            <a:ext cx="2708402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6123" y="1602651"/>
            <a:ext cx="1880643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6504" y="1743076"/>
            <a:ext cx="2258952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32136" y="1739403"/>
            <a:ext cx="207460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3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722" y="113607"/>
            <a:ext cx="7391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1" y="836057"/>
            <a:ext cx="8668729" cy="47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15531" y="904280"/>
            <a:ext cx="4005016" cy="923330"/>
          </a:xfrm>
          <a:prstGeom prst="wedgeRectCallout">
            <a:avLst>
              <a:gd name="adj1" fmla="val 42734"/>
              <a:gd name="adj2" fmla="val 195626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মহাবিশ্বের স্রষ্টা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5531" y="5629692"/>
            <a:ext cx="2895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তিনি কেমন?</a:t>
            </a:r>
            <a:endParaRPr lang="bn-BD" sz="9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66119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 গুণাবলী কীরূপ?</a:t>
            </a:r>
            <a:endParaRPr lang="bn-BD" sz="1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2463" y="5661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তাঁর ক্ষমতা কত?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1" y="836057"/>
            <a:ext cx="8639159" cy="465868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 Same Side Corner Rectangle 14"/>
          <p:cNvSpPr/>
          <p:nvPr/>
        </p:nvSpPr>
        <p:spPr>
          <a:xfrm>
            <a:off x="298266" y="5181600"/>
            <a:ext cx="8776068" cy="1233295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তারা মানুষের নিকট আল্লাহর পরিচয় তুলে ধরেছেন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build="allAtOnce" animBg="1"/>
      <p:bldP spid="6" grpId="0" build="allAtOnce"/>
      <p:bldP spid="13" grpId="0" build="allAtOnce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73914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Md. Yunus Azad\Desktop\Mobile pic\IMG_3520157144801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7" y="1219200"/>
            <a:ext cx="3849253" cy="390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4597" y="5414931"/>
            <a:ext cx="9124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২. সত্য ও সুন্দর জীবনের দিকে আহবান জানিয়েছেন । </a:t>
            </a:r>
            <a:endParaRPr lang="en-US" sz="40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98" y="1181099"/>
            <a:ext cx="4946230" cy="390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0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28600"/>
            <a:ext cx="73914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3" descr="C:\Users\Md. Yunus Azad\Desktop\Mobile pic\IMG_4985514062025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1" y="1005938"/>
            <a:ext cx="3810000" cy="379549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31" y="1007817"/>
            <a:ext cx="4871670" cy="3716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457199" y="4953000"/>
            <a:ext cx="8503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৩. আল্লাহ তায়ালার ইবাদত ও ধর্মীয় নানা বিধি-বিধান শিক্ষা দিতেন ।  </a:t>
            </a:r>
            <a:endParaRPr lang="en-US" sz="4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5" y="1021197"/>
            <a:ext cx="4505084" cy="378023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45" y="966543"/>
            <a:ext cx="4440155" cy="3889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1200149" y="4973151"/>
            <a:ext cx="705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৪. পরকাল সম্পর্কে ধারণা প্রদান করতেন 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95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"/>
            <a:ext cx="73914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143000"/>
            <a:ext cx="3994336" cy="3704446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6" y="1143000"/>
            <a:ext cx="4311464" cy="3612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7686" y="4953000"/>
            <a:ext cx="859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৫. পৃথিবীতে আল্লাহ তায়ালার আদেশ-নিষেধ ও বিধি-বিধান বাস্তবায়নের জন্য হাতে-কলমে শিক্ষা দিতেন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19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077608" y="422266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6557111" y="2743200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696" y="4593590"/>
            <a:ext cx="7864264" cy="121412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নবি-রাসুল প্রেরণের উদ্দেশ্য বর্ণনা লিখ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12500" r="14783" b="11332"/>
          <a:stretch/>
        </p:blipFill>
        <p:spPr>
          <a:xfrm>
            <a:off x="1670060" y="1331688"/>
            <a:ext cx="4578340" cy="28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712" y="685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/>
              <a:t>নবি-রাসুলগণ ছিলেন আল্লাহ তায়ালা মনোনীত বান্দা- </a:t>
            </a:r>
            <a:endParaRPr lang="en-US" sz="36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42811" y="1295569"/>
            <a:ext cx="322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 বলেন- 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2085833" y="152400"/>
            <a:ext cx="38100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নবি-রাসুলগণের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গুণাবলি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7594" r="9866" b="62623"/>
          <a:stretch/>
        </p:blipFill>
        <p:spPr>
          <a:xfrm>
            <a:off x="344273" y="1752600"/>
            <a:ext cx="8618836" cy="6678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6937" y="2420497"/>
            <a:ext cx="3609938" cy="24609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1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21" y="2413673"/>
            <a:ext cx="3724043" cy="246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44273" y="4881493"/>
            <a:ext cx="8597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“আল্লাহ তায়ালাই ফেরেশতাদের মধ্য থেকে এবং মানুষের মধ্য থেকেও রাসুল মনোনীত করেন, আল্লাহ তো সর্বশ্রোতা, সম্যক দ্রষ্টা ।” </a:t>
            </a:r>
            <a:r>
              <a:rPr lang="bn-IN" sz="3200" dirty="0" smtClean="0"/>
              <a:t>( সূরা আল-হাজ্জ আয়াত ৭৫ 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46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26727"/>
            <a:ext cx="73845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মনোনীত বান্দা হিসেবে নবি-রাসুলগণ বিশেষ বৈশিষ্ট্য--- 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189" y="4471784"/>
            <a:ext cx="866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১. তাঁরা ছিলেন একনিষ্ঠভাবে আল্লাহ তায়ালার উপর বিশ্বাসী । 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5" y="969162"/>
            <a:ext cx="6748885" cy="350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253778" y="4967483"/>
            <a:ext cx="88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২. আল্লাহ তায়ালার পূর্ণ আনুগত্যই ছিল তাঁদের প্রধান বৈশিষ্ট্য ।  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268485" y="5486400"/>
            <a:ext cx="88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৩. নবি-রাসুলগণ ছিলেন জ্ঞানী, বুদ্ধিমান, সুবিবেচক ও বিচক্ষণ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31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 b="19659"/>
          <a:stretch/>
        </p:blipFill>
        <p:spPr>
          <a:xfrm>
            <a:off x="81288" y="242649"/>
            <a:ext cx="8746000" cy="393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762000" y="226727"/>
            <a:ext cx="73845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মনোনীত বান্দা হিসেবে নবি-রাসুলগণ বিশেষ বৈশিষ্ট্য---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0594" y="4088725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৪.নবি-রাসুলগণ ছিলেন নিস্পাপঃ-</a:t>
            </a:r>
          </a:p>
          <a:p>
            <a:r>
              <a:rPr lang="bn-IN" sz="3600" dirty="0"/>
              <a:t>তাঁরা সবধরনের </a:t>
            </a:r>
            <a:r>
              <a:rPr lang="bn-IN" sz="3600" dirty="0" smtClean="0"/>
              <a:t>পাপ-পঙ্কিলতা থেকে পবিত্র ছিলেন । </a:t>
            </a:r>
          </a:p>
          <a:p>
            <a:r>
              <a:rPr lang="bn-IN" sz="3600" dirty="0" smtClean="0"/>
              <a:t>স্বয়ং আল্লাহ তায়ালা তাঁদের সকল প্রকার অন্যায় ও অশ্লীলতা থেকে বাঁচিয়ে রাখতেন ।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" b="12967"/>
          <a:stretch/>
        </p:blipFill>
        <p:spPr>
          <a:xfrm>
            <a:off x="247890" y="1048444"/>
            <a:ext cx="4570653" cy="291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74" y="1039344"/>
            <a:ext cx="4392569" cy="292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7890" y="4365724"/>
            <a:ext cx="8667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৫. নবি-রাসুলগণ ছিলেন সর্বোত্তম চরিত্রের অধিকারীঃ-</a:t>
            </a:r>
          </a:p>
          <a:p>
            <a:r>
              <a:rPr lang="bn-IN" sz="3600" dirty="0" smtClean="0"/>
              <a:t>দয়া, মায়া, ক্ষমা, ধৈর্য ইত্যাদি সব ধরনের মানবিক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গুণ </a:t>
            </a:r>
            <a:r>
              <a:rPr lang="bn-IN" sz="3600" dirty="0" smtClean="0"/>
              <a:t>তাঁদের চরিত্রে  বিদ্যমান ছিল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6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0"/>
          <a:stretch/>
        </p:blipFill>
        <p:spPr>
          <a:xfrm>
            <a:off x="152400" y="228600"/>
            <a:ext cx="8839200" cy="482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04800" y="226727"/>
            <a:ext cx="73845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মনোনীত বান্দা হিসেবে নবি-রাসুলগণ বিশেষ বৈশিষ্ট্য--- 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857" y="4953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৬. নবি-রাসুলগণ ছিলেন </a:t>
            </a:r>
            <a:r>
              <a:rPr lang="bn-IN" sz="3600" dirty="0"/>
              <a:t>কর্তব্যনিষ্ঠা ও </a:t>
            </a:r>
            <a:r>
              <a:rPr lang="bn-IN" sz="3600" dirty="0" smtClean="0"/>
              <a:t>দায়িত্বশীলঃ-</a:t>
            </a:r>
          </a:p>
          <a:p>
            <a:r>
              <a:rPr lang="bn-IN" sz="3600" dirty="0" smtClean="0"/>
              <a:t>নবুয়ত ও রিসালতের  দায়িত্ব পালনের ক্ষেত্রে তাঁরা বিন্দুমাত্র অলসতা ও উদাসীনতা প্রদর্শন করেননি ।  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305" y="4953000"/>
            <a:ext cx="8659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৭ . নবি-রাসুলগণ ছিলেন নির্লোভ ও নিঃস্বার্থঃ- </a:t>
            </a:r>
          </a:p>
          <a:p>
            <a:r>
              <a:rPr lang="bn-IN" sz="3600" dirty="0" smtClean="0"/>
              <a:t>পার্থিব কোনো লাভের আশায় তাঁরা তাঁদের দায়িত্ব থেকে পিছপা হননি । 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953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৮. নবি-রাসুলগণ ছিলেন ত্যাগের মূর্ত প্রতীকঃ-</a:t>
            </a:r>
          </a:p>
          <a:p>
            <a:r>
              <a:rPr lang="bn-IN" sz="3600" dirty="0" smtClean="0"/>
              <a:t>বিনা দ্বিধায় পার্থিব আরাম-আয়েশ, ভোগ-বিলাস, ধন-সম্পদ আল্লাহর নির্দেশে ত্যাগ করতেন ।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10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allAtOnce"/>
      <p:bldP spid="1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34520" b="32740"/>
          <a:stretch/>
        </p:blipFill>
        <p:spPr>
          <a:xfrm>
            <a:off x="201854" y="771779"/>
            <a:ext cx="8740292" cy="334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1000" y="177765"/>
            <a:ext cx="268519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নবয়তের ধারা-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1854" y="4114800"/>
            <a:ext cx="8637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মানুষকে হেদায়াতের যুগে যুগে  অসংখ্য নবি-রাসুল প্রেরণ করেছেন । নবি-রাসুলদের আগমনের এই ধারাবাহিকতাকেই “নবুয়তের ক্রমধারা” বলা হয় ।  </a:t>
            </a:r>
            <a:endParaRPr lang="en-US" sz="3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0999" y="4114800"/>
            <a:ext cx="4139527" cy="1524000"/>
          </a:xfrm>
          <a:prstGeom prst="wedgeRoundRectCallout">
            <a:avLst>
              <a:gd name="adj1" fmla="val -21980"/>
              <a:gd name="adj2" fmla="val -17481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সর্বপ্রথম নবি ছিলেন হযরত আদম (আ.) </a:t>
            </a:r>
            <a:endParaRPr lang="en-US" sz="3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695124" y="4089779"/>
            <a:ext cx="4247022" cy="1524000"/>
          </a:xfrm>
          <a:prstGeom prst="wedgeRoundRectCallout">
            <a:avLst>
              <a:gd name="adj1" fmla="val 40002"/>
              <a:gd name="adj2" fmla="val -1954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/>
              <a:t>সর্বশেষ নবি ও রাসুল ছিলেন হযরত মুহাম্মদ (স.)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78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20181" y="289647"/>
            <a:ext cx="1550236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392" y="3733800"/>
            <a:ext cx="4259177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বাসার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(ইসলাম শিক্ষা)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রশিদপুর উচ্চ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কালিয়াকৈর, গাজীপুর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মোবাইল-০১৮৭৭৩০৮৮৯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০১৭১৬৩১৩৪৯২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abbashar1971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31094" r="28507"/>
          <a:stretch/>
        </p:blipFill>
        <p:spPr>
          <a:xfrm>
            <a:off x="457201" y="727797"/>
            <a:ext cx="3599898" cy="296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25" y="746847"/>
            <a:ext cx="2529550" cy="3152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6400" y="4103132"/>
            <a:ext cx="3200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অধ্যায়- প্রথম </a:t>
            </a:r>
          </a:p>
          <a:p>
            <a:r>
              <a:rPr lang="bn-BD" sz="3600" dirty="0" smtClean="0"/>
              <a:t>পাঠ- </a:t>
            </a:r>
            <a:r>
              <a:rPr lang="en-US" sz="3600" dirty="0" smtClean="0"/>
              <a:t>09 </a:t>
            </a:r>
            <a:r>
              <a:rPr lang="bn-BD" sz="3600" dirty="0" smtClean="0"/>
              <a:t> </a:t>
            </a:r>
          </a:p>
          <a:p>
            <a:r>
              <a:rPr lang="bn-BD" sz="3600" dirty="0" smtClean="0"/>
              <a:t>সময়- ৪৫মিনিট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85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907" y="6410482"/>
            <a:ext cx="2133600" cy="365125"/>
          </a:xfrm>
        </p:spPr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দুনিয়াতে আগত সকল জাতির জন্যই নবি-রাসুল এসেছেন ।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r="14771"/>
          <a:stretch/>
        </p:blipFill>
        <p:spPr>
          <a:xfrm>
            <a:off x="1143000" y="944307"/>
            <a:ext cx="6359125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61" y="930659"/>
            <a:ext cx="6636478" cy="441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51131"/>
            <a:ext cx="7370233" cy="439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09050"/>
            <a:ext cx="7242411" cy="451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83" y="930090"/>
            <a:ext cx="7111866" cy="441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04800" y="542414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বলেন--  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3" t="61448"/>
          <a:stretch/>
        </p:blipFill>
        <p:spPr>
          <a:xfrm>
            <a:off x="4333935" y="5374674"/>
            <a:ext cx="3703093" cy="7452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539451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 আমি প্রত্যেক সম্প্রদায়ের জন্যই পথপ্রদর্শক রয়েছে ।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                                  </a:t>
            </a:r>
            <a:r>
              <a:rPr lang="bn-IN" sz="3200" dirty="0" smtClean="0"/>
              <a:t>(সূরা আর-রাদ , আয়াত ৭ 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4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4" grpId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4"/>
          <a:stretch/>
        </p:blipFill>
        <p:spPr>
          <a:xfrm>
            <a:off x="152400" y="88004"/>
            <a:ext cx="8991600" cy="644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90036" y="191873"/>
            <a:ext cx="4548887" cy="83889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খাতমে নবুয়ত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77" y="2125106"/>
            <a:ext cx="82100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+mj-lt"/>
              </a:rPr>
              <a:t>         </a:t>
            </a:r>
            <a:r>
              <a:rPr lang="bn-BD" sz="4800" b="1" dirty="0" smtClean="0">
                <a:latin typeface="+mj-lt"/>
              </a:rPr>
              <a:t>(খতম ) শব্দের অর্থ শেষ, সমাপ্ত 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3" t="37020" r="53678" b="38431"/>
          <a:stretch/>
        </p:blipFill>
        <p:spPr>
          <a:xfrm>
            <a:off x="1047350" y="2125106"/>
            <a:ext cx="1576633" cy="75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381000" y="3200966"/>
            <a:ext cx="8210046" cy="1525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/>
              <a:t>            ( নবুয়ত ) শব্দের অর্থ পয়গাম্বারি, </a:t>
            </a:r>
          </a:p>
          <a:p>
            <a:r>
              <a:rPr lang="bn-BD" sz="4400" b="1" dirty="0"/>
              <a:t> </a:t>
            </a:r>
            <a:r>
              <a:rPr lang="bn-BD" sz="4400" b="1" dirty="0" smtClean="0"/>
              <a:t>            নবিগণের দায়িত্ব । </a:t>
            </a:r>
            <a:endParaRPr lang="en-US" sz="4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33201" r="76078" b="38431"/>
          <a:stretch/>
        </p:blipFill>
        <p:spPr>
          <a:xfrm>
            <a:off x="1188366" y="3431684"/>
            <a:ext cx="1603341" cy="106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5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3" descr="C:\Users\Md. Yunus Azad\Desktop\IMG_66234565997574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895"/>
          <a:stretch/>
        </p:blipFill>
        <p:spPr bwMode="auto">
          <a:xfrm>
            <a:off x="5104437" y="1066800"/>
            <a:ext cx="3544263" cy="281940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324350" cy="270318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76225" y="4038600"/>
            <a:ext cx="8591550" cy="1569132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r>
              <a:rPr lang="bn-BD" sz="4400" b="1" dirty="0"/>
              <a:t>নবুয়ত তথা নবি-রাসুল আগমনের এ ক্রমধারাটির সমাপ্তিকেই খাতমে </a:t>
            </a:r>
            <a:r>
              <a:rPr lang="bn-BD" sz="4400" b="1" dirty="0" smtClean="0"/>
              <a:t>নবু</a:t>
            </a:r>
            <a:r>
              <a:rPr lang="bn-IN" sz="4400" b="1" dirty="0" smtClean="0"/>
              <a:t>য়ত </a:t>
            </a:r>
            <a:r>
              <a:rPr lang="bn-BD" sz="4400" b="1" dirty="0" smtClean="0"/>
              <a:t> </a:t>
            </a:r>
            <a:r>
              <a:rPr lang="bn-BD" sz="4400" b="1" dirty="0"/>
              <a:t>বলা হয় 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76200"/>
            <a:ext cx="70866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খাতমে নবুয়ত কাকে বলে ? 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275" y="3860118"/>
            <a:ext cx="8591550" cy="2298628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r>
              <a:rPr lang="bn-BD" sz="4400" b="1" dirty="0"/>
              <a:t>যার মাধ্যমে এ ক্রমধারা শেষ হয় তিনি হলেন খাতামুন নাবিয়্যিন বা নবিগণের শেষ । আর তিনি হলেন মহানবি হযরত মুহাম্মদ (স.) 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126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90" y="840795"/>
            <a:ext cx="5032490" cy="360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হযরত মুহাম্মদ (স.) এর মাধ্যমে দীনের পূর্ণতা প্রদান করেন।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5106"/>
            <a:ext cx="3455802" cy="3455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" y="4400908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ঘোষণা করেন।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8834" b="37662"/>
          <a:stretch/>
        </p:blipFill>
        <p:spPr>
          <a:xfrm>
            <a:off x="6549940" y="4425005"/>
            <a:ext cx="1795666" cy="6222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62956" b="18522"/>
          <a:stretch/>
        </p:blipFill>
        <p:spPr>
          <a:xfrm>
            <a:off x="1600200" y="5012960"/>
            <a:ext cx="6910370" cy="838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093" y="4277897"/>
            <a:ext cx="8801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 আজ আমি তোমাদের জন্য তোমাদের দীনকে পূর্ণাঙ্গ করলেম , তোমাদের উপর আমার নিয়ামত পরিপূর্ণ করলাম  এবং তোমাদের জন্য ইসলামকে দীন হিসেবে মনোনীয় করলাম । ( সূরা আল-মায়িদা , আয়াত ৩ 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22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3"/>
          <a:stretch/>
        </p:blipFill>
        <p:spPr>
          <a:xfrm>
            <a:off x="1109466" y="848293"/>
            <a:ext cx="6510533" cy="335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246" y="191869"/>
            <a:ext cx="677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হযরত মুহাম্মদ (স.) সর্বশেষ ও সর্বশ্রেষ্ঠ নবিঃ-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3971" y="4137693"/>
            <a:ext cx="338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বলেন - 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b="77889"/>
          <a:stretch/>
        </p:blipFill>
        <p:spPr>
          <a:xfrm>
            <a:off x="3631459" y="4288754"/>
            <a:ext cx="5150519" cy="525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" y="4648200"/>
            <a:ext cx="880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“(হে নবি !)আপনি বলুন, হে মানবমন্ডলী ! আমি তোমাদের সকলের জন্যই আল্লাহর রাসুল হিসেবে প্রেরিত। 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                            </a:t>
            </a:r>
            <a:r>
              <a:rPr lang="bn-IN" sz="2800" dirty="0" smtClean="0"/>
              <a:t>( সূরা আল-আরাফ , আয়াত ১৫৮ )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8" t="37077" r="3947" b="48284"/>
          <a:stretch/>
        </p:blipFill>
        <p:spPr>
          <a:xfrm>
            <a:off x="4031775" y="4137693"/>
            <a:ext cx="4435523" cy="6679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1999" y="4814234"/>
            <a:ext cx="880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“(হে নবি !) আমি তো আপনাকে বিশ্বজগতের প্রতি কেবল রহমতরূপেই প্রেরণ করেছি ।   </a:t>
            </a:r>
            <a:r>
              <a:rPr lang="bn-IN" sz="2800" dirty="0" smtClean="0"/>
              <a:t>( সূরা আল-আরাফ , আয়াত ১৫৮ 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89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1" grpId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457200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2" y="1200147"/>
            <a:ext cx="4521198" cy="3124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4572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নবি-রাসুলগণের বৈশিষ্ট্য ও যোগ্যতা বর্ণনা লিখ 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23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2209800" y="199390"/>
            <a:ext cx="3294248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835" y="2113280"/>
            <a:ext cx="7851365" cy="3487773"/>
          </a:xfrm>
          <a:prstGeom prst="rect">
            <a:avLst/>
          </a:prstGeom>
          <a:noFill/>
          <a:ln w="28575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 কারা?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 প্রেরণের ২টি উদ্দেশ্য 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 বিশ্বাস জরুরি কেন?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নবি-রাসূলগণ কেমন ছিলেন?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091" y="3155984"/>
            <a:ext cx="8562309" cy="958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প্রত্যেক সম্প্রদায়ের জন্যই পথপ্রদর্শক রয়েছে ।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’-অত্র আয়াতে কোন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সূরার অংশ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8694" y="462241"/>
            <a:ext cx="4000500" cy="27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0036" y="1981200"/>
            <a:ext cx="2118318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02459" y="5245977"/>
            <a:ext cx="3031953" cy="6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আল-মায়িদা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1015" y="2616381"/>
            <a:ext cx="2276389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 স ঞ্চয় </a:t>
            </a:r>
            <a:endParaRPr lang="bn-BD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8505" y="1936944"/>
            <a:ext cx="2277913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	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34698" y="4442750"/>
            <a:ext cx="3842102" cy="671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আল-বাকারা </a:t>
            </a:r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0954" y="2662992"/>
            <a:ext cx="2081342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পয়গাম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4656" y="5287764"/>
            <a:ext cx="3892144" cy="621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আর-রাদ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9831" y="849392"/>
            <a:ext cx="8464581" cy="5788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‘খাতামুন’ শব্দের অর্থ কী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33186" y="4500597"/>
            <a:ext cx="3101226" cy="555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আন-নিসা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72444" y="185480"/>
            <a:ext cx="4696751" cy="556161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67480" y="190711"/>
            <a:ext cx="5693195" cy="57128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89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044" y="15240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298" y="936106"/>
            <a:ext cx="89169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নিচের অনুচ্ছেদটি পড়ে </a:t>
            </a:r>
            <a:r>
              <a:rPr lang="bn-IN" sz="3200" b="1" dirty="0" smtClean="0"/>
              <a:t>৮ </a:t>
            </a:r>
            <a:r>
              <a:rPr lang="bn-BD" sz="3200" b="1" dirty="0" smtClean="0"/>
              <a:t>ও </a:t>
            </a:r>
            <a:r>
              <a:rPr lang="bn-IN" sz="3200" b="1" dirty="0" smtClean="0"/>
              <a:t>৯ </a:t>
            </a:r>
            <a:r>
              <a:rPr lang="bn-BD" sz="3200" b="1" dirty="0" smtClean="0"/>
              <a:t>নং প্রশ্নের উত্তর দাও- </a:t>
            </a:r>
          </a:p>
          <a:p>
            <a:r>
              <a:rPr lang="bn-BD" sz="2800" b="1" dirty="0" smtClean="0"/>
              <a:t>জনাব  আহমদ নিজেকে শেষ নবি বলে দাবি করেন । তিনি মনে করেন তার নামের সাথে যেহেতু মুহাম্মদ (সা.) এর নামের মিল রয়েছে কাজেই তিনিও এর অংশীদার ।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8343" y="2818150"/>
            <a:ext cx="816225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জনাব আহমদ এরূপ নবুয়তের দাবি কীসের পরিপন্থি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997" y="3521105"/>
            <a:ext cx="16002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(ক) আখলাক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9997" y="3521105"/>
            <a:ext cx="1905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(খ) শিরক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9797" y="3521105"/>
            <a:ext cx="1828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(গ) ইমান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0997" y="3521105"/>
            <a:ext cx="1979603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(ঘ) বরযাখ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664" y="4069050"/>
            <a:ext cx="8008790" cy="52322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জনাব আহমদের এরুপ দাবির ফলে তিনি বিবেচিত হবেন -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66947" y="5908734"/>
            <a:ext cx="1934585" cy="361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26499" y="5900826"/>
            <a:ext cx="1836501" cy="3221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33301" y="5908735"/>
            <a:ext cx="1718392" cy="338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6959" y="4753432"/>
            <a:ext cx="2222285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i)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ভন্ডরুপে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94391" y="4753432"/>
            <a:ext cx="2169806" cy="4324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প্রতারকরুপে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9929" y="4775649"/>
            <a:ext cx="2773071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মিথ্যাবাদীরুপে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7392" y="5416735"/>
            <a:ext cx="3556003" cy="469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5806" y="5921488"/>
            <a:ext cx="1706052" cy="323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28101" y="139262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28101" y="105103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28101" y="122182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28101" y="105103"/>
            <a:ext cx="4750496" cy="7922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উত্তর সঠিক হয়েছে 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28101" y="105103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745798" y="122182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43445" y="105103"/>
            <a:ext cx="4750496" cy="7922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আবার চেষ্টা কর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28101" y="122182"/>
            <a:ext cx="4750496" cy="7922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উত্তর সঠিক হয়েছে 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8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3344863" y="76200"/>
            <a:ext cx="2674937" cy="78319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25779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খতমে নবুয়তের অর্থ ও এতে বিশ্বাসের গুরুত্ব লিখে আনবে </a:t>
            </a:r>
            <a:r>
              <a:rPr lang="bn-IN" sz="3600"/>
              <a:t>।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5" y="933293"/>
            <a:ext cx="7722332" cy="432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52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0402"/>
            <a:ext cx="6943624" cy="478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85800" y="49530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/>
              <a:t>আল্লাহর বাণী মানুষের নিকট  পৌঁছে দেওয়ার  দায়িত্বকে কী বলা হয় ? </a:t>
            </a:r>
            <a:endParaRPr lang="en-US" sz="4400" b="1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0122"/>
          <a:stretch/>
        </p:blipFill>
        <p:spPr>
          <a:xfrm>
            <a:off x="259822" y="5175321"/>
            <a:ext cx="8602661" cy="1160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 bwMode="auto">
          <a:xfrm>
            <a:off x="259822" y="127659"/>
            <a:ext cx="8731778" cy="50176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98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6872"/>
            <a:ext cx="8153400" cy="5821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400800" cy="35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6"/>
          <a:stretch/>
        </p:blipFill>
        <p:spPr>
          <a:xfrm>
            <a:off x="152399" y="194398"/>
            <a:ext cx="8831551" cy="590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2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050417"/>
            <a:ext cx="8382000" cy="51189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রিসালত শব্দের অর্থ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নবি-রাসূলের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 প্রেরণের উদ্দেশ্য উল্লেখ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 বিশ্বাসের গুরুত্ব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তাৎপর্য ব্যাখ্যা করতে পারবে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endCxn id="14" idx="0"/>
          </p:cNvCxnSpPr>
          <p:nvPr/>
        </p:nvCxnSpPr>
        <p:spPr>
          <a:xfrm flipH="1" flipV="1">
            <a:off x="3124200" y="4752573"/>
            <a:ext cx="384800" cy="365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 Same Side Corner Rectangle 12"/>
          <p:cNvSpPr/>
          <p:nvPr/>
        </p:nvSpPr>
        <p:spPr>
          <a:xfrm>
            <a:off x="6353260" y="4772222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254599" y="4386813"/>
            <a:ext cx="2869601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পৌঁছানো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>
            <a:endCxn id="13" idx="2"/>
          </p:cNvCxnSpPr>
          <p:nvPr/>
        </p:nvCxnSpPr>
        <p:spPr>
          <a:xfrm flipV="1">
            <a:off x="5737616" y="5137982"/>
            <a:ext cx="615644" cy="6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 Same Side Corner Rectangle 15"/>
          <p:cNvSpPr/>
          <p:nvPr/>
        </p:nvSpPr>
        <p:spPr>
          <a:xfrm>
            <a:off x="246998" y="5144940"/>
            <a:ext cx="2537201" cy="1143662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 ।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 flipH="1" flipV="1">
            <a:off x="2784199" y="5716771"/>
            <a:ext cx="340001" cy="295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 Same Side Corner Rectangle 17"/>
          <p:cNvSpPr/>
          <p:nvPr/>
        </p:nvSpPr>
        <p:spPr>
          <a:xfrm>
            <a:off x="6353260" y="5557082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পয়গাম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95999" y="6065520"/>
            <a:ext cx="7422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C:\Users\Md. Yunus Azad\Desktop\Mobile pic\10710366_713437465397495_799279431703346029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8" y="685800"/>
            <a:ext cx="8380862" cy="362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0"/>
            <a:ext cx="2921238" cy="98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1752601" y="18752"/>
            <a:ext cx="5085624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পরিচয়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4700" y="5429644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শব্দের অর্থ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79" y="4307622"/>
            <a:ext cx="8458200" cy="1569132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আল্লাহ তায়ালার বাণী ও পরিচয় মানুষের নিকট পৌঁছানোর দায়িত্বকে রিসালাত বলে।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3" descr="C:\Users\Md. Yunus Azad\Desktop\IMG_662345659975747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895"/>
          <a:stretch/>
        </p:blipFill>
        <p:spPr bwMode="auto">
          <a:xfrm>
            <a:off x="1670349" y="666750"/>
            <a:ext cx="5399819" cy="3345015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7644" y="76200"/>
            <a:ext cx="7391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 বিশ্বাসের গুরুত্ব ও তাৎপর্য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Yunus\Desktop\Collection\Picture\IMG_29689125164293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9" y="761999"/>
            <a:ext cx="3796145" cy="54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2244" y="4038599"/>
            <a:ext cx="4896644" cy="2123658"/>
          </a:xfrm>
          <a:prstGeom prst="wedgeRectCallout">
            <a:avLst>
              <a:gd name="adj1" fmla="val -57140"/>
              <a:gd name="adj2" fmla="val -16155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নবি-রাসুলকে অস্বীকার করলে ইমানের সকল বিষয়ই অস্বীকার করা হয়।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4644" y="945491"/>
            <a:ext cx="4591844" cy="2677656"/>
          </a:xfrm>
          <a:prstGeom prst="wedgeRectCallout">
            <a:avLst>
              <a:gd name="adj1" fmla="val -57140"/>
              <a:gd name="adj2" fmla="val -16155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নবি-রাসুলের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বিশ্বাস করা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ফরয।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অবিশ্বাস করলে ইমানদার হওয়া যায় না।</a:t>
            </a:r>
            <a:endParaRPr lang="bn-BD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485156" y="8252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3547" r="50000" b="11440"/>
          <a:stretch/>
        </p:blipFill>
        <p:spPr>
          <a:xfrm>
            <a:off x="3185473" y="1143000"/>
            <a:ext cx="2986727" cy="2961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90600" y="39624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রিসালাত শব্দের অর্থ কী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রাসুল কাকে বলে?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আমরা রিসালাতে বিশ্বাস করব কেন?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03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3/8/2020 5:13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7391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নবি-রাসূল প্রেরণের উদ্দেশ্য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7493"/>
            <a:ext cx="4388971" cy="49967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4" name="Round Same Side Corner Rectangle 13"/>
          <p:cNvSpPr/>
          <p:nvPr/>
        </p:nvSpPr>
        <p:spPr>
          <a:xfrm>
            <a:off x="4572001" y="1219200"/>
            <a:ext cx="4572000" cy="4845005"/>
          </a:xfrm>
          <a:prstGeom prst="round2Same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যুগে যুগে অসংখ্য নবি-রাসুল প্রেরণ করেছেন । তাদের উদ্দেশ্যহীনভাবে প্রেরণ করা হয়নি বরং তাঁরা নবুয়ত ও রিসালাতের দায়িত্ব পালন করেছেন । নবুয়ত ও রিসালতের দায়িত্ব পালনের জন্য তাঁদের বেশ কিছু কাজ করতে হতো ।  </a:t>
            </a:r>
            <a:endParaRPr lang="en-US" sz="36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1054</Words>
  <Application>Microsoft Office PowerPoint</Application>
  <PresentationFormat>On-screen Show (4:3)</PresentationFormat>
  <Paragraphs>236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90</cp:revision>
  <dcterms:created xsi:type="dcterms:W3CDTF">2006-08-16T00:00:00Z</dcterms:created>
  <dcterms:modified xsi:type="dcterms:W3CDTF">2020-03-07T23:14:20Z</dcterms:modified>
</cp:coreProperties>
</file>