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3" r:id="rId3"/>
    <p:sldId id="277" r:id="rId4"/>
    <p:sldId id="278" r:id="rId5"/>
    <p:sldId id="265" r:id="rId6"/>
    <p:sldId id="261" r:id="rId7"/>
    <p:sldId id="264" r:id="rId8"/>
    <p:sldId id="267" r:id="rId9"/>
    <p:sldId id="274" r:id="rId10"/>
    <p:sldId id="275" r:id="rId11"/>
    <p:sldId id="276" r:id="rId12"/>
    <p:sldId id="259" r:id="rId13"/>
    <p:sldId id="260" r:id="rId14"/>
    <p:sldId id="279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54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 dirty="0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NeighborX="18977" custLinFactNeighborY="4762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C35DE2-4C06-43F5-AC9A-C1A66B3BA6FE}" type="presOf" srcId="{63C483A7-19B9-4E4B-ACF3-D3D636F1A9DE}" destId="{F5F471D1-D914-41A3-A25D-AF3575C00111}" srcOrd="0" destOrd="0" presId="urn:microsoft.com/office/officeart/2008/layout/CircularPictureCallout"/>
    <dgm:cxn modelId="{D2C06942-4083-411C-B6AB-2609EEDCAFF6}" type="presOf" srcId="{72C63C76-153C-48B7-B57B-C97D3792EDCD}" destId="{8E481DE8-C915-4E6E-9E2C-CBCE4F434B5A}" srcOrd="0" destOrd="0" presId="urn:microsoft.com/office/officeart/2008/layout/CircularPictureCallout"/>
    <dgm:cxn modelId="{45175B54-B6AA-4626-B0CE-4F1F323F1D19}" type="presOf" srcId="{B66585AF-9E68-4668-9DED-FFECEF032BE5}" destId="{FEC0D7AC-7224-421A-AA75-F5A9B40DEFD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EF03ED15-53DC-4FA4-A928-39DCC0CA6840}" type="presParOf" srcId="{8E481DE8-C915-4E6E-9E2C-CBCE4F434B5A}" destId="{51DEBB0B-4383-4192-8D96-BF69710564C9}" srcOrd="0" destOrd="0" presId="urn:microsoft.com/office/officeart/2008/layout/CircularPictureCallout"/>
    <dgm:cxn modelId="{C94EB0D0-4717-4278-8F7D-D7892A0D3B1A}" type="presParOf" srcId="{51DEBB0B-4383-4192-8D96-BF69710564C9}" destId="{1402F882-3DDD-4EB3-AC91-A4AFC6117EEB}" srcOrd="0" destOrd="0" presId="urn:microsoft.com/office/officeart/2008/layout/CircularPictureCallout"/>
    <dgm:cxn modelId="{0513CA1A-3693-4069-A9F7-86D625294335}" type="presParOf" srcId="{1402F882-3DDD-4EB3-AC91-A4AFC6117EEB}" destId="{FEC0D7AC-7224-421A-AA75-F5A9B40DEFD1}" srcOrd="0" destOrd="0" presId="urn:microsoft.com/office/officeart/2008/layout/CircularPictureCallout"/>
    <dgm:cxn modelId="{E7334F5A-A3F5-420E-876D-3B9C6EB5182E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789791" y="312060"/>
          <a:ext cx="2590798" cy="32902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1191768" y="1928054"/>
          <a:ext cx="1121664" cy="5783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191768" y="1928054"/>
        <a:ext cx="1121664" cy="578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57D36-DA76-4BA9-8D2F-730E5555EC3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8E9C2-193C-41B1-8FC1-451593B0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8E9C2-193C-41B1-8FC1-451593B0A3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0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DC616-0DF6-49BF-8AAA-8D4F4BEF33F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2FF04-655C-4217-B7E1-8EDBD0FF6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29" y="304800"/>
            <a:ext cx="3429000" cy="1198418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6829" y="457200"/>
                <a:ext cx="89154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p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অপর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কণার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দশা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/>
                        <a:cs typeface="NikoshBAN" panose="02000000000000000000" pitchFamily="2" charset="0"/>
                      </a:rPr>
                      <m:t>φ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কণাটির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গতির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সমীকরণ-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9" y="457200"/>
                <a:ext cx="89154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778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1" y="1787236"/>
                <a:ext cx="5181599" cy="3089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𝑦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bn-IN" sz="36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/>
                          </a:rPr>
                          <m:t>ω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bn-IN" sz="3600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3600" b="0" i="1" smtClean="0">
                        <a:latin typeface="Cambria Math"/>
                      </a:rPr>
                      <m:t>φ</m:t>
                    </m:r>
                    <m:r>
                      <a:rPr lang="bn-IN" sz="3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600" b="0" dirty="0" smtClean="0"/>
              </a:p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en-US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bn-IN" sz="3600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ω</m:t>
                        </m:r>
                        <m:r>
                          <a:rPr lang="en-US" sz="36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bn-IN" sz="3600">
                        <a:latin typeface="Cambria Math"/>
                      </a:rPr>
                      <m:t>−</m:t>
                    </m:r>
                    <m:box>
                      <m:boxPr>
                        <m:ctrlPr>
                          <a:rPr lang="bn-IN" sz="36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3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bn-IN" sz="36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3600" i="1" smtClean="0">
                                <a:latin typeface="Cambria Math"/>
                              </a:rPr>
                              <m:t>λ</m:t>
                            </m:r>
                          </m:den>
                        </m:f>
                      </m:e>
                    </m:box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bn-IN" sz="3600" i="1">
                        <a:latin typeface="Cambria Math"/>
                      </a:rPr>
                      <m:t>)</m:t>
                    </m:r>
                  </m:oMath>
                </a14:m>
                <a:endParaRPr lang="bn-IN" sz="3600" dirty="0"/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en-US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bn-IN" sz="3600" i="1">
                            <a:latin typeface="Cambria Math"/>
                          </a:rPr>
                          <m:t>(</m:t>
                        </m:r>
                        <m:box>
                          <m:boxPr>
                            <m:ctrlPr>
                              <a:rPr lang="bn-IN" sz="3600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bn-IN" sz="3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bn-IN" sz="36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  <m:r>
                          <a:rPr lang="en-US" sz="36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bn-IN" sz="3600">
                        <a:latin typeface="Cambria Math"/>
                      </a:rPr>
                      <m:t>−</m:t>
                    </m:r>
                    <m:box>
                      <m:boxPr>
                        <m:ctrlPr>
                          <a:rPr lang="bn-IN" sz="36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  <m:r>
                              <a:rPr lang="bn-IN" sz="36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/>
                              </a:rPr>
                              <m:t>λ</m:t>
                            </m:r>
                          </m:den>
                        </m:f>
                      </m:e>
                    </m:box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bn-IN" sz="3600" i="1">
                        <a:latin typeface="Cambria Math"/>
                      </a:rPr>
                      <m:t>)</m:t>
                    </m:r>
                  </m:oMath>
                </a14:m>
                <a:endParaRPr lang="bn-IN" sz="3600" dirty="0"/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en-US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bn-IN" sz="3600" i="1"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36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bn-IN" sz="3600">
                        <a:latin typeface="Cambria Math"/>
                      </a:rPr>
                      <m:t>−</m:t>
                    </m:r>
                    <m:box>
                      <m:boxPr>
                        <m:ctrlPr>
                          <a:rPr lang="bn-IN" sz="36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  <m:r>
                              <a:rPr lang="bn-IN" sz="36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/>
                              </a:rPr>
                              <m:t>λ</m:t>
                            </m:r>
                          </m:den>
                        </m:f>
                      </m:e>
                    </m:box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bn-IN" sz="3600" i="1">
                        <a:latin typeface="Cambria Math"/>
                      </a:rPr>
                      <m:t>)</m:t>
                    </m:r>
                  </m:oMath>
                </a14:m>
                <a:endParaRPr lang="bn-IN" sz="3600" dirty="0"/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en-US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bn-IN" sz="3600" i="1"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/>
                            <a:ea typeface="Cambria Math"/>
                          </a:rPr>
                          <m:t>π</m:t>
                        </m:r>
                        <m:box>
                          <m:boxPr>
                            <m:ctrlPr>
                              <a:rPr lang="bn-IN" sz="3600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bn-IN" sz="3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sz="3600" i="1">
                                    <a:latin typeface="Cambria Math"/>
                                  </a:rPr>
                                  <m:t>λ</m:t>
                                </m:r>
                              </m:den>
                            </m:f>
                          </m:e>
                        </m:box>
                        <m:r>
                          <a:rPr lang="en-US" sz="36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bn-IN" sz="3600">
                        <a:latin typeface="Cambria Math"/>
                      </a:rPr>
                      <m:t>−</m:t>
                    </m:r>
                    <m:box>
                      <m:boxPr>
                        <m:ctrlPr>
                          <a:rPr lang="bn-IN" sz="36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  <m:r>
                              <a:rPr lang="bn-IN" sz="36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/>
                              </a:rPr>
                              <m:t>λ</m:t>
                            </m:r>
                          </m:den>
                        </m:f>
                      </m:e>
                    </m:box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bn-IN" sz="3600" i="1">
                        <a:latin typeface="Cambria Math"/>
                      </a:rPr>
                      <m:t>)</m:t>
                    </m:r>
                  </m:oMath>
                </a14:m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787236"/>
                <a:ext cx="5181599" cy="3089564"/>
              </a:xfrm>
              <a:prstGeom prst="rect">
                <a:avLst/>
              </a:prstGeom>
              <a:blipFill rotWithShape="1">
                <a:blip r:embed="rId3"/>
                <a:stretch>
                  <a:fillRect l="-3529" t="-2959" r="-2000" b="-5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0200" y="1752600"/>
                <a:ext cx="3712027" cy="176253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cs typeface="NikoshBAN" pitchFamily="2" charset="0"/>
                  </a:rPr>
                  <a:t>এখানে,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λ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দুরত্বের জন্য দশা পার্থক্য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=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</m:oMath>
                </a14:m>
                <a:endPara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"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"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"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"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π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"        "       "      "   </a:t>
                </a:r>
                <a:r>
                  <a:rPr lang="el-GR" sz="2400" dirty="0" smtClean="0">
                    <a:solidFill>
                      <a:schemeClr val="tx1"/>
                    </a:solidFill>
                    <a:cs typeface="NikoshBAN" pitchFamily="2" charset="0"/>
                  </a:rPr>
                  <a:t>ϕ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bn-I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λ</m:t>
                            </m:r>
                          </m:den>
                        </m:f>
                      </m:e>
                    </m:box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752600"/>
                <a:ext cx="3712027" cy="1762534"/>
              </a:xfrm>
              <a:prstGeom prst="rect">
                <a:avLst/>
              </a:prstGeom>
              <a:blipFill rotWithShape="1">
                <a:blip r:embed="rId4"/>
                <a:stretch>
                  <a:fillRect l="-2459" t="-3093" r="-2623" b="-5498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83827" y="3599092"/>
                <a:ext cx="2438400" cy="112530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32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sty m:val="p"/>
                            <m:brk m:alnAt="63"/>
                          </m:rPr>
                          <a:rPr lang="en-US" sz="3200" i="1">
                            <a:latin typeface="Cambria Math"/>
                          </a:rPr>
                          <m:t>ω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= </m:t>
                        </m:r>
                        <m:f>
                          <m:fPr>
                            <m:ctrlPr>
                              <a:rPr lang="bn-IN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bn-IN" sz="32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/>
                          </a:rPr>
                          <m:t> = 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box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𝑣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/>
                        <a:cs typeface="NikoshBAN" pitchFamily="2" charset="0"/>
                      </a:rPr>
                      <m:t>λ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827" y="3599092"/>
                <a:ext cx="2438400" cy="1125308"/>
              </a:xfrm>
              <a:prstGeom prst="rect">
                <a:avLst/>
              </a:prstGeom>
              <a:blipFill rotWithShape="1">
                <a:blip r:embed="rId5"/>
                <a:stretch>
                  <a:fillRect l="-6250" t="-7027" b="-1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030" y="4800600"/>
                <a:ext cx="6727370" cy="1269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/>
                      </a:rPr>
                      <m:t>𝒚</m:t>
                    </m:r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/>
                      </a:rPr>
                      <m:t>𝒂</m:t>
                    </m:r>
                    <m:func>
                      <m:funcPr>
                        <m:ctrlPr>
                          <a:rPr lang="en-US" sz="3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𝒔𝒊𝒏</m:t>
                        </m:r>
                      </m:fName>
                      <m:e>
                        <m:box>
                          <m:boxPr>
                            <m:ctrlPr>
                              <a:rPr lang="bn-IN" sz="3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bn-IN" sz="36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bn-IN" sz="36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l-GR" sz="36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den>
                            </m:f>
                          </m:e>
                        </m:box>
                        <m:r>
                          <a:rPr lang="bn-IN" sz="3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𝒕</m:t>
                        </m:r>
                      </m:e>
                    </m:func>
                    <m:r>
                      <a:rPr lang="bn-IN" sz="3600" b="1">
                        <a:solidFill>
                          <a:srgbClr val="00B0F0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bn-IN" sz="3600" b="1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/>
                      </a:rPr>
                      <m:t>………(</m:t>
                    </m:r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/>
                      </a:rPr>
                      <m:t>𝒊</m:t>
                    </m:r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600" b="1" dirty="0" smtClean="0">
                  <a:solidFill>
                    <a:srgbClr val="00B0F0"/>
                  </a:solidFill>
                </a:endParaRPr>
              </a:p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অগ্রগামী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তরঙ্গের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0" y="4800600"/>
                <a:ext cx="6727370" cy="1269450"/>
              </a:xfrm>
              <a:prstGeom prst="rect">
                <a:avLst/>
              </a:prstGeom>
              <a:blipFill rotWithShape="1">
                <a:blip r:embed="rId6"/>
                <a:stretch>
                  <a:fillRect l="-2717" t="-5769" r="-208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2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8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600200" y="2514600"/>
                <a:ext cx="5105400" cy="914400"/>
              </a:xfr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𝒂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box>
                            <m:boxPr>
                              <m:ctrlPr>
                                <a:rPr lang="bn-IN" sz="3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bn-IN" sz="3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bn-IN" sz="3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l-GR" sz="3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𝝀</m:t>
                                  </m:r>
                                </m:den>
                              </m:f>
                            </m:e>
                          </m:box>
                          <m:r>
                            <a:rPr lang="bn-IN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𝒗𝒕</m:t>
                          </m:r>
                        </m:e>
                      </m:func>
                      <m:r>
                        <a:rPr lang="bn-IN" sz="3200" b="1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bn-IN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200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………(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ii</m:t>
                      </m:r>
                      <m:r>
                        <a:rPr lang="en-US" sz="3200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600200" y="2514600"/>
                <a:ext cx="5105400" cy="914400"/>
              </a:xfrm>
              <a:blipFill rotWithShape="1">
                <a:blip r:embed="rId2"/>
                <a:stretch>
                  <a:fillRect r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3"/>
              <p:cNvSpPr txBox="1">
                <a:spLocks/>
              </p:cNvSpPr>
              <p:nvPr/>
            </p:nvSpPr>
            <p:spPr>
              <a:xfrm>
                <a:off x="595086" y="1447800"/>
                <a:ext cx="8305800" cy="10731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তরঙ্গটি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x-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অক্ষের  ঋ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নাত্মক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v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 ধাবিত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হলে,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i="1" smtClean="0"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পরিবর্তে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 dirty="0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তখন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অগ্রগামী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তর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ঙ্গের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সমীকরণটি হবে, </a:t>
                </a:r>
              </a:p>
            </p:txBody>
          </p:sp>
        </mc:Choice>
        <mc:Fallback xmlns="">
          <p:sp>
            <p:nvSpPr>
              <p:cNvPr id="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1447800"/>
                <a:ext cx="8305800" cy="1073150"/>
              </a:xfrm>
              <a:prstGeom prst="rect">
                <a:avLst/>
              </a:prstGeom>
              <a:blipFill rotWithShape="1">
                <a:blip r:embed="rId3"/>
                <a:stretch>
                  <a:fillRect l="-1909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690960" y="1880045"/>
            <a:ext cx="5334000" cy="2819400"/>
            <a:chOff x="1048508" y="1066800"/>
            <a:chExt cx="6876292" cy="2819400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08088100"/>
                    </p:ext>
                  </p:extLst>
                </p:nvPr>
              </p:nvGraphicFramePr>
              <p:xfrm>
                <a:off x="4514850" y="3321050"/>
                <a:ext cx="114300" cy="215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07" name="Equation" r:id="rId3" imgW="114120" imgH="215640" progId="Equation.3">
                        <p:embed/>
                      </p:oleObj>
                    </mc:Choice>
                    <mc:Fallback>
                      <p:oleObj name="Equation" r:id="rId3" imgW="114120" imgH="2156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14850" y="3321050"/>
                              <a:ext cx="114300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08088100"/>
                    </p:ext>
                  </p:extLst>
                </p:nvPr>
              </p:nvGraphicFramePr>
              <p:xfrm>
                <a:off x="4514850" y="3321050"/>
                <a:ext cx="114300" cy="215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76" name="Equation" r:id="rId5" imgW="114120" imgH="215640" progId="Equation.3">
                        <p:embed/>
                      </p:oleObj>
                    </mc:Choice>
                    <mc:Fallback>
                      <p:oleObj name="Equation" r:id="rId5" imgW="114120" imgH="2156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14850" y="3321050"/>
                              <a:ext cx="114300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1080497" y="1066800"/>
              <a:ext cx="6539503" cy="2819400"/>
              <a:chOff x="2433232" y="1244600"/>
              <a:chExt cx="7092595" cy="4851400"/>
            </a:xfrm>
            <a:grpFill/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2438400" y="1244600"/>
                <a:ext cx="0" cy="4851400"/>
              </a:xfrm>
              <a:prstGeom prst="line">
                <a:avLst/>
              </a:prstGeom>
              <a:grpFill/>
              <a:ln w="571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2433232" y="3211384"/>
                <a:ext cx="7092595" cy="88899"/>
              </a:xfrm>
              <a:prstGeom prst="line">
                <a:avLst/>
              </a:prstGeom>
              <a:grpFill/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1048508" y="1447800"/>
              <a:ext cx="6876292" cy="1485703"/>
              <a:chOff x="1048508" y="1454248"/>
              <a:chExt cx="6876292" cy="1485703"/>
            </a:xfrm>
            <a:grpFill/>
          </p:grpSpPr>
          <p:sp>
            <p:nvSpPr>
              <p:cNvPr id="20" name="Freeform 19"/>
              <p:cNvSpPr/>
              <p:nvPr/>
            </p:nvSpPr>
            <p:spPr>
              <a:xfrm>
                <a:off x="1048508" y="1738437"/>
                <a:ext cx="6041676" cy="1033299"/>
              </a:xfrm>
              <a:custGeom>
                <a:avLst/>
                <a:gdLst>
                  <a:gd name="connsiteX0" fmla="*/ 0 w 6337300"/>
                  <a:gd name="connsiteY0" fmla="*/ 901702 h 1778021"/>
                  <a:gd name="connsiteX1" fmla="*/ 635000 w 6337300"/>
                  <a:gd name="connsiteY1" fmla="*/ 63502 h 1778021"/>
                  <a:gd name="connsiteX2" fmla="*/ 1701800 w 6337300"/>
                  <a:gd name="connsiteY2" fmla="*/ 1778002 h 1778021"/>
                  <a:gd name="connsiteX3" fmla="*/ 2755900 w 6337300"/>
                  <a:gd name="connsiteY3" fmla="*/ 25402 h 1778021"/>
                  <a:gd name="connsiteX4" fmla="*/ 3746500 w 6337300"/>
                  <a:gd name="connsiteY4" fmla="*/ 1714502 h 1778021"/>
                  <a:gd name="connsiteX5" fmla="*/ 4572000 w 6337300"/>
                  <a:gd name="connsiteY5" fmla="*/ 2 h 1778021"/>
                  <a:gd name="connsiteX6" fmla="*/ 5499100 w 6337300"/>
                  <a:gd name="connsiteY6" fmla="*/ 1701802 h 1778021"/>
                  <a:gd name="connsiteX7" fmla="*/ 6337300 w 6337300"/>
                  <a:gd name="connsiteY7" fmla="*/ 825502 h 177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7300" h="1778021">
                    <a:moveTo>
                      <a:pt x="0" y="901702"/>
                    </a:moveTo>
                    <a:cubicBezTo>
                      <a:pt x="175683" y="409577"/>
                      <a:pt x="351367" y="-82548"/>
                      <a:pt x="635000" y="63502"/>
                    </a:cubicBezTo>
                    <a:cubicBezTo>
                      <a:pt x="918633" y="209552"/>
                      <a:pt x="1348317" y="1784352"/>
                      <a:pt x="1701800" y="1778002"/>
                    </a:cubicBezTo>
                    <a:cubicBezTo>
                      <a:pt x="2055283" y="1771652"/>
                      <a:pt x="2415117" y="35985"/>
                      <a:pt x="2755900" y="25402"/>
                    </a:cubicBezTo>
                    <a:cubicBezTo>
                      <a:pt x="3096683" y="14819"/>
                      <a:pt x="3443817" y="1718735"/>
                      <a:pt x="3746500" y="1714502"/>
                    </a:cubicBezTo>
                    <a:cubicBezTo>
                      <a:pt x="4049183" y="1710269"/>
                      <a:pt x="4279900" y="2119"/>
                      <a:pt x="4572000" y="2"/>
                    </a:cubicBezTo>
                    <a:cubicBezTo>
                      <a:pt x="4864100" y="-2115"/>
                      <a:pt x="5204883" y="1564219"/>
                      <a:pt x="5499100" y="1701802"/>
                    </a:cubicBezTo>
                    <a:cubicBezTo>
                      <a:pt x="5793317" y="1839385"/>
                      <a:pt x="6191250" y="965202"/>
                      <a:pt x="6337300" y="825502"/>
                    </a:cubicBezTo>
                  </a:path>
                </a:pathLst>
              </a:cu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H="1">
                <a:off x="1570594" y="1524399"/>
                <a:ext cx="2931" cy="335818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665058" y="1524399"/>
                <a:ext cx="13056" cy="335818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005264" y="1454248"/>
                    <a:ext cx="1218460" cy="307777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0" smtClean="0">
                              <a:latin typeface="Cambria Math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/>
                              <a:cs typeface="NikoshBAN" panose="02000000000000000000" pitchFamily="2" charset="0"/>
                            </a:rPr>
                            <m:t>λ</m:t>
                          </m:r>
                          <m:r>
                            <a:rPr lang="en-US" sz="1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50</m:t>
                          </m:r>
                          <m:r>
                            <a:rPr lang="en-US" sz="1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𝑐𝑚</m:t>
                          </m:r>
                        </m:oMath>
                      </m:oMathPara>
                    </a14:m>
                    <a:endParaRPr lang="en-US" sz="14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5264" y="1454248"/>
                    <a:ext cx="1218460" cy="30777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2000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1649725" y="1543415"/>
                <a:ext cx="483875" cy="19415"/>
              </a:xfrm>
              <a:prstGeom prst="straightConnector1">
                <a:avLst/>
              </a:prstGeom>
              <a:grpFill/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3102199" y="1569307"/>
                <a:ext cx="553267" cy="0"/>
              </a:xfrm>
              <a:prstGeom prst="straightConnector1">
                <a:avLst/>
              </a:prstGeom>
              <a:grpFill/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1087555" y="2819400"/>
                <a:ext cx="1526940" cy="0"/>
              </a:xfrm>
              <a:prstGeom prst="straightConnector1">
                <a:avLst/>
              </a:prstGeom>
              <a:grpFill/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3022763" y="2819400"/>
                <a:ext cx="1627368" cy="14792"/>
              </a:xfrm>
              <a:prstGeom prst="straightConnector1">
                <a:avLst/>
              </a:prstGeom>
              <a:grpFill/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493844" y="2743200"/>
                <a:ext cx="782755" cy="19675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80300" y="2262461"/>
                <a:ext cx="215099" cy="19675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147694" y="2262461"/>
                <a:ext cx="215099" cy="19675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33999" y="1490096"/>
                <a:ext cx="215099" cy="19675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709701" y="1981200"/>
                <a:ext cx="215099" cy="30407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7352883" y="2209800"/>
                <a:ext cx="267117" cy="0"/>
              </a:xfrm>
              <a:prstGeom prst="straightConnector1">
                <a:avLst/>
              </a:prstGeom>
              <a:grpFill/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2670536" y="462915"/>
            <a:ext cx="2968264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  </a:t>
            </a: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09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8920" y="4678740"/>
            <a:ext cx="505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x=?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B ও C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124200" cy="1107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4191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অগ্রগামী তরঙ্গ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কাকে বলে?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648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377625"/>
            <a:ext cx="4953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অগ্রগামী তরঙ্গ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ের দুটি বৈশিষ্ট্য বল?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4312"/>
            <a:ext cx="5715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অগ্রগামী তরঙ্গ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ের কয়েকটি উদাহরণ দাও।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97004"/>
            <a:ext cx="3429000" cy="1107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8229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সমীকরণ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(ii)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উপরিপাতিত হয়ে যে স্থির তরঙ্গ সৃষ্টি করবে তার গাণিতিক বিশ্লেষণ লিখে আনবে।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648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667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38200"/>
            <a:ext cx="4267200" cy="3105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4419600"/>
            <a:ext cx="327044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0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52399" y="762000"/>
            <a:ext cx="5943601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মিয়া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 পদার্থবিজ্ঞান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ফিরোজ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আশুগঞ্জ, ব্রাহ্মণবাড়িয়া</a:t>
            </a:r>
            <a:endParaRPr lang="bn-BD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 alkasmia1984@gmail.com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0587948"/>
              </p:ext>
            </p:extLst>
          </p:nvPr>
        </p:nvGraphicFramePr>
        <p:xfrm>
          <a:off x="5638800" y="304800"/>
          <a:ext cx="3505200" cy="374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4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295400" y="1143000"/>
            <a:ext cx="6477000" cy="396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শ্রেণি-একাদশ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বিষয়-পদার্থবিজ্ঞান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 পত্র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অধ্যায়-৯ম 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তারিখ-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০8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/০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খ্রিঃ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সময়-৪৫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9987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48200"/>
            <a:ext cx="4495800" cy="762000"/>
          </a:xfrm>
          <a:ln w="63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মাইক্রোফোন হতে সৃষ্ট শব্দ তরঙ্গ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419600" cy="3657600"/>
          </a:xfrm>
          <a:ln w="38100">
            <a:solidFill>
              <a:schemeClr val="tx1"/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4400"/>
            <a:ext cx="4114800" cy="3591719"/>
          </a:xfrm>
          <a:ln w="3810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555343" y="4572000"/>
            <a:ext cx="2979057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পুকুরে সৃষ্ট তরঙ্গ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40857" y="76200"/>
            <a:ext cx="4793343" cy="762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নিচের চিত্র দুটি লক্ষ্য কর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556260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উভয় তরঙ্গ সময়ের সাথে সামনের দিকে এগিয়ে যাচ্ছে।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556260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তরঙ্গ সময়ের সাথে নির্দিষ্ট বেগে সামনের দিকে এগিয়ে যায় তাকে বলে...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609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179564"/>
            <a:ext cx="4038600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অগ্রগামী তরঙ্গ</a:t>
            </a:r>
            <a:endParaRPr lang="bn-BD" sz="4000" u="sng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1200" y="438956"/>
            <a:ext cx="4985114" cy="2304243"/>
            <a:chOff x="1061891" y="438956"/>
            <a:chExt cx="4985114" cy="3014479"/>
          </a:xfrm>
          <a:solidFill>
            <a:schemeClr val="bg1">
              <a:lumMod val="95000"/>
            </a:schemeClr>
          </a:solidFill>
        </p:grpSpPr>
        <p:sp>
          <p:nvSpPr>
            <p:cNvPr id="6" name="Cloud Callout 5"/>
            <p:cNvSpPr/>
            <p:nvPr/>
          </p:nvSpPr>
          <p:spPr>
            <a:xfrm>
              <a:off x="1061891" y="438956"/>
              <a:ext cx="4985114" cy="3014479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1491" y="1060946"/>
              <a:ext cx="3752564" cy="14495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</a:t>
              </a:r>
              <a:r>
                <a:rPr lang="bn-BD" sz="6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 </a:t>
              </a:r>
              <a:endPara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1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62707"/>
            <a:ext cx="42672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66405"/>
            <a:ext cx="6324600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অগ্রগামী তরঙ্গ এর বৈ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শিষ্ট্য  লিখ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 পারবে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953000"/>
            <a:ext cx="82296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অগ্রগামী তরঙ্গের গা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তিক রাশিমালা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04999"/>
            <a:ext cx="5181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 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048000"/>
            <a:ext cx="52578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অগ্রগামী তরঙ্গ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তা বলতে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98242"/>
            <a:ext cx="4267200" cy="50167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অগ্রগামী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তরঙ্গ: 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তরঙ্গ যদি কোন মাধ্যমের এক স্তর হতে অন্য স্তরে সঞ্চালিত হ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য়ে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ক্রমাগত সম্মুখের দিকে অগ্রসর হতে থাকে, তবে তাকে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অগ্রগামী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 চলমান তরঙ্গ বলে।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85800"/>
            <a:ext cx="4800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2133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s://upload.wikimedia.org/wikipedia/commons/a/a8/1D_Progressive_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0"/>
            <a:ext cx="4419600" cy="263781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2354"/>
            <a:ext cx="4267200" cy="25494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4292025"/>
            <a:ext cx="3657600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তরঙ্গটি কী অগ্রগামী?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4292025"/>
            <a:ext cx="3581400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তরঙ্গটি কী অগ্রগামী?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60579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অগ্রগামী তরঙ্গগুলোর বৈশিষ্ট্য লিখ?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9314" y="344269"/>
            <a:ext cx="2169886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94692" y="162671"/>
            <a:ext cx="8278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অগ্রগামী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ঙ্গের সমীকরণ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45593" y="677277"/>
            <a:ext cx="8998407" cy="4851400"/>
            <a:chOff x="76200" y="2057400"/>
            <a:chExt cx="8921577" cy="4851400"/>
          </a:xfrm>
        </p:grpSpPr>
        <p:grpSp>
          <p:nvGrpSpPr>
            <p:cNvPr id="21" name="Group 20"/>
            <p:cNvGrpSpPr/>
            <p:nvPr/>
          </p:nvGrpSpPr>
          <p:grpSpPr>
            <a:xfrm>
              <a:off x="103135" y="2057400"/>
              <a:ext cx="8637432" cy="4851400"/>
              <a:chOff x="2438400" y="1244600"/>
              <a:chExt cx="7092595" cy="48514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438400" y="1244600"/>
                <a:ext cx="0" cy="4851400"/>
              </a:xfrm>
              <a:prstGeom prst="line">
                <a:avLst/>
              </a:prstGeom>
              <a:ln w="571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2438400" y="3251200"/>
                <a:ext cx="7092595" cy="8890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76200" y="2724090"/>
              <a:ext cx="8921577" cy="2338864"/>
              <a:chOff x="76200" y="2724090"/>
              <a:chExt cx="9067160" cy="2338864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53934" y="3213100"/>
                <a:ext cx="8110113" cy="1778019"/>
              </a:xfrm>
              <a:custGeom>
                <a:avLst/>
                <a:gdLst>
                  <a:gd name="connsiteX0" fmla="*/ 0 w 6337300"/>
                  <a:gd name="connsiteY0" fmla="*/ 901702 h 1778021"/>
                  <a:gd name="connsiteX1" fmla="*/ 635000 w 6337300"/>
                  <a:gd name="connsiteY1" fmla="*/ 63502 h 1778021"/>
                  <a:gd name="connsiteX2" fmla="*/ 1701800 w 6337300"/>
                  <a:gd name="connsiteY2" fmla="*/ 1778002 h 1778021"/>
                  <a:gd name="connsiteX3" fmla="*/ 2755900 w 6337300"/>
                  <a:gd name="connsiteY3" fmla="*/ 25402 h 1778021"/>
                  <a:gd name="connsiteX4" fmla="*/ 3746500 w 6337300"/>
                  <a:gd name="connsiteY4" fmla="*/ 1714502 h 1778021"/>
                  <a:gd name="connsiteX5" fmla="*/ 4572000 w 6337300"/>
                  <a:gd name="connsiteY5" fmla="*/ 2 h 1778021"/>
                  <a:gd name="connsiteX6" fmla="*/ 5499100 w 6337300"/>
                  <a:gd name="connsiteY6" fmla="*/ 1701802 h 1778021"/>
                  <a:gd name="connsiteX7" fmla="*/ 6337300 w 6337300"/>
                  <a:gd name="connsiteY7" fmla="*/ 825502 h 177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7300" h="1778021">
                    <a:moveTo>
                      <a:pt x="0" y="901702"/>
                    </a:moveTo>
                    <a:cubicBezTo>
                      <a:pt x="175683" y="409577"/>
                      <a:pt x="351367" y="-82548"/>
                      <a:pt x="635000" y="63502"/>
                    </a:cubicBezTo>
                    <a:cubicBezTo>
                      <a:pt x="918633" y="209552"/>
                      <a:pt x="1348317" y="1784352"/>
                      <a:pt x="1701800" y="1778002"/>
                    </a:cubicBezTo>
                    <a:cubicBezTo>
                      <a:pt x="2055283" y="1771652"/>
                      <a:pt x="2415117" y="35985"/>
                      <a:pt x="2755900" y="25402"/>
                    </a:cubicBezTo>
                    <a:cubicBezTo>
                      <a:pt x="3096683" y="14819"/>
                      <a:pt x="3443817" y="1718735"/>
                      <a:pt x="3746500" y="1714502"/>
                    </a:cubicBezTo>
                    <a:cubicBezTo>
                      <a:pt x="4049183" y="1710269"/>
                      <a:pt x="4279900" y="2119"/>
                      <a:pt x="4572000" y="2"/>
                    </a:cubicBezTo>
                    <a:cubicBezTo>
                      <a:pt x="4864100" y="-2115"/>
                      <a:pt x="5204883" y="1564219"/>
                      <a:pt x="5499100" y="1701802"/>
                    </a:cubicBezTo>
                    <a:cubicBezTo>
                      <a:pt x="5793317" y="1839385"/>
                      <a:pt x="6191250" y="965202"/>
                      <a:pt x="6337300" y="825502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854762" y="2844800"/>
                <a:ext cx="3934" cy="577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666290" y="2844800"/>
                <a:ext cx="17526" cy="5778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2" idx="2"/>
              </p:cNvCxnSpPr>
              <p:nvPr/>
            </p:nvCxnSpPr>
            <p:spPr>
              <a:xfrm>
                <a:off x="2326887" y="4152900"/>
                <a:ext cx="4913" cy="83820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438248" y="2724090"/>
                    <a:ext cx="163561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তরঙ্গদৈর্ঘ্য</a:t>
                    </a:r>
                    <a:r>
                      <a: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,</a:t>
                    </a:r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/>
                            <a:cs typeface="NikoshBAN" panose="02000000000000000000" pitchFamily="2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  <a:cs typeface="NikoshBAN" panose="02000000000000000000" pitchFamily="2" charset="0"/>
                          </a:rPr>
                          <m:t>λ</m:t>
                        </m:r>
                      </m:oMath>
                    </a14:m>
                    <a:endParaRPr lang="en-US" sz="20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8248" y="2724090"/>
                    <a:ext cx="1635614" cy="40011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3745" t="-6154" b="-2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Arrow Connector 27"/>
              <p:cNvCxnSpPr>
                <a:stCxn id="27" idx="1"/>
              </p:cNvCxnSpPr>
              <p:nvPr/>
            </p:nvCxnSpPr>
            <p:spPr>
              <a:xfrm flipH="1" flipV="1">
                <a:off x="854762" y="2922074"/>
                <a:ext cx="583486" cy="2071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2910730" y="2922074"/>
                <a:ext cx="742684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3276600" y="4572000"/>
                <a:ext cx="1050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বিস্তার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a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1" name="Straight Arrow Connector 30"/>
              <p:cNvCxnSpPr>
                <a:stCxn id="30" idx="1"/>
              </p:cNvCxnSpPr>
              <p:nvPr/>
            </p:nvCxnSpPr>
            <p:spPr>
              <a:xfrm flipH="1" flipV="1">
                <a:off x="2316900" y="4572000"/>
                <a:ext cx="959700" cy="200055"/>
              </a:xfrm>
              <a:prstGeom prst="straightConnector1">
                <a:avLst/>
              </a:prstGeom>
              <a:ln w="254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103136" y="4800600"/>
                <a:ext cx="887464" cy="734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1295400" y="4800600"/>
                <a:ext cx="707161" cy="2545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09600" y="4648200"/>
                <a:ext cx="10507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905000" y="4724400"/>
                <a:ext cx="1927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6200" y="4114800"/>
                <a:ext cx="2887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971800" y="4114800"/>
                <a:ext cx="2887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416860" y="4081046"/>
                <a:ext cx="2887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854620" y="3810000"/>
                <a:ext cx="288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>
                <a:off x="8558113" y="4064000"/>
                <a:ext cx="358567" cy="0"/>
              </a:xfrm>
              <a:prstGeom prst="straightConnector1">
                <a:avLst/>
              </a:prstGeom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extBox 59"/>
          <p:cNvSpPr txBox="1"/>
          <p:nvPr/>
        </p:nvSpPr>
        <p:spPr>
          <a:xfrm>
            <a:off x="458876" y="4221540"/>
            <a:ext cx="8608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অগ্রগামী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x-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অক্ষের ধনাত্মক দিকে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বেগে ধাবিত হচ্ছে।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অবস্থিত কণাটির যেকোন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 পর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 বা সাম্যাবস্থান হতে উলম্ব সরণ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y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হলে, কণাটির গতির সমীকরণ-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67784" y="5867400"/>
                <a:ext cx="70767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𝑦</m:t>
                      </m:r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4000" b="0" i="1" smtClean="0">
                              <a:latin typeface="Cambria Math"/>
                            </a:rPr>
                            <m:t>ω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84" y="5867400"/>
                <a:ext cx="7076701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6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560</Words>
  <Application>Microsoft Office PowerPoint</Application>
  <PresentationFormat>On-screen Show (4:3)</PresentationFormat>
  <Paragraphs>78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স্বাগতম </vt:lpstr>
      <vt:lpstr>PowerPoint Presentation</vt:lpstr>
      <vt:lpstr>PowerPoint Presentation</vt:lpstr>
      <vt:lpstr>মাইক্রোফোন হতে সৃষ্ট শব্দ তরঙ্গ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</dc:title>
  <dc:creator>RASEL</dc:creator>
  <cp:lastModifiedBy>Windows User</cp:lastModifiedBy>
  <cp:revision>245</cp:revision>
  <dcterms:created xsi:type="dcterms:W3CDTF">2017-10-10T09:50:37Z</dcterms:created>
  <dcterms:modified xsi:type="dcterms:W3CDTF">2020-03-08T11:43:20Z</dcterms:modified>
</cp:coreProperties>
</file>