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70" r:id="rId15"/>
    <p:sldId id="269" r:id="rId16"/>
  </p:sldIdLst>
  <p:sldSz cx="11887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8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5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5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40783"/>
            <a:ext cx="2563178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40783"/>
            <a:ext cx="7540943" cy="5424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56"/>
            <a:ext cx="10252710" cy="2662555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499"/>
            <a:ext cx="10252710" cy="1400175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569085"/>
            <a:ext cx="5028842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338070"/>
            <a:ext cx="5028842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569085"/>
            <a:ext cx="5053608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338070"/>
            <a:ext cx="5053608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CF40F6F-8ADE-4AFB-B0D6-54546F7EC74C}"/>
              </a:ext>
            </a:extLst>
          </p:cNvPr>
          <p:cNvSpPr/>
          <p:nvPr userDrawn="1"/>
        </p:nvSpPr>
        <p:spPr>
          <a:xfrm>
            <a:off x="0" y="0"/>
            <a:ext cx="11887200" cy="6400800"/>
          </a:xfrm>
          <a:prstGeom prst="frame">
            <a:avLst>
              <a:gd name="adj1" fmla="val 2016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4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597"/>
            <a:ext cx="6017895" cy="4548717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0"/>
            <a:ext cx="3833931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7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597"/>
            <a:ext cx="6017895" cy="4548717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0"/>
            <a:ext cx="3833931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4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7F89-01FA-45A8-9F9A-6FB82C4440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4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4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EA86-DAF4-40E9-818A-CD8F893C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8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0EECF-3F10-4AEA-9938-995605AF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04503"/>
            <a:ext cx="11625942" cy="61917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455D45-B4DB-4984-94D3-F2D2208B7852}"/>
              </a:ext>
            </a:extLst>
          </p:cNvPr>
          <p:cNvSpPr/>
          <p:nvPr/>
        </p:nvSpPr>
        <p:spPr>
          <a:xfrm>
            <a:off x="1970397" y="2738734"/>
            <a:ext cx="794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r>
              <a:rPr lang="en-US" sz="6000" dirty="0" err="1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60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cap="none" spc="0" dirty="0">
              <a:ln w="0"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758FE7-0437-4740-88A9-8117DB76D430}"/>
              </a:ext>
            </a:extLst>
          </p:cNvPr>
          <p:cNvSpPr/>
          <p:nvPr/>
        </p:nvSpPr>
        <p:spPr>
          <a:xfrm>
            <a:off x="3999598" y="484507"/>
            <a:ext cx="2756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i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r>
              <a:rPr lang="en-US" sz="5400" i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i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i="1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467A65-8A7E-4752-A8E5-F4C6FE8CADFD}"/>
              </a:ext>
            </a:extLst>
          </p:cNvPr>
          <p:cNvSpPr/>
          <p:nvPr/>
        </p:nvSpPr>
        <p:spPr>
          <a:xfrm>
            <a:off x="1366047" y="2225054"/>
            <a:ext cx="6065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আহ্নিক গতি কাকে বলে?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E9694F-C953-4D99-BB37-980F042D5C5C}"/>
              </a:ext>
            </a:extLst>
          </p:cNvPr>
          <p:cNvSpPr/>
          <p:nvPr/>
        </p:nvSpPr>
        <p:spPr>
          <a:xfrm>
            <a:off x="1366047" y="3605383"/>
            <a:ext cx="6065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বার্ষিক গতি কাকে বলে? 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0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20000"/>
                <a:lumOff val="80000"/>
              </a:schemeClr>
            </a:gs>
            <a:gs pos="30000">
              <a:schemeClr val="accent2">
                <a:lumMod val="45000"/>
                <a:lumOff val="55000"/>
              </a:schemeClr>
            </a:gs>
            <a:gs pos="58000">
              <a:schemeClr val="accent2">
                <a:lumMod val="45000"/>
                <a:lumOff val="55000"/>
              </a:schemeClr>
            </a:gs>
            <a:gs pos="89000">
              <a:schemeClr val="accent4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D0B6D3-C02D-4D80-AB18-437C5F7BBED6}"/>
              </a:ext>
            </a:extLst>
          </p:cNvPr>
          <p:cNvSpPr/>
          <p:nvPr/>
        </p:nvSpPr>
        <p:spPr>
          <a:xfrm>
            <a:off x="1071333" y="3650360"/>
            <a:ext cx="10252364" cy="9489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8DC0D8-93C1-4714-B5E8-13E2D65110ED}"/>
              </a:ext>
            </a:extLst>
          </p:cNvPr>
          <p:cNvSpPr/>
          <p:nvPr/>
        </p:nvSpPr>
        <p:spPr>
          <a:xfrm>
            <a:off x="1071333" y="2297910"/>
            <a:ext cx="10252364" cy="9489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FCD6E2-A3E5-4E6B-B1C7-0CE191FF6C23}"/>
              </a:ext>
            </a:extLst>
          </p:cNvPr>
          <p:cNvSpPr/>
          <p:nvPr/>
        </p:nvSpPr>
        <p:spPr>
          <a:xfrm>
            <a:off x="4326206" y="173423"/>
            <a:ext cx="27099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i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i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i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i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DEC54A-D149-423F-AFD2-3ECB05EE5F07}"/>
              </a:ext>
            </a:extLst>
          </p:cNvPr>
          <p:cNvSpPr/>
          <p:nvPr/>
        </p:nvSpPr>
        <p:spPr>
          <a:xfrm>
            <a:off x="1668099" y="2369403"/>
            <a:ext cx="85510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আহ্নিক গতি সম্পর্কে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বাক্য লেখ।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CA24E-4A6D-42C2-9143-9D9561211B34}"/>
              </a:ext>
            </a:extLst>
          </p:cNvPr>
          <p:cNvSpPr/>
          <p:nvPr/>
        </p:nvSpPr>
        <p:spPr>
          <a:xfrm>
            <a:off x="1426826" y="3709321"/>
            <a:ext cx="90335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বার্ষিক গতি সম্পর্কে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বাক্য লেখ।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4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75E77B-E8A0-44B3-85DE-93FA6CFD6DF3}"/>
              </a:ext>
            </a:extLst>
          </p:cNvPr>
          <p:cNvSpPr/>
          <p:nvPr/>
        </p:nvSpPr>
        <p:spPr>
          <a:xfrm>
            <a:off x="509439" y="625428"/>
            <a:ext cx="59305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ৃষ্ঠা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ড় । 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D86B6-4A31-4580-BA77-25EEE70E3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7198"/>
          <a:stretch/>
        </p:blipFill>
        <p:spPr>
          <a:xfrm>
            <a:off x="6647807" y="483062"/>
            <a:ext cx="3978630" cy="54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97376D-A0A5-4FF8-8ABB-FB5B935D53A7}"/>
              </a:ext>
            </a:extLst>
          </p:cNvPr>
          <p:cNvSpPr/>
          <p:nvPr/>
        </p:nvSpPr>
        <p:spPr>
          <a:xfrm>
            <a:off x="4079559" y="127288"/>
            <a:ext cx="27562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DE5D0-B9CD-4969-B91F-FAF34260B00F}"/>
              </a:ext>
            </a:extLst>
          </p:cNvPr>
          <p:cNvSpPr/>
          <p:nvPr/>
        </p:nvSpPr>
        <p:spPr>
          <a:xfrm>
            <a:off x="770302" y="1269091"/>
            <a:ext cx="6065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 গতিগুলো কী কী ?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959C7E-1700-4D70-87A5-D8A934AF2225}"/>
              </a:ext>
            </a:extLst>
          </p:cNvPr>
          <p:cNvSpPr/>
          <p:nvPr/>
        </p:nvSpPr>
        <p:spPr>
          <a:xfrm>
            <a:off x="692443" y="2123475"/>
            <a:ext cx="6065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কক্ষপথ বলতে কী বোঝায়? 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DFED7-C6C6-4867-B80B-BBB7F3DDFDDE}"/>
              </a:ext>
            </a:extLst>
          </p:cNvPr>
          <p:cNvSpPr/>
          <p:nvPr/>
        </p:nvSpPr>
        <p:spPr>
          <a:xfrm>
            <a:off x="692443" y="2977859"/>
            <a:ext cx="108761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একবার ঘুরে আসতে পৃথিবীর কত দিন সময় লাগে?  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FB5BA-6A93-4D96-9F24-C35B19255ECA}"/>
              </a:ext>
            </a:extLst>
          </p:cNvPr>
          <p:cNvSpPr/>
          <p:nvPr/>
        </p:nvSpPr>
        <p:spPr>
          <a:xfrm>
            <a:off x="692443" y="4441576"/>
            <a:ext cx="102483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নিজ অক্ষের চারদিকে একবার ঘুরে আসতে পৃথিবীর কত ঘন্টা সময়  লাগে?   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2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57E143-3767-4774-AE61-753B8AC8330F}"/>
              </a:ext>
            </a:extLst>
          </p:cNvPr>
          <p:cNvSpPr/>
          <p:nvPr/>
        </p:nvSpPr>
        <p:spPr>
          <a:xfrm>
            <a:off x="2489261" y="248554"/>
            <a:ext cx="27562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40D15-2E72-46D6-9F69-B06411B8C9E0}"/>
              </a:ext>
            </a:extLst>
          </p:cNvPr>
          <p:cNvSpPr/>
          <p:nvPr/>
        </p:nvSpPr>
        <p:spPr>
          <a:xfrm>
            <a:off x="1010643" y="3158663"/>
            <a:ext cx="8953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বার্ষিক গতির একটি চিত্র এঁকে আনবে। </a:t>
            </a:r>
            <a:endParaRPr lang="en-US" sz="6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02065-3BC5-4C38-8447-E788B709C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5" b="21007"/>
          <a:stretch/>
        </p:blipFill>
        <p:spPr>
          <a:xfrm>
            <a:off x="7335786" y="664053"/>
            <a:ext cx="3710756" cy="1562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315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F0302-F276-4E7C-A0F5-EFD7DA8EF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2400"/>
            <a:ext cx="9525000" cy="60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9BA6AE-5B38-41F0-A3FA-F069EB5494BE}"/>
              </a:ext>
            </a:extLst>
          </p:cNvPr>
          <p:cNvSpPr/>
          <p:nvPr/>
        </p:nvSpPr>
        <p:spPr>
          <a:xfrm>
            <a:off x="2557047" y="2862343"/>
            <a:ext cx="67731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IN" sz="60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ধন্যবাদ </a:t>
            </a:r>
            <a:r>
              <a:rPr lang="en-US" sz="60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CA5E44-5919-42FD-A23A-16DC7352DA84}"/>
              </a:ext>
            </a:extLst>
          </p:cNvPr>
          <p:cNvSpPr/>
          <p:nvPr/>
        </p:nvSpPr>
        <p:spPr>
          <a:xfrm>
            <a:off x="1053866" y="949123"/>
            <a:ext cx="3473238" cy="830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3AA8D2-94E9-4356-ABCC-FE1AA56C7E4D}"/>
              </a:ext>
            </a:extLst>
          </p:cNvPr>
          <p:cNvSpPr/>
          <p:nvPr/>
        </p:nvSpPr>
        <p:spPr>
          <a:xfrm>
            <a:off x="6772269" y="949122"/>
            <a:ext cx="3114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86B080-4BCD-42B3-AE87-2B1D357D2DF3}"/>
              </a:ext>
            </a:extLst>
          </p:cNvPr>
          <p:cNvSpPr/>
          <p:nvPr/>
        </p:nvSpPr>
        <p:spPr>
          <a:xfrm>
            <a:off x="410635" y="2107362"/>
            <a:ext cx="452712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প্রতিভা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র. 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া.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বড়াইগ্রাম,নাটোর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82C28-7541-4DE9-947E-94B6B56C9D89}"/>
              </a:ext>
            </a:extLst>
          </p:cNvPr>
          <p:cNvSpPr/>
          <p:nvPr/>
        </p:nvSpPr>
        <p:spPr>
          <a:xfrm>
            <a:off x="6294577" y="2107362"/>
            <a:ext cx="407034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ঞ্চম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বিষয়-প্রা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পাঠ-মহাবি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শ-প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C1EB50-8B19-4DDC-83D1-C09F97DCB4C7}"/>
              </a:ext>
            </a:extLst>
          </p:cNvPr>
          <p:cNvCxnSpPr/>
          <p:nvPr/>
        </p:nvCxnSpPr>
        <p:spPr>
          <a:xfrm>
            <a:off x="5251269" y="949122"/>
            <a:ext cx="0" cy="47593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A3C965-576B-41A1-805E-4D510E39AA8A}"/>
              </a:ext>
            </a:extLst>
          </p:cNvPr>
          <p:cNvCxnSpPr/>
          <p:nvPr/>
        </p:nvCxnSpPr>
        <p:spPr>
          <a:xfrm>
            <a:off x="5416731" y="1066516"/>
            <a:ext cx="0" cy="47593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E6F849-9765-4288-8DEF-1AADED221608}"/>
              </a:ext>
            </a:extLst>
          </p:cNvPr>
          <p:cNvCxnSpPr/>
          <p:nvPr/>
        </p:nvCxnSpPr>
        <p:spPr>
          <a:xfrm>
            <a:off x="5608320" y="1227797"/>
            <a:ext cx="0" cy="47593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2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69F8A99-D335-47A5-9544-58EB091323FC}"/>
              </a:ext>
            </a:extLst>
          </p:cNvPr>
          <p:cNvGrpSpPr/>
          <p:nvPr/>
        </p:nvGrpSpPr>
        <p:grpSpPr>
          <a:xfrm>
            <a:off x="2194560" y="611510"/>
            <a:ext cx="5904412" cy="1220693"/>
            <a:chOff x="2194560" y="611510"/>
            <a:chExt cx="5904412" cy="1220693"/>
          </a:xfrm>
        </p:grpSpPr>
        <p:sp>
          <p:nvSpPr>
            <p:cNvPr id="4" name="Ribbon: Tilted Down 3">
              <a:extLst>
                <a:ext uri="{FF2B5EF4-FFF2-40B4-BE49-F238E27FC236}">
                  <a16:creationId xmlns:a16="http://schemas.microsoft.com/office/drawing/2014/main" id="{48FAD231-9A98-442F-851C-8C2BDD870804}"/>
                </a:ext>
              </a:extLst>
            </p:cNvPr>
            <p:cNvSpPr/>
            <p:nvPr/>
          </p:nvSpPr>
          <p:spPr>
            <a:xfrm>
              <a:off x="2194560" y="611510"/>
              <a:ext cx="5904412" cy="1220693"/>
            </a:xfrm>
            <a:prstGeom prst="ribbon">
              <a:avLst>
                <a:gd name="adj1" fmla="val 10744"/>
                <a:gd name="adj2" fmla="val 6068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6B617D-EB3F-4D07-AE03-494899AA6393}"/>
                </a:ext>
              </a:extLst>
            </p:cNvPr>
            <p:cNvSpPr/>
            <p:nvPr/>
          </p:nvSpPr>
          <p:spPr>
            <a:xfrm>
              <a:off x="3881836" y="816540"/>
              <a:ext cx="252986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endPara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0CC2850-5701-439A-9B5B-8BCA171971D8}"/>
              </a:ext>
            </a:extLst>
          </p:cNvPr>
          <p:cNvSpPr/>
          <p:nvPr/>
        </p:nvSpPr>
        <p:spPr>
          <a:xfrm>
            <a:off x="1379599" y="2880477"/>
            <a:ext cx="98283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১২.১.২ পৃথিবীর গতি কয় ধরণের তা বলতে পারবে।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1114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07474-F4E8-482B-BB58-84CA1BC39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38" y="1489165"/>
            <a:ext cx="6168572" cy="35530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46E4CC-C29F-478A-96A1-8DA400C49223}"/>
              </a:ext>
            </a:extLst>
          </p:cNvPr>
          <p:cNvSpPr/>
          <p:nvPr/>
        </p:nvSpPr>
        <p:spPr>
          <a:xfrm>
            <a:off x="4227190" y="309042"/>
            <a:ext cx="2861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C93E242-7F63-4AFF-B4D4-F47EC02555F5}"/>
              </a:ext>
            </a:extLst>
          </p:cNvPr>
          <p:cNvSpPr/>
          <p:nvPr/>
        </p:nvSpPr>
        <p:spPr>
          <a:xfrm>
            <a:off x="2325190" y="1166165"/>
            <a:ext cx="6874872" cy="4281046"/>
          </a:xfrm>
          <a:prstGeom prst="frame">
            <a:avLst>
              <a:gd name="adj1" fmla="val 34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AF3EB-5207-4F44-9628-E606B072BA8A}"/>
              </a:ext>
            </a:extLst>
          </p:cNvPr>
          <p:cNvSpPr/>
          <p:nvPr/>
        </p:nvSpPr>
        <p:spPr>
          <a:xfrm>
            <a:off x="2325190" y="5503929"/>
            <a:ext cx="7152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করে বল,আজ আমরা কী শিখবো? 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AF60C-8AB2-4F88-BA34-608B173CE852}"/>
              </a:ext>
            </a:extLst>
          </p:cNvPr>
          <p:cNvSpPr/>
          <p:nvPr/>
        </p:nvSpPr>
        <p:spPr>
          <a:xfrm>
            <a:off x="1688909" y="1591716"/>
            <a:ext cx="42546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শিখবো </a:t>
            </a:r>
          </a:p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 গতি </a:t>
            </a:r>
            <a:r>
              <a:rPr lang="en-US" sz="6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488B8-D203-4F9F-A84D-9F809532B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74" y="13973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7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72F3FE-FDD8-4FCB-B271-AA2D08A03049}"/>
              </a:ext>
            </a:extLst>
          </p:cNvPr>
          <p:cNvSpPr/>
          <p:nvPr/>
        </p:nvSpPr>
        <p:spPr>
          <a:xfrm>
            <a:off x="356056" y="536850"/>
            <a:ext cx="42306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পূর্বপাঠ আলোচনা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581628-5C7C-496E-8C23-2B9EE34C0BB3}"/>
              </a:ext>
            </a:extLst>
          </p:cNvPr>
          <p:cNvSpPr/>
          <p:nvPr/>
        </p:nvSpPr>
        <p:spPr>
          <a:xfrm>
            <a:off x="2765532" y="3200400"/>
            <a:ext cx="28836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নক্ষত্র কী? 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E8814-049E-400E-B51D-CCB852424175}"/>
              </a:ext>
            </a:extLst>
          </p:cNvPr>
          <p:cNvSpPr/>
          <p:nvPr/>
        </p:nvSpPr>
        <p:spPr>
          <a:xfrm>
            <a:off x="2739903" y="4341682"/>
            <a:ext cx="58186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নক্ষত্রমন্ডল বলতে কী বুঝ?  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06E84-73C0-4A75-9999-A2CCF89D6404}"/>
              </a:ext>
            </a:extLst>
          </p:cNvPr>
          <p:cNvSpPr/>
          <p:nvPr/>
        </p:nvSpPr>
        <p:spPr>
          <a:xfrm>
            <a:off x="2765533" y="2059118"/>
            <a:ext cx="28836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8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9000">
              <a:schemeClr val="accent4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94EE743-D8CB-4159-BC68-26B41C889D3B}"/>
              </a:ext>
            </a:extLst>
          </p:cNvPr>
          <p:cNvSpPr/>
          <p:nvPr/>
        </p:nvSpPr>
        <p:spPr>
          <a:xfrm>
            <a:off x="2265721" y="501444"/>
            <a:ext cx="7355758" cy="539791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F7AD6-96CD-4EF6-A7A1-63E55F2C9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58" y="2394155"/>
            <a:ext cx="1366684" cy="1366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F68E9C-09C3-4262-97AD-3777A1851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78" y="1409854"/>
            <a:ext cx="984301" cy="9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526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16 -0.21899 C -0.09736 -0.21899 0.0414 -0.0305 0.0414 0.20238 C 0.0414 0.43477 -0.09736 0.62401 -0.26816 0.62401 C -0.43897 0.62401 -0.57746 0.43477 -0.57746 0.20238 C -0.57746 -0.0305 -0.43897 -0.21899 -0.26816 -0.21899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2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lumMod val="20000"/>
                <a:lumOff val="8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9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4CBD96-7B12-46E4-AFDA-4FDD2A757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04" y="1661834"/>
            <a:ext cx="1366684" cy="13666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580B59E-4D52-4057-BFD4-908DA412A726}"/>
              </a:ext>
            </a:extLst>
          </p:cNvPr>
          <p:cNvSpPr/>
          <p:nvPr/>
        </p:nvSpPr>
        <p:spPr>
          <a:xfrm>
            <a:off x="5943600" y="195927"/>
            <a:ext cx="5410839" cy="438234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182AF-355D-440D-8F3F-1024711B5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64995"/>
            <a:ext cx="996839" cy="9968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FEC6B0-D0BC-42FC-9306-E3BAB0F6601E}"/>
              </a:ext>
            </a:extLst>
          </p:cNvPr>
          <p:cNvSpPr/>
          <p:nvPr/>
        </p:nvSpPr>
        <p:spPr>
          <a:xfrm>
            <a:off x="3202763" y="2784901"/>
            <a:ext cx="19990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কক্ষ পথ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FA31BC-765C-467C-B3AA-4438F61401A9}"/>
              </a:ext>
            </a:extLst>
          </p:cNvPr>
          <p:cNvCxnSpPr>
            <a:cxnSpLocks/>
          </p:cNvCxnSpPr>
          <p:nvPr/>
        </p:nvCxnSpPr>
        <p:spPr>
          <a:xfrm>
            <a:off x="5260540" y="3200400"/>
            <a:ext cx="9088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800E6E-F644-4AB7-B763-34FD9F1CF1FD}"/>
              </a:ext>
            </a:extLst>
          </p:cNvPr>
          <p:cNvSpPr/>
          <p:nvPr/>
        </p:nvSpPr>
        <p:spPr>
          <a:xfrm>
            <a:off x="551631" y="4598463"/>
            <a:ext cx="984939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5B522-7F5E-49FB-AA51-35156A12F437}"/>
              </a:ext>
            </a:extLst>
          </p:cNvPr>
          <p:cNvSpPr/>
          <p:nvPr/>
        </p:nvSpPr>
        <p:spPr>
          <a:xfrm>
            <a:off x="565327" y="4659507"/>
            <a:ext cx="98493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একবার ঘুরে আসতে পৃথিবীর সময় লাগে ৩৬৫ দিন ৬ ঘন্টা 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D9F782E-81B5-41D5-B24A-E64607ED0690}"/>
              </a:ext>
            </a:extLst>
          </p:cNvPr>
          <p:cNvSpPr/>
          <p:nvPr/>
        </p:nvSpPr>
        <p:spPr>
          <a:xfrm rot="5400000">
            <a:off x="5778991" y="2217151"/>
            <a:ext cx="341997" cy="295098"/>
          </a:xfrm>
          <a:prstGeom prst="chevron">
            <a:avLst>
              <a:gd name="adj" fmla="val 8799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1E954311-3780-4E83-9AC3-E5A0FB87A5FD}"/>
              </a:ext>
            </a:extLst>
          </p:cNvPr>
          <p:cNvSpPr/>
          <p:nvPr/>
        </p:nvSpPr>
        <p:spPr>
          <a:xfrm rot="21209480">
            <a:off x="8759069" y="4412941"/>
            <a:ext cx="341997" cy="295098"/>
          </a:xfrm>
          <a:prstGeom prst="chevron">
            <a:avLst>
              <a:gd name="adj" fmla="val 8799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A952F153-45CB-4223-B651-5E66653846C2}"/>
              </a:ext>
            </a:extLst>
          </p:cNvPr>
          <p:cNvSpPr/>
          <p:nvPr/>
        </p:nvSpPr>
        <p:spPr>
          <a:xfrm rot="14649514">
            <a:off x="10862574" y="1234078"/>
            <a:ext cx="341997" cy="295098"/>
          </a:xfrm>
          <a:prstGeom prst="chevron">
            <a:avLst>
              <a:gd name="adj" fmla="val 8799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265D-346E-48F2-B937-6B621CB956D0}"/>
              </a:ext>
            </a:extLst>
          </p:cNvPr>
          <p:cNvSpPr/>
          <p:nvPr/>
        </p:nvSpPr>
        <p:spPr>
          <a:xfrm>
            <a:off x="2089657" y="195927"/>
            <a:ext cx="19990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i="1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i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i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i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i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49000">
              <a:schemeClr val="accent5">
                <a:lumMod val="0"/>
                <a:lumOff val="100000"/>
              </a:schemeClr>
            </a:gs>
            <a:gs pos="84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9CF0C-1B6B-452D-9360-7805CE787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91" y="750589"/>
            <a:ext cx="3746090" cy="37460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01575C-46BC-43E2-989C-76DFF80690D8}"/>
              </a:ext>
            </a:extLst>
          </p:cNvPr>
          <p:cNvSpPr/>
          <p:nvPr/>
        </p:nvSpPr>
        <p:spPr>
          <a:xfrm>
            <a:off x="600214" y="4166547"/>
            <a:ext cx="8787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ঘূর্ণনের সাথে সাথে পৃথিবী লাটিমের মতো নিজ অক্ষের উপরে ঘুরছে।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23D05-CCA6-4A6E-B1C9-1FAF9BB90EDE}"/>
              </a:ext>
            </a:extLst>
          </p:cNvPr>
          <p:cNvSpPr/>
          <p:nvPr/>
        </p:nvSpPr>
        <p:spPr>
          <a:xfrm>
            <a:off x="611135" y="4263712"/>
            <a:ext cx="8787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নিজ অক্ষের উপর পৃথিবীর এই ঘূর্ণায়মান গতিকে পৃথিবীর আহ্নিক গতি বলে।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72EF3-8A6D-4B13-8C93-A63C0F3FAC62}"/>
              </a:ext>
            </a:extLst>
          </p:cNvPr>
          <p:cNvSpPr/>
          <p:nvPr/>
        </p:nvSpPr>
        <p:spPr>
          <a:xfrm>
            <a:off x="530044" y="4209850"/>
            <a:ext cx="8787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নিজ অক্ষে একবার ঘুরে আসতে পৃথিবীর ২৩ ঘন্টা ৫৬ মিনিট সময় লাগে।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A056D-05F8-4DA7-991C-9F9FD4464F6B}"/>
              </a:ext>
            </a:extLst>
          </p:cNvPr>
          <p:cNvSpPr/>
          <p:nvPr/>
        </p:nvSpPr>
        <p:spPr>
          <a:xfrm>
            <a:off x="465777" y="4513691"/>
            <a:ext cx="8787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 অক্ষরেখাটি কিছুটা হেলে রয়েছে। 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0A498-BC46-487D-81CF-8774C3EA9CB1}"/>
              </a:ext>
            </a:extLst>
          </p:cNvPr>
          <p:cNvCxnSpPr>
            <a:cxnSpLocks/>
          </p:cNvCxnSpPr>
          <p:nvPr/>
        </p:nvCxnSpPr>
        <p:spPr>
          <a:xfrm>
            <a:off x="9399079" y="733577"/>
            <a:ext cx="0" cy="3665417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C170778A-8784-422C-A9A8-18E8A629D16A}"/>
              </a:ext>
            </a:extLst>
          </p:cNvPr>
          <p:cNvSpPr/>
          <p:nvPr/>
        </p:nvSpPr>
        <p:spPr>
          <a:xfrm>
            <a:off x="8477584" y="1352258"/>
            <a:ext cx="899652" cy="556499"/>
          </a:xfrm>
          <a:prstGeom prst="arc">
            <a:avLst>
              <a:gd name="adj1" fmla="val 13423577"/>
              <a:gd name="adj2" fmla="val 21475652"/>
            </a:avLst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01A287-69C6-49B9-AF52-0E7E041DE816}"/>
              </a:ext>
            </a:extLst>
          </p:cNvPr>
          <p:cNvSpPr/>
          <p:nvPr/>
        </p:nvSpPr>
        <p:spPr>
          <a:xfrm>
            <a:off x="8281986" y="685660"/>
            <a:ext cx="12908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২৩.৫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315</Words>
  <Application>Microsoft Office PowerPoint</Application>
  <PresentationFormat>Custom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60</cp:revision>
  <dcterms:created xsi:type="dcterms:W3CDTF">2020-02-19T14:50:42Z</dcterms:created>
  <dcterms:modified xsi:type="dcterms:W3CDTF">2020-03-06T14:31:52Z</dcterms:modified>
</cp:coreProperties>
</file>