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67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3" autoAdjust="0"/>
    <p:restoredTop sz="94660"/>
  </p:normalViewPr>
  <p:slideViewPr>
    <p:cSldViewPr>
      <p:cViewPr varScale="1">
        <p:scale>
          <a:sx n="52" d="100"/>
          <a:sy n="52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0670"/>
            <a:ext cx="54200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/>
              <a:t>সবাইকে স্বাগতম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0"/>
            <a:ext cx="9144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4081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</a:rPr>
              <a:t>ঘর্ষণের ফলে ঋ</a:t>
            </a:r>
            <a:r>
              <a:rPr lang="bn-IN" sz="4400" dirty="0" smtClean="0">
                <a:solidFill>
                  <a:srgbClr val="FF0000"/>
                </a:solidFill>
              </a:rPr>
              <a:t>নাত্বক </a:t>
            </a:r>
            <a:r>
              <a:rPr lang="bn-IN" sz="4400" dirty="0">
                <a:solidFill>
                  <a:srgbClr val="FF0000"/>
                </a:solidFill>
              </a:rPr>
              <a:t>আধান সৃষ্টি</a:t>
            </a:r>
            <a:r>
              <a:rPr lang="bn-IN" sz="4000" dirty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1409076"/>
            <a:ext cx="8991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/>
              <a:t>এক টুকরা প্লাস্টিককে ফ্লানেল (বা পশমি কাপড়) দিয়ে ঘষা হয় তাহলে ফ্লানেল থেকে </a:t>
            </a:r>
            <a:r>
              <a:rPr lang="bn-IN" sz="3200" dirty="0" smtClean="0"/>
              <a:t>ইললেক্ট্রন চলে </a:t>
            </a:r>
            <a:r>
              <a:rPr lang="bn-IN" sz="3200" dirty="0" smtClean="0"/>
              <a:t>আসবে প্লাস্টিকের টুকরোতে।ফলে প্লাস্টিকের টুকরাটি হবে ঋনাত্বক চার্জযুক্ত এবং ফ্লানেলটিহবে ধনাত্বক চার্জযুক্ত।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তড়িৎবীক্ষণ যন্ত্র: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8041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/>
              <a:t>যে যন্ত্রের সাহায্যে কোনো বস্তুতে আধানের অস্তিত্ব ও প্রকৃতি নির্ণয় করা যায় তাকে তড়িৎবীক্ষণ যন্ত্র বলে।</a:t>
            </a:r>
          </a:p>
          <a:p>
            <a:pPr algn="just"/>
            <a:endParaRPr lang="bn-IN" sz="3600" dirty="0"/>
          </a:p>
          <a:p>
            <a:pPr algn="just"/>
            <a:endParaRPr lang="bn-IN" sz="3600" dirty="0" smtClean="0"/>
          </a:p>
          <a:p>
            <a:pPr algn="just"/>
            <a:endParaRPr lang="bn-IN" sz="3600" dirty="0"/>
          </a:p>
          <a:p>
            <a:pPr algn="just"/>
            <a:endParaRPr lang="bn-IN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099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তড়িৎবীক্ষণ যন্ত্রের সাহায্যে আধানের প্রকৃতি নির্ণয়: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79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/>
              <a:t>কোনো একটা বস্তুতে যদি চার্জ জমা হয় তাহলে সেটা কি পজিটিভ নাকি নেগেটিভ চার্জ সেটা তড়িৎবীক্ষণ যন্ত্র দিয়ে বের করা</a:t>
            </a:r>
            <a:r>
              <a:rPr lang="en-US" sz="3200" dirty="0" smtClean="0"/>
              <a:t> </a:t>
            </a:r>
            <a:r>
              <a:rPr lang="bn-IN" sz="3200" dirty="0" smtClean="0"/>
              <a:t>যায়।প্রথমে তড়িৎবীক্ষণ যন্ত্রের চাকতিতে</a:t>
            </a:r>
            <a:r>
              <a:rPr lang="en-US" sz="3200" dirty="0" smtClean="0"/>
              <a:t> </a:t>
            </a:r>
            <a:r>
              <a:rPr lang="bn-IN" sz="3200" dirty="0" smtClean="0"/>
              <a:t>পরিচিত কোনো চার্জ দিতে হবে।ধরা </a:t>
            </a:r>
            <a:r>
              <a:rPr lang="bn-IN" sz="3200" dirty="0" smtClean="0"/>
              <a:t>যাক</a:t>
            </a:r>
            <a:r>
              <a:rPr lang="bn-IN" sz="3200" dirty="0"/>
              <a:t>,</a:t>
            </a:r>
            <a:r>
              <a:rPr lang="bn-IN" sz="3200" dirty="0" smtClean="0"/>
              <a:t> </a:t>
            </a:r>
            <a:r>
              <a:rPr lang="bn-IN" sz="3200" dirty="0" smtClean="0"/>
              <a:t>কাচকে সিল্ক দিয়ে ঘষে পজিটিভ চার্জ তৈরী </a:t>
            </a:r>
            <a:r>
              <a:rPr lang="bn-IN" sz="3200" dirty="0" smtClean="0"/>
              <a:t>করে </a:t>
            </a:r>
            <a:r>
              <a:rPr lang="bn-IN" sz="3200" dirty="0" smtClean="0"/>
              <a:t>সেটাকে চাকতিতে স্পর্শ করলে যদি সোনার পাত দুটির ফাক কমে যায় তাহলে বুজতে হবে</a:t>
            </a:r>
            <a:r>
              <a:rPr lang="en-US" sz="3200" dirty="0" smtClean="0"/>
              <a:t> </a:t>
            </a:r>
            <a:r>
              <a:rPr lang="bn-IN" sz="3200" dirty="0" smtClean="0"/>
              <a:t>এর মাঝে নেগেটিভ চার্জ,আর যদি ফাকটি আরো বেড়ে যায় তাহলে বুজতে হবে চার্জটি নিশ্চয় পজিটিভ।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1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0"/>
            <a:ext cx="914324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80782"/>
            <a:ext cx="9143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চিত্র : তড়িৎবীক্ষণ </a:t>
            </a:r>
            <a:r>
              <a:rPr lang="bn-IN" sz="2800" dirty="0">
                <a:solidFill>
                  <a:srgbClr val="FF0000"/>
                </a:solidFill>
              </a:rPr>
              <a:t>যন্ত্রের সাহায্যে আধানের প্রকৃতি </a:t>
            </a:r>
            <a:r>
              <a:rPr lang="bn-IN" sz="2800" dirty="0" smtClean="0">
                <a:solidFill>
                  <a:srgbClr val="FF0000"/>
                </a:solidFill>
              </a:rPr>
              <a:t>নির্ণয়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28600"/>
            <a:ext cx="5829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srgbClr val="FF0000"/>
                </a:solidFill>
              </a:rPr>
              <a:t>কুলম্বের সুত্র: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1561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/>
              <a:t>নির্দিষ্ট মাধ্যমে দুটি বিন্দু আধানের মধ্যে ক্রিয়াশীল আকর্ষণ বা বিকর্ষণ বলের মান আধানদ্বয়ের গুনফলের সমানুপাতিক,এদের দূরত্বের বর্গের ব্যাস্তানুপাতিক এবং এই বল আধানদ্বয়ের সংযোজক সরল রেখা বরাবর ক্রিয়া করে।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10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676400" y="22122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4400" dirty="0">
                <a:solidFill>
                  <a:srgbClr val="FF0000"/>
                </a:solidFill>
              </a:rPr>
              <a:t>কুলম্বের </a:t>
            </a:r>
            <a:r>
              <a:rPr lang="bn-IN" sz="4400" dirty="0" smtClean="0">
                <a:solidFill>
                  <a:srgbClr val="FF0000"/>
                </a:solidFill>
              </a:rPr>
              <a:t>সুত্র ব্যাখ্যা: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513"/>
            <a:ext cx="9144000" cy="2528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419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962400"/>
                <a:ext cx="9144000" cy="271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3200" dirty="0" smtClean="0"/>
                  <a:t>ধরা যাক, নির্দিষ্ট মাধ্যমে দুটি আধানের পরিমান যথাক্রমে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q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bn-IN" sz="3200" dirty="0" smtClean="0"/>
                  <a:t>ও</a:t>
                </a:r>
                <a:r>
                  <a:rPr lang="en-US" sz="3200" dirty="0" smtClean="0"/>
                  <a:t>q</a:t>
                </a:r>
                <a:r>
                  <a:rPr lang="en-US" sz="1600" dirty="0" smtClean="0"/>
                  <a:t>2</a:t>
                </a:r>
                <a:r>
                  <a:rPr lang="bn-IN" sz="3200" dirty="0" smtClean="0"/>
                  <a:t>এবং এদের মধ্যবর্তী দুরত্ব যথাক্রমে</a:t>
                </a:r>
                <a:r>
                  <a:rPr lang="en-US" sz="3200" dirty="0" smtClean="0"/>
                  <a:t>r </a:t>
                </a:r>
                <a:r>
                  <a:rPr lang="bn-IN" sz="3200" dirty="0" smtClean="0"/>
                  <a:t>এদের মধ্যবর্তী ক্রিয়াশীল আকর্ষণ বা বিকর্ষণ বলের মান </a:t>
                </a:r>
                <a:r>
                  <a:rPr lang="en-US" sz="3200" dirty="0" smtClean="0"/>
                  <a:t>F </a:t>
                </a:r>
                <a:r>
                  <a:rPr lang="bn-IN" sz="3200" dirty="0" smtClean="0"/>
                  <a:t>হলে,কুলম্বের সুত্রানুসারে,</a:t>
                </a:r>
              </a:p>
              <a:p>
                <a:pPr algn="just"/>
                <a:r>
                  <a:rPr lang="en-US" sz="3200" dirty="0" smtClean="0"/>
                  <a:t>F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bn-IN" sz="32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bn-IN" sz="3200" b="0" i="1" smtClean="0">
                        <a:latin typeface="Cambria Math"/>
                        <a:ea typeface="Cambria Math"/>
                      </a:rPr>
                      <m:t>বা</m:t>
                    </m:r>
                  </m:oMath>
                </a14:m>
                <a:r>
                  <a:rPr lang="bn-IN" sz="1600" dirty="0" smtClean="0"/>
                  <a:t> </a:t>
                </a:r>
                <a:r>
                  <a:rPr lang="en-US" sz="2800" dirty="0"/>
                  <a:t>F</a:t>
                </a:r>
                <a14:m>
                  <m:oMath xmlns:m="http://schemas.openxmlformats.org/officeDocument/2006/math">
                    <m:r>
                      <a:rPr lang="bn-IN" sz="28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𝐾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bn-IN" sz="28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800" b="1" i="1" smtClean="0">
                        <a:latin typeface="Cambria Math"/>
                        <a:ea typeface="Cambria Math"/>
                      </a:rPr>
                      <m:t>এখানে</m:t>
                    </m:r>
                    <m:r>
                      <a:rPr lang="bn-IN" sz="28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𝒌</m:t>
                    </m:r>
                    <m:r>
                      <a:rPr lang="bn-IN" sz="2800" b="1" i="1" smtClean="0">
                        <a:latin typeface="Cambria Math"/>
                        <a:ea typeface="Cambria Math"/>
                      </a:rPr>
                      <m:t>সমানুপাতিক</m:t>
                    </m:r>
                    <m:r>
                      <a:rPr lang="bn-IN" sz="28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800" b="1" i="1" smtClean="0">
                        <a:latin typeface="Cambria Math"/>
                        <a:ea typeface="Cambria Math"/>
                      </a:rPr>
                      <m:t>ধ্রুবক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62400"/>
                <a:ext cx="9144000" cy="2716578"/>
              </a:xfrm>
              <a:prstGeom prst="rect">
                <a:avLst/>
              </a:prstGeom>
              <a:blipFill rotWithShape="1">
                <a:blip r:embed="rId4"/>
                <a:stretch>
                  <a:fillRect l="-1667" t="-2915" r="-4400" b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8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গানিতিক উদাহরণ: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6" y="190039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একটি </a:t>
            </a:r>
            <a:r>
              <a:rPr lang="en-US" sz="2800" dirty="0" smtClean="0"/>
              <a:t>50</a:t>
            </a:r>
            <a:r>
              <a:rPr lang="bn-IN" sz="2800" dirty="0" smtClean="0"/>
              <a:t> কুলম্বের আহিত বস্তু বায়ুতে অপর একটি</a:t>
            </a:r>
            <a:r>
              <a:rPr lang="en-US" sz="2800" dirty="0" smtClean="0"/>
              <a:t>  70  </a:t>
            </a:r>
            <a:r>
              <a:rPr lang="bn-IN" sz="2800" dirty="0" smtClean="0"/>
              <a:t>কুলম্বের আহিত বস্তু থেকে </a:t>
            </a:r>
            <a:r>
              <a:rPr lang="en-US" sz="2800" dirty="0" smtClean="0"/>
              <a:t>50cm </a:t>
            </a:r>
            <a:r>
              <a:rPr lang="bn-IN" sz="2800" dirty="0" smtClean="0"/>
              <a:t> দূরে রাখা হলো।এদের মধ্যবর্তী বলের মান নির্ণয় কর।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সমাধান: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3690610"/>
            <a:ext cx="4916" cy="3167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7100" y="3690610"/>
                <a:ext cx="43469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/>
                  <a:t>এখান,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IN" sz="2400" b="1" dirty="0" smtClean="0"/>
                  <a:t>=</a:t>
                </a:r>
                <a:r>
                  <a:rPr lang="en-US" sz="2400" b="1" dirty="0" smtClean="0"/>
                  <a:t>20 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/>
                  <a:t>=70 c</a:t>
                </a:r>
              </a:p>
              <a:p>
                <a:r>
                  <a:rPr lang="en-US" sz="2400" b="1" dirty="0" smtClean="0"/>
                  <a:t>r=50 cm =0.5 m</a:t>
                </a:r>
                <a:endParaRPr lang="bn-IN" sz="2400" b="1" dirty="0" smtClean="0"/>
              </a:p>
              <a:p>
                <a:r>
                  <a:rPr lang="en-US" sz="2400" b="1" dirty="0" smtClean="0"/>
                  <a:t>K=</a:t>
                </a:r>
                <a:r>
                  <a:rPr lang="bn-IN" sz="2400" b="1" dirty="0" smtClean="0"/>
                  <a:t> </a:t>
                </a:r>
                <a:r>
                  <a:rPr lang="en-US" sz="2400" b="1" dirty="0" smtClean="0"/>
                  <a:t>9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2400" b="1" dirty="0" smtClean="0"/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2400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F=?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00" y="3690610"/>
                <a:ext cx="43469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244" t="-2111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986880"/>
                <a:ext cx="4114800" cy="305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/>
                  <a:t>আমরা জানি,</a:t>
                </a:r>
              </a:p>
              <a:p>
                <a:r>
                  <a:rPr lang="en-US" sz="2400" b="1" dirty="0"/>
                  <a:t>F</a:t>
                </a:r>
                <a14:m>
                  <m:oMath xmlns:m="http://schemas.openxmlformats.org/officeDocument/2006/math">
                    <m:r>
                      <a:rPr lang="bn-IN" sz="2400" b="1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𝑲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bn-IN" sz="2400" b="1" dirty="0" smtClean="0"/>
              </a:p>
              <a:p>
                <a:r>
                  <a:rPr lang="bn-IN" sz="2400" b="1" dirty="0"/>
                  <a:t> </a:t>
                </a:r>
                <a:r>
                  <a:rPr lang="bn-IN" sz="2400" b="1" dirty="0" smtClean="0"/>
                  <a:t>=</a:t>
                </a:r>
                <a:r>
                  <a:rPr lang="en-US" sz="2400" b="1" dirty="0"/>
                  <a:t> 9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2400" b="1" dirty="0"/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2400" b="1" i="1" dirty="0">
                            <a:latin typeface="Cambria Math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/>
                          <m:t>20 </m:t>
                        </m:r>
                        <m:r>
                          <m:rPr>
                            <m:nor/>
                          </m:rPr>
                          <a:rPr lang="en-US" sz="2400" b="1" dirty="0"/>
                          <m:t>c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1" dirty="0"/>
                          <m:t>70 </m:t>
                        </m:r>
                        <m:r>
                          <m:rPr>
                            <m:nor/>
                          </m:rPr>
                          <a:rPr lang="en-US" sz="2400" b="1" dirty="0"/>
                          <m:t>c</m:t>
                        </m:r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   =5.04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sz="2400" b="1" dirty="0" smtClean="0"/>
                  <a:t>N</a:t>
                </a:r>
              </a:p>
              <a:p>
                <a:endParaRPr lang="bn-IN" sz="2400" b="1" dirty="0" smtClean="0"/>
              </a:p>
              <a:p>
                <a:r>
                  <a:rPr lang="bn-IN" sz="2400" b="1" dirty="0" smtClean="0"/>
                  <a:t>উত্তর:</a:t>
                </a:r>
                <a:r>
                  <a:rPr lang="en-US" sz="2400" b="1" dirty="0"/>
                  <a:t>5.04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sz="2400" b="1" dirty="0"/>
                  <a:t>N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86880"/>
                <a:ext cx="4114800" cy="3056991"/>
              </a:xfrm>
              <a:prstGeom prst="rect">
                <a:avLst/>
              </a:prstGeom>
              <a:blipFill rotWithShape="1">
                <a:blip r:embed="rId3"/>
                <a:stretch>
                  <a:fillRect l="-2222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1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" y="41018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একক কাজ: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1620284"/>
            <a:ext cx="3045542" cy="3942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97" y="1607994"/>
            <a:ext cx="2866103" cy="3954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72" y="1607994"/>
            <a:ext cx="2987040" cy="3954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19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চিত্রগুলো ব্যাখ্যা করো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26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বাড়ির কাজ: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748" y="191666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গানিতিক সমস্যাগুলো সমাধান করবে: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n-IN" sz="3600" dirty="0" smtClean="0"/>
              <a:t>একটি +</a:t>
            </a:r>
            <a:r>
              <a:rPr lang="en-US" sz="3600" dirty="0" smtClean="0"/>
              <a:t>1</a:t>
            </a:r>
            <a:r>
              <a:rPr lang="bn-IN" sz="3600" dirty="0" smtClean="0"/>
              <a:t> কুলম্ব চার্জ এবং একটি -</a:t>
            </a:r>
            <a:r>
              <a:rPr lang="en-US" sz="3600" dirty="0" smtClean="0"/>
              <a:t>1</a:t>
            </a:r>
            <a:r>
              <a:rPr lang="bn-IN" sz="3600" dirty="0" smtClean="0"/>
              <a:t> কুলম্ব চার্জ </a:t>
            </a:r>
            <a:r>
              <a:rPr lang="en-US" sz="3600" dirty="0" smtClean="0"/>
              <a:t>10 cm</a:t>
            </a:r>
            <a:r>
              <a:rPr lang="bn-IN" sz="3600" dirty="0" smtClean="0"/>
              <a:t> দূরে রাখা হলো।দুটোচার্জের ভিতর বল কতটুকু নির্ণয় কর।</a:t>
            </a:r>
            <a:endParaRPr lang="en-US" sz="3600" dirty="0" smtClean="0"/>
          </a:p>
          <a:p>
            <a:pPr marL="457200" indent="-457200" algn="just">
              <a:buFont typeface="Wingdings" pitchFamily="2" charset="2"/>
              <a:buChar char="v"/>
            </a:pPr>
            <a:r>
              <a:rPr lang="bn-IN" sz="3600" dirty="0" smtClean="0"/>
              <a:t>বায়ু মাধ্যমে </a:t>
            </a:r>
            <a:r>
              <a:rPr lang="bn-IN" sz="3600" dirty="0" smtClean="0"/>
              <a:t>একটি</a:t>
            </a:r>
            <a:r>
              <a:rPr lang="en-US" sz="3600" dirty="0" smtClean="0"/>
              <a:t> 20</a:t>
            </a:r>
            <a:r>
              <a:rPr lang="bn-IN" sz="3600" dirty="0" smtClean="0"/>
              <a:t> </a:t>
            </a:r>
            <a:r>
              <a:rPr lang="bn-IN" sz="3600" dirty="0" smtClean="0"/>
              <a:t>কুলম্ব ও </a:t>
            </a:r>
            <a:r>
              <a:rPr lang="bn-IN" sz="3600" dirty="0" smtClean="0"/>
              <a:t>একটি</a:t>
            </a:r>
            <a:r>
              <a:rPr lang="en-US" sz="3600" dirty="0" smtClean="0"/>
              <a:t> 50</a:t>
            </a:r>
            <a:r>
              <a:rPr lang="bn-IN" sz="3600" dirty="0" smtClean="0"/>
              <a:t> </a:t>
            </a:r>
            <a:r>
              <a:rPr lang="bn-IN" sz="3600" dirty="0" smtClean="0"/>
              <a:t>কুলম্ব চার্জ </a:t>
            </a:r>
            <a:r>
              <a:rPr lang="bn-IN" sz="3600" dirty="0" smtClean="0"/>
              <a:t>পরস্পর</a:t>
            </a:r>
            <a:r>
              <a:rPr lang="en-US" sz="3600" dirty="0" smtClean="0"/>
              <a:t> 1</a:t>
            </a:r>
            <a:r>
              <a:rPr lang="bn-IN" sz="3600" smtClean="0"/>
              <a:t> </a:t>
            </a:r>
            <a:r>
              <a:rPr lang="bn-IN" sz="3600" dirty="0" smtClean="0"/>
              <a:t>মিটার দূরে আছে।এদের মধ্যবর্তী বলের মান নির্ণয় কর।</a:t>
            </a:r>
            <a:endParaRPr lang="en-US" sz="3600" dirty="0" smtClean="0"/>
          </a:p>
          <a:p>
            <a:pPr marL="457200" indent="-457200" algn="just">
              <a:buFont typeface="Wingdings" pitchFamily="2" charset="2"/>
              <a:buChar char="v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61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সবাইকে 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834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/>
              <a:t>শিক্ষক পরিচিতি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621271" cy="4447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</a:rPr>
              <a:t>আহসান হাবীব</a:t>
            </a:r>
          </a:p>
          <a:p>
            <a:r>
              <a:rPr lang="bn-IN" sz="4000" dirty="0" smtClean="0"/>
              <a:t>       </a:t>
            </a:r>
            <a:r>
              <a:rPr lang="bn-IN" sz="2800" dirty="0" smtClean="0"/>
              <a:t>সহকারী শিক্ষক = বিজ্ঞান</a:t>
            </a:r>
            <a:endParaRPr lang="bn-IN" sz="4000" dirty="0" smtClean="0"/>
          </a:p>
          <a:p>
            <a:r>
              <a:rPr lang="bn-IN" sz="4400" dirty="0" smtClean="0"/>
              <a:t>আমিন-নেওয়াজ বালিকা উচ্চ বিদ্যালয়</a:t>
            </a:r>
          </a:p>
          <a:p>
            <a:r>
              <a:rPr lang="bn-IN" sz="2800" dirty="0" smtClean="0"/>
              <a:t>          মটুয়া, ছাগলনাইয়া, ফেনী।</a:t>
            </a:r>
          </a:p>
          <a:p>
            <a:r>
              <a:rPr lang="bn-IN" sz="2800" dirty="0" smtClean="0"/>
              <a:t>মোবাইল নং: ০১৭৭৩২৫১৫৮১</a:t>
            </a:r>
          </a:p>
          <a:p>
            <a:r>
              <a:rPr lang="en-US" sz="2800" dirty="0" smtClean="0"/>
              <a:t>E-mail: ahsanhabib1773@gmail.com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0"/>
            <a:ext cx="2285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5775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/>
              <a:t>চিত্রগুলো লক্ষ কর: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1620284"/>
            <a:ext cx="3045542" cy="5237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97" y="1607994"/>
            <a:ext cx="2866103" cy="5237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72" y="1607994"/>
            <a:ext cx="2987040" cy="52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52" y="154858"/>
            <a:ext cx="8594019" cy="704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IN" sz="8800" dirty="0" smtClean="0">
                <a:solidFill>
                  <a:srgbClr val="FF0000"/>
                </a:solidFill>
              </a:rPr>
              <a:t>আজকের আলোচনা</a:t>
            </a:r>
          </a:p>
          <a:p>
            <a:pPr algn="just"/>
            <a:r>
              <a:rPr lang="bn-IN" sz="3600" dirty="0" smtClean="0"/>
              <a:t>         </a:t>
            </a:r>
            <a:r>
              <a:rPr lang="bn-IN" sz="4400" dirty="0" smtClean="0"/>
              <a:t>পদার্থ বিজ্ঞান</a:t>
            </a:r>
            <a:endParaRPr lang="en-US" sz="4400" dirty="0" smtClean="0"/>
          </a:p>
          <a:p>
            <a:pPr algn="just"/>
            <a:r>
              <a:rPr lang="en-US" sz="4400" dirty="0" smtClean="0"/>
              <a:t>                      </a:t>
            </a:r>
            <a:r>
              <a:rPr lang="bn-IN" sz="4400" dirty="0" smtClean="0"/>
              <a:t>শ্রেনী:নবম</a:t>
            </a:r>
            <a:endParaRPr lang="bn-IN" sz="4400" dirty="0"/>
          </a:p>
          <a:p>
            <a:pPr algn="just"/>
            <a:r>
              <a:rPr lang="bn-IN" sz="6600" dirty="0" smtClean="0"/>
              <a:t>দশম </a:t>
            </a:r>
            <a:r>
              <a:rPr lang="bn-IN" sz="6600" dirty="0"/>
              <a:t>অধ্যায়: স্থির </a:t>
            </a:r>
            <a:r>
              <a:rPr lang="bn-IN" sz="6600" dirty="0" smtClean="0"/>
              <a:t>তড়িৎ</a:t>
            </a:r>
            <a:endParaRPr lang="en-US" sz="6600" dirty="0" smtClean="0"/>
          </a:p>
          <a:p>
            <a:pPr algn="just"/>
            <a:endParaRPr lang="bn-IN" sz="6600" dirty="0" smtClean="0"/>
          </a:p>
          <a:p>
            <a:pPr algn="just"/>
            <a:r>
              <a:rPr lang="bn-IN" sz="5400" dirty="0" smtClean="0"/>
              <a:t>    সময়:৫০মিনিট</a:t>
            </a:r>
          </a:p>
          <a:p>
            <a:pPr algn="just"/>
            <a:r>
              <a:rPr lang="bn-IN" sz="5400" dirty="0" smtClean="0"/>
              <a:t>  তারিখ:০৪/০৩/২০২০ইং</a:t>
            </a:r>
            <a:endParaRPr lang="en-US" sz="5400" dirty="0"/>
          </a:p>
          <a:p>
            <a:pPr algn="just"/>
            <a:r>
              <a:rPr lang="bn-IN" sz="3600" dirty="0" smtClean="0"/>
              <a:t>           </a:t>
            </a:r>
            <a:endParaRPr lang="bn-IN" sz="4400" dirty="0" smtClean="0"/>
          </a:p>
        </p:txBody>
      </p:sp>
    </p:spTree>
    <p:extLst>
      <p:ext uri="{BB962C8B-B14F-4D97-AF65-F5344CB8AC3E}">
        <p14:creationId xmlns:p14="http://schemas.microsoft.com/office/powerpoint/2010/main" val="9668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</a:rPr>
              <a:t>এই পাঠ শেষে শিক্ষার্থীরা জানতে </a:t>
            </a:r>
            <a:r>
              <a:rPr lang="bn-IN" sz="4000" b="1" dirty="0" smtClean="0">
                <a:solidFill>
                  <a:srgbClr val="FF0000"/>
                </a:solidFill>
              </a:rPr>
              <a:t>পারবে:</a:t>
            </a:r>
            <a:endParaRPr lang="bn-IN" sz="40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bn-IN" sz="3200" dirty="0" smtClean="0"/>
              <a:t>স্থির তড়িৎ কি বলতে </a:t>
            </a:r>
            <a:r>
              <a:rPr lang="bn-IN" sz="3200" dirty="0" smtClean="0"/>
              <a:t>পারবে</a:t>
            </a:r>
            <a:r>
              <a:rPr lang="bn-IN" sz="3200" dirty="0"/>
              <a:t>।</a:t>
            </a:r>
            <a:endParaRPr lang="bn-IN" sz="32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bn-IN" sz="3200" dirty="0" smtClean="0"/>
              <a:t>আধান কি বলতে </a:t>
            </a:r>
            <a:r>
              <a:rPr lang="bn-IN" sz="3200" dirty="0" smtClean="0"/>
              <a:t>পারবে।</a:t>
            </a:r>
            <a:endParaRPr lang="bn-IN" sz="32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bn-IN" sz="3200" dirty="0" smtClean="0"/>
              <a:t>তড়িৎ আবেশ কি </a:t>
            </a:r>
            <a:r>
              <a:rPr lang="bn-IN" sz="3200" dirty="0"/>
              <a:t>বলতে </a:t>
            </a:r>
            <a:r>
              <a:rPr lang="bn-IN" sz="3200" dirty="0" smtClean="0"/>
              <a:t>পারবে।</a:t>
            </a:r>
            <a:endParaRPr lang="bn-IN" sz="3200" dirty="0" smtClean="0"/>
          </a:p>
          <a:p>
            <a:pPr marL="285750" lvl="2" indent="-285750" algn="just">
              <a:buFont typeface="Wingdings" pitchFamily="2" charset="2"/>
              <a:buChar char="v"/>
            </a:pPr>
            <a:r>
              <a:rPr lang="bn-IN" sz="3200" dirty="0"/>
              <a:t>ঘর্ষণের ফলে আধান সৃষ্টি ব্যাখ্যা করতে </a:t>
            </a:r>
            <a:r>
              <a:rPr lang="bn-IN" sz="3200" dirty="0" smtClean="0"/>
              <a:t>পারবে।</a:t>
            </a:r>
            <a:endParaRPr lang="bn-IN" sz="32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bn-IN" sz="3200" dirty="0" smtClean="0"/>
              <a:t>তড়িৎবীক্ষণ যন্ত্রের সাহায্যে আধানের প্রকৃতি নির্ণয় করতে </a:t>
            </a:r>
            <a:r>
              <a:rPr lang="bn-IN" sz="3200" dirty="0" smtClean="0"/>
              <a:t>পারবে।</a:t>
            </a:r>
            <a:endParaRPr lang="bn-IN" sz="32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bn-IN" sz="3200" dirty="0" smtClean="0"/>
              <a:t>কুলম্বের সুত্র ব্যাখ্যা করতে </a:t>
            </a:r>
            <a:r>
              <a:rPr lang="bn-IN" sz="3200" dirty="0" smtClean="0"/>
              <a:t>পারবে।</a:t>
            </a:r>
            <a:endParaRPr lang="bn-IN" sz="32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bn-IN" sz="3200" dirty="0"/>
              <a:t>কুলম্বের </a:t>
            </a:r>
            <a:r>
              <a:rPr lang="bn-IN" sz="3200" dirty="0" smtClean="0"/>
              <a:t>সুত্রের সাহায্যে গানিতিক সমস্যা সমাধান করতে </a:t>
            </a:r>
            <a:r>
              <a:rPr lang="bn-IN" sz="3200" dirty="0" smtClean="0"/>
              <a:t>পারবে।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6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8849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স্থির তড়িৎ: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219201"/>
            <a:ext cx="883919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5400" dirty="0"/>
              <a:t>কোনো প্রক্রিয়ায় যদি </a:t>
            </a:r>
            <a:r>
              <a:rPr lang="bn-IN" sz="5400" dirty="0" smtClean="0"/>
              <a:t>পরমানুর এক </a:t>
            </a:r>
            <a:r>
              <a:rPr lang="bn-IN" sz="5400" dirty="0"/>
              <a:t>বা একাধিক ইলেকট্রন আলাদা </a:t>
            </a:r>
            <a:r>
              <a:rPr lang="bn-IN" sz="5400" dirty="0" smtClean="0"/>
              <a:t>করে ফেলা হয় তবে যে তড়িৎ এর সৃষ্টি হয় তাকে স্হির তড়িৎ বলে।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bn-IN" sz="5400" dirty="0"/>
          </a:p>
          <a:p>
            <a:pPr marL="571500" indent="-571500" algn="just">
              <a:buFont typeface="Wingdings" pitchFamily="2" charset="2"/>
              <a:buChar char="v"/>
            </a:pPr>
            <a:endParaRPr lang="bn-IN" sz="5400" dirty="0" smtClean="0"/>
          </a:p>
          <a:p>
            <a:pPr marL="571500" indent="-571500" algn="just">
              <a:buFont typeface="Wingdings" pitchFamily="2" charset="2"/>
              <a:buChar char="v"/>
            </a:pPr>
            <a:endParaRPr lang="bn-IN" sz="5400" dirty="0"/>
          </a:p>
          <a:p>
            <a:pPr algn="just"/>
            <a:endParaRPr lang="bn-IN" sz="5400" dirty="0"/>
          </a:p>
        </p:txBody>
      </p:sp>
    </p:spTree>
    <p:extLst>
      <p:ext uri="{BB962C8B-B14F-4D97-AF65-F5344CB8AC3E}">
        <p14:creationId xmlns:p14="http://schemas.microsoft.com/office/powerpoint/2010/main" val="29804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2247"/>
            <a:ext cx="29979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</a:rPr>
              <a:t>আধান: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029" y="1676400"/>
            <a:ext cx="9177029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6600" dirty="0" smtClean="0"/>
              <a:t>পদার্থ সৃষ্টিকারী মৌলিক কনিকাসমূহের মৌলিক ও বৈশিষ্টমূলক ধর্মকে আধান বলে।</a:t>
            </a:r>
          </a:p>
          <a:p>
            <a:pPr algn="just"/>
            <a:endParaRPr lang="bn-IN" sz="6600" dirty="0"/>
          </a:p>
          <a:p>
            <a:pPr algn="just"/>
            <a:endParaRPr lang="bn-IN" sz="6600" dirty="0" smtClean="0"/>
          </a:p>
          <a:p>
            <a:pPr algn="just"/>
            <a:endParaRPr lang="bn-IN" sz="6600" dirty="0"/>
          </a:p>
          <a:p>
            <a:pPr algn="just"/>
            <a:endParaRPr lang="bn-IN" sz="6600" dirty="0" smtClean="0"/>
          </a:p>
          <a:p>
            <a:pPr algn="just"/>
            <a:endParaRPr lang="bn-IN" sz="6600" dirty="0"/>
          </a:p>
          <a:p>
            <a:pPr algn="just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640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তড়িৎ আবেশ: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290" y="1600200"/>
            <a:ext cx="915629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itchFamily="2" charset="2"/>
              <a:buChar char="v"/>
            </a:pPr>
            <a:r>
              <a:rPr lang="bn-IN" sz="4800" dirty="0" smtClean="0"/>
              <a:t>একটি আহিত বস্তুকে কোনো পরিবাহকের নিকটে রেখে আহিত বস্তুর প্রভাবে পরিবাহকটি আহিত করার পদ্ধতিকে তড়িৎ আবেশ বলে।</a:t>
            </a:r>
          </a:p>
          <a:p>
            <a:pPr algn="just"/>
            <a:endParaRPr lang="bn-IN" sz="4800" dirty="0"/>
          </a:p>
          <a:p>
            <a:pPr algn="just"/>
            <a:endParaRPr lang="bn-IN" sz="4800" dirty="0" smtClean="0"/>
          </a:p>
          <a:p>
            <a:pPr algn="just"/>
            <a:endParaRPr lang="bn-IN" sz="4800" dirty="0"/>
          </a:p>
          <a:p>
            <a:pPr algn="just"/>
            <a:endParaRPr lang="bn-IN" sz="4800" dirty="0" smtClean="0"/>
          </a:p>
          <a:p>
            <a:pPr algn="just"/>
            <a:endParaRPr lang="bn-IN" sz="4800" dirty="0"/>
          </a:p>
          <a:p>
            <a:pPr algn="just"/>
            <a:endParaRPr lang="bn-IN" sz="4800" dirty="0" smtClean="0"/>
          </a:p>
          <a:p>
            <a:pPr algn="just"/>
            <a:endParaRPr lang="bn-IN" sz="4800" dirty="0"/>
          </a:p>
          <a:p>
            <a:pPr algn="just"/>
            <a:endParaRPr lang="bn-IN" sz="4800" dirty="0" smtClean="0"/>
          </a:p>
          <a:p>
            <a:pPr algn="just"/>
            <a:endParaRPr lang="bn-IN" sz="4800" dirty="0"/>
          </a:p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98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0909"/>
            <a:ext cx="7709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ঘর্ষণের ফলে ধনাত্বক আধান সৃষ্টি: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826" y="1049679"/>
            <a:ext cx="9175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/>
              <a:t>এক টুকরা কাচকে যদি এক টুকরা সিল্ক দিয়ে ঘষা হয় তাহলে কাচ থেকে ইলেক্ট্রনগুলো সিল্কে আসতে শুরু করবে।অর্থ্যাৎ কাচটি হবে পজিটিভ বা ধনাত্বক চার্জযুক্ত।আর সিল্ক হবে নেগেটিভ চার্জযুক্ত।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578"/>
            <a:ext cx="9144000" cy="36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654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AMIN_NEWAZ GIRLS'</dc:creator>
  <cp:lastModifiedBy>AMIN_NEWAZ GIRLS'</cp:lastModifiedBy>
  <cp:revision>51</cp:revision>
  <dcterms:created xsi:type="dcterms:W3CDTF">2006-08-16T00:00:00Z</dcterms:created>
  <dcterms:modified xsi:type="dcterms:W3CDTF">2020-03-04T08:09:51Z</dcterms:modified>
</cp:coreProperties>
</file>