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6" r:id="rId4"/>
    <p:sldId id="259" r:id="rId5"/>
    <p:sldId id="258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682F"/>
    <a:srgbClr val="FF3399"/>
    <a:srgbClr val="0A0050"/>
    <a:srgbClr val="CC3399"/>
    <a:srgbClr val="00CC99"/>
    <a:srgbClr val="92553A"/>
    <a:srgbClr val="9999FF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74" y="516195"/>
            <a:ext cx="1151520" cy="114287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3" y="5574891"/>
            <a:ext cx="1026528" cy="60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2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736429 w 12059265"/>
              <a:gd name="connsiteY0" fmla="*/ 690956 h 6681020"/>
              <a:gd name="connsiteX1" fmla="*/ 736429 w 12059265"/>
              <a:gd name="connsiteY1" fmla="*/ 5990064 h 6681020"/>
              <a:gd name="connsiteX2" fmla="*/ 11322834 w 12059265"/>
              <a:gd name="connsiteY2" fmla="*/ 5990064 h 6681020"/>
              <a:gd name="connsiteX3" fmla="*/ 11322834 w 12059265"/>
              <a:gd name="connsiteY3" fmla="*/ 690956 h 6681020"/>
              <a:gd name="connsiteX4" fmla="*/ 523569 w 12059265"/>
              <a:gd name="connsiteY4" fmla="*/ 471950 h 6681020"/>
              <a:gd name="connsiteX5" fmla="*/ 11570111 w 12059265"/>
              <a:gd name="connsiteY5" fmla="*/ 471950 h 6681020"/>
              <a:gd name="connsiteX6" fmla="*/ 11570111 w 12059265"/>
              <a:gd name="connsiteY6" fmla="*/ 6238569 h 6681020"/>
              <a:gd name="connsiteX7" fmla="*/ 523569 w 12059265"/>
              <a:gd name="connsiteY7" fmla="*/ 6238569 h 6681020"/>
              <a:gd name="connsiteX8" fmla="*/ 296196 w 12059265"/>
              <a:gd name="connsiteY8" fmla="*/ 250723 h 6681020"/>
              <a:gd name="connsiteX9" fmla="*/ 296196 w 12059265"/>
              <a:gd name="connsiteY9" fmla="*/ 6430297 h 6681020"/>
              <a:gd name="connsiteX10" fmla="*/ 11763067 w 12059265"/>
              <a:gd name="connsiteY10" fmla="*/ 6430297 h 6681020"/>
              <a:gd name="connsiteX11" fmla="*/ 11763067 w 12059265"/>
              <a:gd name="connsiteY11" fmla="*/ 250723 h 6681020"/>
              <a:gd name="connsiteX12" fmla="*/ 0 w 12059265"/>
              <a:gd name="connsiteY12" fmla="*/ 0 h 6681020"/>
              <a:gd name="connsiteX13" fmla="*/ 12059265 w 12059265"/>
              <a:gd name="connsiteY13" fmla="*/ 0 h 6681020"/>
              <a:gd name="connsiteX14" fmla="*/ 12059265 w 12059265"/>
              <a:gd name="connsiteY14" fmla="*/ 6681020 h 6681020"/>
              <a:gd name="connsiteX15" fmla="*/ 0 w 12059265"/>
              <a:gd name="connsiteY15" fmla="*/ 6681020 h 668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59265" h="6681020">
                <a:moveTo>
                  <a:pt x="736429" y="690956"/>
                </a:moveTo>
                <a:lnTo>
                  <a:pt x="736429" y="5990064"/>
                </a:lnTo>
                <a:lnTo>
                  <a:pt x="11322834" y="5990064"/>
                </a:lnTo>
                <a:lnTo>
                  <a:pt x="11322834" y="690956"/>
                </a:lnTo>
                <a:close/>
                <a:moveTo>
                  <a:pt x="523569" y="471950"/>
                </a:moveTo>
                <a:lnTo>
                  <a:pt x="11570111" y="471950"/>
                </a:lnTo>
                <a:lnTo>
                  <a:pt x="11570111" y="6238569"/>
                </a:lnTo>
                <a:lnTo>
                  <a:pt x="523569" y="6238569"/>
                </a:lnTo>
                <a:close/>
                <a:moveTo>
                  <a:pt x="296196" y="250723"/>
                </a:moveTo>
                <a:lnTo>
                  <a:pt x="296196" y="6430297"/>
                </a:lnTo>
                <a:lnTo>
                  <a:pt x="11763067" y="6430297"/>
                </a:lnTo>
                <a:lnTo>
                  <a:pt x="11763067" y="250723"/>
                </a:lnTo>
                <a:close/>
                <a:moveTo>
                  <a:pt x="0" y="0"/>
                </a:moveTo>
                <a:lnTo>
                  <a:pt x="12059265" y="0"/>
                </a:lnTo>
                <a:lnTo>
                  <a:pt x="12059265" y="6681020"/>
                </a:lnTo>
                <a:lnTo>
                  <a:pt x="0" y="668102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26000">
                <a:schemeClr val="accent2">
                  <a:lumMod val="75000"/>
                </a:schemeClr>
              </a:gs>
              <a:gs pos="70000">
                <a:srgbClr val="00B050"/>
              </a:gs>
              <a:gs pos="100000">
                <a:srgbClr val="7030A0"/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threePt" dir="t">
              <a:rot lat="0" lon="0" rev="2400000"/>
            </a:lightRig>
          </a:scene3d>
          <a:sp3d z="69850" extrusionH="101600" contourW="69850">
            <a:bevelT w="234950"/>
            <a:bevelB w="114300"/>
            <a:extrusionClr>
              <a:srgbClr val="CC3399"/>
            </a:extrusionClr>
            <a:contourClr>
              <a:srgbClr val="CC33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0800000">
            <a:off x="753977" y="723692"/>
            <a:ext cx="320844" cy="319045"/>
          </a:xfrm>
          <a:custGeom>
            <a:avLst/>
            <a:gdLst>
              <a:gd name="connsiteX0" fmla="*/ 914402 w 914402"/>
              <a:gd name="connsiteY0" fmla="*/ 0 h 949901"/>
              <a:gd name="connsiteX1" fmla="*/ 914402 w 914402"/>
              <a:gd name="connsiteY1" fmla="*/ 949901 h 949901"/>
              <a:gd name="connsiteX2" fmla="*/ 740 w 914402"/>
              <a:gd name="connsiteY2" fmla="*/ 949901 h 949901"/>
              <a:gd name="connsiteX3" fmla="*/ 0 w 914402"/>
              <a:gd name="connsiteY3" fmla="*/ 935463 h 949901"/>
              <a:gd name="connsiteX4" fmla="*/ 853313 w 914402"/>
              <a:gd name="connsiteY4" fmla="*/ 3042 h 94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2" h="949901">
                <a:moveTo>
                  <a:pt x="914402" y="0"/>
                </a:moveTo>
                <a:lnTo>
                  <a:pt x="914402" y="949901"/>
                </a:lnTo>
                <a:lnTo>
                  <a:pt x="740" y="949901"/>
                </a:lnTo>
                <a:lnTo>
                  <a:pt x="0" y="935463"/>
                </a:lnTo>
                <a:cubicBezTo>
                  <a:pt x="0" y="450181"/>
                  <a:pt x="374020" y="51039"/>
                  <a:pt x="853313" y="30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46050"/>
            <a:bevelB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rot="10800000" flipV="1">
            <a:off x="753977" y="5801018"/>
            <a:ext cx="320844" cy="319045"/>
          </a:xfrm>
          <a:custGeom>
            <a:avLst/>
            <a:gdLst>
              <a:gd name="connsiteX0" fmla="*/ 914402 w 914402"/>
              <a:gd name="connsiteY0" fmla="*/ 0 h 949901"/>
              <a:gd name="connsiteX1" fmla="*/ 914402 w 914402"/>
              <a:gd name="connsiteY1" fmla="*/ 949901 h 949901"/>
              <a:gd name="connsiteX2" fmla="*/ 740 w 914402"/>
              <a:gd name="connsiteY2" fmla="*/ 949901 h 949901"/>
              <a:gd name="connsiteX3" fmla="*/ 0 w 914402"/>
              <a:gd name="connsiteY3" fmla="*/ 935463 h 949901"/>
              <a:gd name="connsiteX4" fmla="*/ 853313 w 914402"/>
              <a:gd name="connsiteY4" fmla="*/ 3042 h 94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2" h="949901">
                <a:moveTo>
                  <a:pt x="914402" y="0"/>
                </a:moveTo>
                <a:lnTo>
                  <a:pt x="914402" y="949901"/>
                </a:lnTo>
                <a:lnTo>
                  <a:pt x="740" y="949901"/>
                </a:lnTo>
                <a:lnTo>
                  <a:pt x="0" y="935463"/>
                </a:lnTo>
                <a:cubicBezTo>
                  <a:pt x="0" y="450181"/>
                  <a:pt x="374020" y="51039"/>
                  <a:pt x="853313" y="304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4605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rot="16200000">
            <a:off x="11093115" y="724591"/>
            <a:ext cx="320844" cy="319045"/>
          </a:xfrm>
          <a:custGeom>
            <a:avLst/>
            <a:gdLst>
              <a:gd name="connsiteX0" fmla="*/ 914402 w 914402"/>
              <a:gd name="connsiteY0" fmla="*/ 0 h 949901"/>
              <a:gd name="connsiteX1" fmla="*/ 914402 w 914402"/>
              <a:gd name="connsiteY1" fmla="*/ 949901 h 949901"/>
              <a:gd name="connsiteX2" fmla="*/ 740 w 914402"/>
              <a:gd name="connsiteY2" fmla="*/ 949901 h 949901"/>
              <a:gd name="connsiteX3" fmla="*/ 0 w 914402"/>
              <a:gd name="connsiteY3" fmla="*/ 935463 h 949901"/>
              <a:gd name="connsiteX4" fmla="*/ 853313 w 914402"/>
              <a:gd name="connsiteY4" fmla="*/ 3042 h 94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2" h="949901">
                <a:moveTo>
                  <a:pt x="914402" y="0"/>
                </a:moveTo>
                <a:lnTo>
                  <a:pt x="914402" y="949901"/>
                </a:lnTo>
                <a:lnTo>
                  <a:pt x="740" y="949901"/>
                </a:lnTo>
                <a:lnTo>
                  <a:pt x="0" y="935463"/>
                </a:lnTo>
                <a:cubicBezTo>
                  <a:pt x="0" y="450181"/>
                  <a:pt x="374020" y="51039"/>
                  <a:pt x="853313" y="304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4605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rot="10800000" flipH="1" flipV="1">
            <a:off x="11094014" y="5801017"/>
            <a:ext cx="320844" cy="319045"/>
          </a:xfrm>
          <a:custGeom>
            <a:avLst/>
            <a:gdLst>
              <a:gd name="connsiteX0" fmla="*/ 914402 w 914402"/>
              <a:gd name="connsiteY0" fmla="*/ 0 h 949901"/>
              <a:gd name="connsiteX1" fmla="*/ 914402 w 914402"/>
              <a:gd name="connsiteY1" fmla="*/ 949901 h 949901"/>
              <a:gd name="connsiteX2" fmla="*/ 740 w 914402"/>
              <a:gd name="connsiteY2" fmla="*/ 949901 h 949901"/>
              <a:gd name="connsiteX3" fmla="*/ 0 w 914402"/>
              <a:gd name="connsiteY3" fmla="*/ 935463 h 949901"/>
              <a:gd name="connsiteX4" fmla="*/ 853313 w 914402"/>
              <a:gd name="connsiteY4" fmla="*/ 3042 h 94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2" h="949901">
                <a:moveTo>
                  <a:pt x="914402" y="0"/>
                </a:moveTo>
                <a:lnTo>
                  <a:pt x="914402" y="949901"/>
                </a:lnTo>
                <a:lnTo>
                  <a:pt x="740" y="949901"/>
                </a:lnTo>
                <a:lnTo>
                  <a:pt x="0" y="935463"/>
                </a:lnTo>
                <a:cubicBezTo>
                  <a:pt x="0" y="450181"/>
                  <a:pt x="374020" y="51039"/>
                  <a:pt x="853313" y="304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46050"/>
            <a:bevelB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336884" y="256674"/>
            <a:ext cx="11518232" cy="6336631"/>
          </a:xfrm>
          <a:prstGeom prst="frame">
            <a:avLst>
              <a:gd name="adj1" fmla="val 3307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000" t="-2000" r="-6000" b="-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1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689547"/>
            <a:ext cx="10717967" cy="54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1" y="1562865"/>
            <a:ext cx="4586990" cy="2484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" y="1562865"/>
            <a:ext cx="4638536" cy="2484479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3652" y="4482060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কী দেখতে পাচ্ছ?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503" y="4482060"/>
            <a:ext cx="10034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আমরা মানুষ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দলবদ্ধ তথা সমাজবদ্ধ হয়ে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করতেছে তা  দেখতে পাচ্ছি।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6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70" y="1523640"/>
            <a:ext cx="6310860" cy="291369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86328" y="4586991"/>
            <a:ext cx="861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শিক্ষার্থীরা কী  করিতেছে?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325" y="5182920"/>
            <a:ext cx="1013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শিক্ষার্থীরা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দলবদ্ধ তথা সমাজ বদ্ধ হয়ে লেখা পড়া করিতেছে।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90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160" y="899160"/>
            <a:ext cx="3855720" cy="1203960"/>
          </a:xfrm>
          <a:prstGeom prst="ellipse">
            <a:avLst/>
          </a:prstGeom>
          <a:gradFill>
            <a:gsLst>
              <a:gs pos="20000">
                <a:schemeClr val="accent4">
                  <a:lumMod val="20000"/>
                  <a:lumOff val="80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92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 contourW="31750">
            <a:bevelT w="44450" h="38100"/>
            <a:bevelB w="19050"/>
            <a:contourClr>
              <a:srgbClr val="92D050"/>
            </a:contourClr>
          </a:sp3d>
        </p:spPr>
        <p:txBody>
          <a:bodyPr wrap="square" rtlCol="0">
            <a:prstTxWarp prst="textPlain">
              <a:avLst/>
            </a:prstTxWarp>
            <a:spAutoFit/>
            <a:sp3d contourW="6350">
              <a:bevelT w="12700" h="95250"/>
              <a:bevelB w="50800" h="88900"/>
              <a:contourClr>
                <a:schemeClr val="accent4">
                  <a:lumMod val="75000"/>
                </a:schemeClr>
              </a:contourClr>
            </a:sp3d>
          </a:bodyPr>
          <a:lstStyle/>
          <a:p>
            <a:r>
              <a:rPr lang="bn-BD" sz="4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160" y="2818151"/>
            <a:ext cx="7287968" cy="1569660"/>
          </a:xfrm>
          <a:prstGeom prst="rect">
            <a:avLst/>
          </a:prstGeom>
          <a:solidFill>
            <a:srgbClr val="9999FF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সমাজ কাকে বলে?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খ) সমাজ বলতে কী বুঝ?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মানুষ মিলেমিশে বসবাস করে কেন?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7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214" y="886918"/>
            <a:ext cx="6889978" cy="707886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69850">
            <a:bevelT w="19050"/>
            <a:contourClr>
              <a:srgbClr val="CC3399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1" y="2146753"/>
            <a:ext cx="4800162" cy="2834318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2" y="2146753"/>
            <a:ext cx="4636957" cy="2834318"/>
          </a:xfrm>
          <a:prstGeom prst="rect">
            <a:avLst/>
          </a:prstGeom>
          <a:solidFill>
            <a:srgbClr val="FF3399"/>
          </a:solidFill>
          <a:ln w="76200">
            <a:solidFill>
              <a:srgbClr val="CC33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41214" y="886918"/>
            <a:ext cx="7317197" cy="707886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69850">
            <a:bevelT w="19050"/>
            <a:contourClr>
              <a:srgbClr val="CC3399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তোমরা কী দেখতে পাচ্ছ?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2115" y="5180751"/>
            <a:ext cx="3028013" cy="70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ঘর-বাড়ি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5323" y="5180751"/>
            <a:ext cx="3028013" cy="70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 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8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2" animBg="1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5" y="1517331"/>
            <a:ext cx="3105150" cy="2687003"/>
          </a:xfrm>
          <a:prstGeom prst="rect">
            <a:avLst/>
          </a:prstGeom>
          <a:ln w="88900" cap="sq" cmpd="thickThin">
            <a:solidFill>
              <a:srgbClr val="99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10" y="1517331"/>
            <a:ext cx="3000779" cy="2687003"/>
          </a:xfrm>
          <a:prstGeom prst="round2DiagRect">
            <a:avLst>
              <a:gd name="adj1" fmla="val 2720"/>
              <a:gd name="adj2" fmla="val 0"/>
            </a:avLst>
          </a:prstGeom>
          <a:ln w="88900" cap="sq">
            <a:solidFill>
              <a:srgbClr val="CC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45" y="1517332"/>
            <a:ext cx="3066816" cy="268700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79198" y="4437089"/>
            <a:ext cx="218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5071" y="4437089"/>
            <a:ext cx="218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134" y="4437089"/>
            <a:ext cx="218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6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8" y="2975934"/>
            <a:ext cx="3171825" cy="1982059"/>
          </a:xfrm>
          <a:prstGeom prst="round2DiagRect">
            <a:avLst>
              <a:gd name="adj1" fmla="val 0"/>
              <a:gd name="adj2" fmla="val 15126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77" y="1218728"/>
            <a:ext cx="2893648" cy="19820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53" y="1868340"/>
            <a:ext cx="2675354" cy="1982059"/>
          </a:xfrm>
          <a:prstGeom prst="rect">
            <a:avLst/>
          </a:prstGeom>
          <a:ln w="57150">
            <a:solidFill>
              <a:srgbClr val="CC33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37435" y="5171607"/>
            <a:ext cx="144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ব্রীজ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0522" y="3966963"/>
            <a:ext cx="225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পাকা রাস্তা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3677" y="3425252"/>
            <a:ext cx="367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আসবাব পত্র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0" y="1179928"/>
            <a:ext cx="6430780" cy="2849224"/>
          </a:xfrm>
          <a:prstGeom prst="snip2DiagRect">
            <a:avLst>
              <a:gd name="adj1" fmla="val 0"/>
              <a:gd name="adj2" fmla="val 1088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C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02570" y="4227226"/>
            <a:ext cx="410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রাস্তা তৈরী করছে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495" y="4873557"/>
            <a:ext cx="93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কে সৃষ্টি করেছে?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495" y="4873557"/>
            <a:ext cx="93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মানুষ সৃষ্টি করেছে।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1495" y="4850792"/>
            <a:ext cx="93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সৃষ্টি বস্তু নিয়ে কী গঠিত হয়?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1377" y="4862175"/>
            <a:ext cx="93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সৃষ্টি বস্তু নিয়ে সামাজিক পরিবেশ গঠিত হয়।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35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5" grpId="1" build="allAtOnce"/>
      <p:bldP spid="6" grpId="0" build="allAtOnce"/>
      <p:bldP spid="6" grpId="1" build="allAtOnce"/>
      <p:bldP spid="7" grpId="0" build="allAtOnce"/>
      <p:bldP spid="7" grpId="1" build="allAtOnce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444" y="822211"/>
            <a:ext cx="4021112" cy="940653"/>
          </a:xfrm>
          <a:prstGeom prst="cube">
            <a:avLst>
              <a:gd name="adj" fmla="val 23406"/>
            </a:avLst>
          </a:prstGeom>
          <a:gradFill>
            <a:gsLst>
              <a:gs pos="52000">
                <a:schemeClr val="accent4">
                  <a:lumMod val="60000"/>
                  <a:lumOff val="40000"/>
                </a:schemeClr>
              </a:gs>
              <a:gs pos="0">
                <a:srgbClr val="00B0F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  <a:effectLst>
            <a:glow rad="101600">
              <a:schemeClr val="accent6">
                <a:alpha val="48000"/>
              </a:schemeClr>
            </a:glow>
            <a:softEdge rad="0"/>
          </a:effectLst>
          <a:scene3d>
            <a:camera prst="perspectiveFront"/>
            <a:lightRig rig="threePt" dir="t">
              <a:rot lat="0" lon="0" rev="10800000"/>
            </a:lightRig>
          </a:scene3d>
        </p:spPr>
        <p:txBody>
          <a:bodyPr wrap="squar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40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1990249"/>
            <a:ext cx="4602479" cy="234315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1990249"/>
            <a:ext cx="4602479" cy="2343150"/>
          </a:xfrm>
          <a:prstGeom prst="rect">
            <a:avLst/>
          </a:prstGeom>
          <a:ln w="88900" cap="sq" cmpd="thickThin">
            <a:solidFill>
              <a:srgbClr val="CC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01040" y="4560784"/>
            <a:ext cx="1068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মনোযোগ সহকারে লক্ষ কর এবং কোনগুলো মানুষের তৈরি সামাজিক পরিবেশের উপাদান তা তোমার খাতায় লিখ?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1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246" y="944379"/>
            <a:ext cx="53215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scene3d>
            <a:camera prst="orthographicFront">
              <a:rot lat="0" lon="299993" rev="0"/>
            </a:camera>
            <a:lightRig rig="threePt" dir="t"/>
          </a:scene3d>
          <a:sp3d z="25400" contourW="12700">
            <a:contourClr>
              <a:srgbClr val="00B050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31750">
              <a:bevelT w="31750"/>
              <a:bevelB w="38100" h="38100"/>
              <a:contourClr>
                <a:srgbClr val="00B050"/>
              </a:contourClr>
            </a:sp3d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rgbClr val="0A0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A0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2640" y="1832598"/>
            <a:ext cx="8046720" cy="4080522"/>
            <a:chOff x="2072640" y="1832598"/>
            <a:chExt cx="8046720" cy="40805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1760" y="2732260"/>
              <a:ext cx="2987040" cy="3180860"/>
            </a:xfrm>
            <a:prstGeom prst="rect">
              <a:avLst/>
            </a:prstGeom>
            <a:ln w="38100" cap="sq">
              <a:solidFill>
                <a:srgbClr val="FF33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2072640" y="1832598"/>
              <a:ext cx="8046720" cy="4080522"/>
              <a:chOff x="2072640" y="1832598"/>
              <a:chExt cx="8046720" cy="408052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3680" y="2732260"/>
                <a:ext cx="3078480" cy="3180860"/>
              </a:xfrm>
              <a:prstGeom prst="rect">
                <a:avLst/>
              </a:prstGeom>
              <a:ln w="38100" cap="sq">
                <a:solidFill>
                  <a:srgbClr val="CC00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072640" y="1832598"/>
                <a:ext cx="80467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 বইয়ের ৪ নং পৃষ্ঠা বাহির কর। 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24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890" y="975360"/>
            <a:ext cx="4808220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 w="38100">
            <a:solidFill>
              <a:srgbClr val="92553A"/>
            </a:solidFill>
          </a:ln>
          <a:scene3d>
            <a:camera prst="orthographicFront">
              <a:rot lat="0" lon="21299999" rev="0"/>
            </a:camera>
            <a:lightRig rig="threePt" dir="t"/>
          </a:scene3d>
          <a:sp3d>
            <a:bevelT w="12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285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6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000" b="1" dirty="0">
              <a:ln w="2857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682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2057399"/>
            <a:ext cx="5859780" cy="3281477"/>
          </a:xfrm>
          <a:prstGeom prst="rect">
            <a:avLst/>
          </a:prstGeom>
          <a:ln w="889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036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/>
          <a:stretch/>
        </p:blipFill>
        <p:spPr>
          <a:xfrm>
            <a:off x="1129570" y="2278501"/>
            <a:ext cx="4731583" cy="3087977"/>
          </a:xfrm>
          <a:prstGeom prst="rect">
            <a:avLst/>
          </a:prstGeom>
          <a:ln w="889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78500"/>
            <a:ext cx="4736892" cy="3087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96190" y="1019331"/>
            <a:ext cx="81946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gradFill>
                  <a:gsLst>
                    <a:gs pos="23000">
                      <a:srgbClr val="002060"/>
                    </a:gs>
                    <a:gs pos="44000">
                      <a:srgbClr val="FFC000"/>
                    </a:gs>
                    <a:gs pos="63000">
                      <a:srgbClr val="00B050"/>
                    </a:gs>
                    <a:gs pos="87000">
                      <a:srgbClr val="7030A0"/>
                    </a:gs>
                  </a:gsLst>
                  <a:lin ang="5400000" scaled="1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 </a:t>
            </a:r>
            <a:endParaRPr lang="en-US" sz="4800" b="1" dirty="0">
              <a:ln w="22225">
                <a:solidFill>
                  <a:srgbClr val="00B050"/>
                </a:solidFill>
                <a:prstDash val="solid"/>
              </a:ln>
              <a:gradFill>
                <a:gsLst>
                  <a:gs pos="23000">
                    <a:srgbClr val="002060"/>
                  </a:gs>
                  <a:gs pos="44000">
                    <a:srgbClr val="FFC000"/>
                  </a:gs>
                  <a:gs pos="63000">
                    <a:srgbClr val="00B050"/>
                  </a:gs>
                  <a:gs pos="87000">
                    <a:srgbClr val="7030A0"/>
                  </a:gs>
                </a:gsLst>
                <a:lin ang="5400000" scaled="1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56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1890" y="975360"/>
            <a:ext cx="4808220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 w="38100">
            <a:solidFill>
              <a:srgbClr val="92553A"/>
            </a:solidFill>
          </a:ln>
          <a:scene3d>
            <a:camera prst="orthographicFront">
              <a:rot lat="0" lon="21299999" rev="0"/>
            </a:camera>
            <a:lightRig rig="threePt" dir="t"/>
          </a:scene3d>
          <a:sp3d>
            <a:bevelT w="12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2857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68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আদর্শ পাঠ </a:t>
            </a:r>
            <a:endParaRPr lang="en-US" sz="4000" b="1" dirty="0">
              <a:ln w="2857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682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2257424"/>
            <a:ext cx="6598920" cy="3152776"/>
          </a:xfrm>
          <a:prstGeom prst="rect">
            <a:avLst/>
          </a:prstGeom>
          <a:ln w="88900" cap="sq" cmpd="thickThin">
            <a:solidFill>
              <a:srgbClr val="CC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21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420" y="883920"/>
            <a:ext cx="3947160" cy="10422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>
            <a:bevelT w="127000" h="285750"/>
            <a:bevelB w="209550"/>
            <a:extrusionClr>
              <a:srgbClr val="FF3399"/>
            </a:extrusion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rgbClr val="00682F"/>
                  </a:solidFill>
                  <a:prstDash val="solid"/>
                </a:ln>
                <a:solidFill>
                  <a:srgbClr val="00CC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ln w="6600">
                <a:solidFill>
                  <a:srgbClr val="00682F"/>
                </a:solidFill>
                <a:prstDash val="solid"/>
              </a:ln>
              <a:solidFill>
                <a:srgbClr val="00CC9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560" y="2459504"/>
            <a:ext cx="10088880" cy="1938992"/>
          </a:xfrm>
          <a:prstGeom prst="rect">
            <a:avLst/>
          </a:prstGeom>
          <a:solidFill>
            <a:srgbClr val="92D050"/>
          </a:solidFill>
          <a:ln w="57150"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দুই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বিভক্ত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 এবং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বিতরে ও বাহিরে সামাজিক পরিবেশের মানুষ সৃষ্টি কী কী জিনিস দেখতে পাও সেগুলো তোমাদের খাতায় লিখ?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3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480" y="929640"/>
            <a:ext cx="3749040" cy="707886"/>
          </a:xfrm>
          <a:prstGeom prst="bevel">
            <a:avLst>
              <a:gd name="adj" fmla="val 1076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C3399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28575">
                  <a:solidFill>
                    <a:schemeClr val="accent6"/>
                  </a:solidFill>
                  <a:prstDash val="solid"/>
                </a:ln>
                <a:solidFill>
                  <a:srgbClr val="0A0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b="1" dirty="0" smtClean="0">
                <a:ln w="28575">
                  <a:solidFill>
                    <a:schemeClr val="accent6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8575">
                <a:solidFill>
                  <a:schemeClr val="accent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771" y="1843790"/>
            <a:ext cx="9968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প্রয়োজন মেটানোর জন্য আমরা-------------------------বসবাস করি।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---------------- পরিবেশের উপাদান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---------------------- বসবাস করতে পারি না।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 থাকা একতাবদ্ধ মানবগোষ্ঠীকে--------------বলে।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এবং অন্যান্য সৃষ্টি নিয়েই আমাদের এই -------------------পরিবেশ।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গুরুত্বপূর্ণ উপাদান হলো-----------------------------।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আমরা ----------------------করি।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0597" y="2113613"/>
            <a:ext cx="156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197" y="2531902"/>
            <a:ext cx="156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9197" y="2999776"/>
            <a:ext cx="156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2865" y="3429875"/>
            <a:ext cx="156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3306" y="3883327"/>
            <a:ext cx="156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সমাজিক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597" y="4222918"/>
            <a:ext cx="279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ও বিদ্যালয়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9199" y="4746137"/>
            <a:ext cx="279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76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480" y="929640"/>
            <a:ext cx="3749040" cy="707886"/>
          </a:xfrm>
          <a:prstGeom prst="bevel">
            <a:avLst>
              <a:gd name="adj" fmla="val 1076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C3399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28575">
                  <a:solidFill>
                    <a:schemeClr val="accent6"/>
                  </a:solidFill>
                  <a:prstDash val="solid"/>
                </a:ln>
                <a:solidFill>
                  <a:srgbClr val="0A0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b="1" dirty="0" smtClean="0">
                <a:ln w="28575">
                  <a:solidFill>
                    <a:schemeClr val="accent6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8575">
                <a:solidFill>
                  <a:schemeClr val="accent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3626" y="1637526"/>
            <a:ext cx="8004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পাশে টিক চিহ্ন দাও।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085" y="2225491"/>
            <a:ext cx="980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এলাকায় সর্বস্তরের জনগন মিলেমিশে বসবাস করে।তুমি তাকে কী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বলবে?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4085" y="2612453"/>
            <a:ext cx="2338466" cy="724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ক)পরিবার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7403" y="2585902"/>
            <a:ext cx="2338466" cy="724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 পরিবেশ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0721" y="2559351"/>
            <a:ext cx="2338466" cy="724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 রাষ্ট্র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4039" y="2532800"/>
            <a:ext cx="2338466" cy="724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সমাজ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-Shape 9"/>
          <p:cNvSpPr/>
          <p:nvPr/>
        </p:nvSpPr>
        <p:spPr>
          <a:xfrm rot="18286099">
            <a:off x="9077860" y="2693128"/>
            <a:ext cx="423757" cy="206640"/>
          </a:xfrm>
          <a:prstGeom prst="corner">
            <a:avLst>
              <a:gd name="adj1" fmla="val 24429"/>
              <a:gd name="adj2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4085" y="3120765"/>
            <a:ext cx="1002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সাধারণত আমরা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যে উপাদানগুলো তৈরি ও নিয়ন্ত্রন করতে পারে তাকে কী বলে?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4084" y="3603717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ক)সামাজিক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551" y="3577166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খ)প্রাকৃতিক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1018" y="3550615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গ)সাংস্কৃতিক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4334" y="3577474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রাজনৈতিক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8286099">
            <a:off x="1426210" y="3581653"/>
            <a:ext cx="423757" cy="206640"/>
          </a:xfrm>
          <a:prstGeom prst="corner">
            <a:avLst>
              <a:gd name="adj1" fmla="val 24429"/>
              <a:gd name="adj2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94085" y="3950233"/>
            <a:ext cx="980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যে বিদ্যালয়ে পড়ালেখা করি সেটি কোন পরিবেশের উপাদান?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4084" y="4347860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রাজনৈতিক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7403" y="4347860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খ)সাংস্কৃতিক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1018" y="4345079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)প্রাকৃতিক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9482" y="4356371"/>
            <a:ext cx="256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ঘ)সামাজিক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-Shape 21"/>
          <p:cNvSpPr/>
          <p:nvPr/>
        </p:nvSpPr>
        <p:spPr>
          <a:xfrm rot="18286099">
            <a:off x="8534885" y="4338274"/>
            <a:ext cx="423757" cy="206640"/>
          </a:xfrm>
          <a:prstGeom prst="corner">
            <a:avLst>
              <a:gd name="adj1" fmla="val 24429"/>
              <a:gd name="adj2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1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4990" y="1049311"/>
            <a:ext cx="4542019" cy="70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rgbClr val="00682F">
                <a:alpha val="60000"/>
              </a:srgb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জন্য কাজ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44184" y="914399"/>
            <a:ext cx="1948721" cy="2173575"/>
            <a:chOff x="1244184" y="914399"/>
            <a:chExt cx="2082695" cy="22635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94" r="9957"/>
            <a:stretch/>
          </p:blipFill>
          <p:spPr>
            <a:xfrm>
              <a:off x="1244184" y="914399"/>
              <a:ext cx="1304144" cy="1304145"/>
            </a:xfrm>
            <a:prstGeom prst="ellipse">
              <a:avLst/>
            </a:prstGeom>
            <a:ln w="63500" cap="rnd">
              <a:solidFill>
                <a:schemeClr val="accent2">
                  <a:lumMod val="75000"/>
                </a:schemeClr>
              </a:solidFill>
            </a:ln>
            <a:effectLst>
              <a:glow rad="101600">
                <a:srgbClr val="FF3399">
                  <a:alpha val="60000"/>
                </a:srgb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896256" y="2218544"/>
              <a:ext cx="981855" cy="9593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41719" y="2203552"/>
              <a:ext cx="981855" cy="9593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45024" y="2188560"/>
              <a:ext cx="981855" cy="9593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134256" y="3237283"/>
            <a:ext cx="992348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বাড়ীর আশেপাশে তোমার চেনা মানুষের তৈরি সামাজিক পরিবেশের উপাদান গুলো খাতায় লিখে আনবে।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20125" r="9875" b="9434"/>
          <a:stretch/>
        </p:blipFill>
        <p:spPr>
          <a:xfrm>
            <a:off x="2925580" y="2488366"/>
            <a:ext cx="6340839" cy="330475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78436" y="989351"/>
            <a:ext cx="7919805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1905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b="1" dirty="0">
              <a:ln w="19050">
                <a:solidFill>
                  <a:schemeClr val="accent4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94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65740" y="1721518"/>
            <a:ext cx="4876800" cy="4078704"/>
          </a:xfrm>
          <a:custGeom>
            <a:avLst/>
            <a:gdLst>
              <a:gd name="connsiteX0" fmla="*/ 933130 w 4876800"/>
              <a:gd name="connsiteY0" fmla="*/ 96254 h 4636169"/>
              <a:gd name="connsiteX1" fmla="*/ 192505 w 4876800"/>
              <a:gd name="connsiteY1" fmla="*/ 836879 h 4636169"/>
              <a:gd name="connsiteX2" fmla="*/ 192505 w 4876800"/>
              <a:gd name="connsiteY2" fmla="*/ 3799292 h 4636169"/>
              <a:gd name="connsiteX3" fmla="*/ 933130 w 4876800"/>
              <a:gd name="connsiteY3" fmla="*/ 4539917 h 4636169"/>
              <a:gd name="connsiteX4" fmla="*/ 3959712 w 4876800"/>
              <a:gd name="connsiteY4" fmla="*/ 4539917 h 4636169"/>
              <a:gd name="connsiteX5" fmla="*/ 4700337 w 4876800"/>
              <a:gd name="connsiteY5" fmla="*/ 3799292 h 4636169"/>
              <a:gd name="connsiteX6" fmla="*/ 4700337 w 4876800"/>
              <a:gd name="connsiteY6" fmla="*/ 836879 h 4636169"/>
              <a:gd name="connsiteX7" fmla="*/ 3959712 w 4876800"/>
              <a:gd name="connsiteY7" fmla="*/ 96254 h 4636169"/>
              <a:gd name="connsiteX8" fmla="*/ 0 w 4876800"/>
              <a:gd name="connsiteY8" fmla="*/ 0 h 4636169"/>
              <a:gd name="connsiteX9" fmla="*/ 4876800 w 4876800"/>
              <a:gd name="connsiteY9" fmla="*/ 0 h 4636169"/>
              <a:gd name="connsiteX10" fmla="*/ 4876800 w 4876800"/>
              <a:gd name="connsiteY10" fmla="*/ 4636169 h 4636169"/>
              <a:gd name="connsiteX11" fmla="*/ 0 w 4876800"/>
              <a:gd name="connsiteY11" fmla="*/ 4636169 h 463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6800" h="4636169">
                <a:moveTo>
                  <a:pt x="933130" y="96254"/>
                </a:moveTo>
                <a:cubicBezTo>
                  <a:pt x="524094" y="96254"/>
                  <a:pt x="192505" y="427843"/>
                  <a:pt x="192505" y="836879"/>
                </a:cubicBezTo>
                <a:lnTo>
                  <a:pt x="192505" y="3799292"/>
                </a:lnTo>
                <a:cubicBezTo>
                  <a:pt x="192505" y="4208328"/>
                  <a:pt x="524094" y="4539917"/>
                  <a:pt x="933130" y="4539917"/>
                </a:cubicBezTo>
                <a:lnTo>
                  <a:pt x="3959712" y="4539917"/>
                </a:lnTo>
                <a:cubicBezTo>
                  <a:pt x="4368748" y="4539917"/>
                  <a:pt x="4700337" y="4208328"/>
                  <a:pt x="4700337" y="3799292"/>
                </a:cubicBezTo>
                <a:lnTo>
                  <a:pt x="4700337" y="836879"/>
                </a:lnTo>
                <a:cubicBezTo>
                  <a:pt x="4700337" y="427843"/>
                  <a:pt x="4368748" y="96254"/>
                  <a:pt x="3959712" y="96254"/>
                </a:cubicBezTo>
                <a:close/>
                <a:moveTo>
                  <a:pt x="0" y="0"/>
                </a:moveTo>
                <a:lnTo>
                  <a:pt x="4876800" y="0"/>
                </a:lnTo>
                <a:lnTo>
                  <a:pt x="4876800" y="4636169"/>
                </a:lnTo>
                <a:lnTo>
                  <a:pt x="0" y="463616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3000000"/>
            </a:lightRig>
          </a:scene3d>
          <a:sp3d z="31750" extrusionH="298450" contourW="38100">
            <a:bevelT w="463550"/>
            <a:bevelB w="469900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6"/>
          <a:stretch/>
        </p:blipFill>
        <p:spPr>
          <a:xfrm>
            <a:off x="5950823" y="1989221"/>
            <a:ext cx="257472" cy="3543299"/>
          </a:xfrm>
          <a:prstGeom prst="rect">
            <a:avLst/>
          </a:prstGeom>
          <a:scene3d>
            <a:camera prst="orthographicFront">
              <a:rot lat="0" lon="1200000" rev="0"/>
            </a:camera>
            <a:lightRig rig="threePt" dir="t"/>
          </a:scene3d>
          <a:sp3d extrusionH="12700" contourW="25400">
            <a:bevelT w="95250"/>
            <a:bevelB w="114300"/>
            <a:extrusionClr>
              <a:srgbClr val="7030A0"/>
            </a:extrusionClr>
            <a:contourClr>
              <a:srgbClr val="7030A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69096" y="665568"/>
            <a:ext cx="436345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>
                <a:rot lat="0" lon="0" rev="6600000"/>
              </a:lightRig>
            </a:scene3d>
            <a:sp3d z="31750" extrusionH="234950" contourW="6350" prstMaterial="dkEdge">
              <a:bevelT w="355600"/>
              <a:bevelB w="361950"/>
            </a:sp3d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B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939" y="2211261"/>
            <a:ext cx="3962401" cy="3157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44450" contourW="44450">
            <a:bevelT w="844550"/>
            <a:bevelB w="406400"/>
            <a:contourClr>
              <a:srgbClr val="00B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মোঃশাহবাজ</a:t>
            </a:r>
            <a:r>
              <a:rPr lang="bn-BD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উদ্দিন</a:t>
            </a:r>
          </a:p>
          <a:p>
            <a:pPr algn="ctr"/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আনুজানি সরকারি প্রাথমিক বিদ্যালয় </a:t>
            </a:r>
          </a:p>
          <a:p>
            <a:pPr algn="ctr"/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 </a:t>
            </a:r>
          </a:p>
          <a:p>
            <a:pPr algn="ctr"/>
            <a:r>
              <a:rPr lang="bn-BD" sz="3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০১৩০৩৪২৩৬৭৫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70" y="768157"/>
            <a:ext cx="690971" cy="8752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16578" y="847917"/>
            <a:ext cx="4876800" cy="4898663"/>
            <a:chOff x="6316578" y="847917"/>
            <a:chExt cx="4876800" cy="4898663"/>
          </a:xfrm>
        </p:grpSpPr>
        <p:sp>
          <p:nvSpPr>
            <p:cNvPr id="5" name="Freeform 4"/>
            <p:cNvSpPr/>
            <p:nvPr/>
          </p:nvSpPr>
          <p:spPr>
            <a:xfrm>
              <a:off x="6316578" y="1775157"/>
              <a:ext cx="4876800" cy="3971423"/>
            </a:xfrm>
            <a:custGeom>
              <a:avLst/>
              <a:gdLst>
                <a:gd name="connsiteX0" fmla="*/ 933130 w 4876800"/>
                <a:gd name="connsiteY0" fmla="*/ 96254 h 4636169"/>
                <a:gd name="connsiteX1" fmla="*/ 192505 w 4876800"/>
                <a:gd name="connsiteY1" fmla="*/ 836879 h 4636169"/>
                <a:gd name="connsiteX2" fmla="*/ 192505 w 4876800"/>
                <a:gd name="connsiteY2" fmla="*/ 3799292 h 4636169"/>
                <a:gd name="connsiteX3" fmla="*/ 933130 w 4876800"/>
                <a:gd name="connsiteY3" fmla="*/ 4539917 h 4636169"/>
                <a:gd name="connsiteX4" fmla="*/ 3959712 w 4876800"/>
                <a:gd name="connsiteY4" fmla="*/ 4539917 h 4636169"/>
                <a:gd name="connsiteX5" fmla="*/ 4700337 w 4876800"/>
                <a:gd name="connsiteY5" fmla="*/ 3799292 h 4636169"/>
                <a:gd name="connsiteX6" fmla="*/ 4700337 w 4876800"/>
                <a:gd name="connsiteY6" fmla="*/ 836879 h 4636169"/>
                <a:gd name="connsiteX7" fmla="*/ 3959712 w 4876800"/>
                <a:gd name="connsiteY7" fmla="*/ 96254 h 4636169"/>
                <a:gd name="connsiteX8" fmla="*/ 0 w 4876800"/>
                <a:gd name="connsiteY8" fmla="*/ 0 h 4636169"/>
                <a:gd name="connsiteX9" fmla="*/ 4876800 w 4876800"/>
                <a:gd name="connsiteY9" fmla="*/ 0 h 4636169"/>
                <a:gd name="connsiteX10" fmla="*/ 4876800 w 4876800"/>
                <a:gd name="connsiteY10" fmla="*/ 4636169 h 4636169"/>
                <a:gd name="connsiteX11" fmla="*/ 0 w 4876800"/>
                <a:gd name="connsiteY11" fmla="*/ 4636169 h 463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6800" h="4636169">
                  <a:moveTo>
                    <a:pt x="933130" y="96254"/>
                  </a:moveTo>
                  <a:cubicBezTo>
                    <a:pt x="524094" y="96254"/>
                    <a:pt x="192505" y="427843"/>
                    <a:pt x="192505" y="836879"/>
                  </a:cubicBezTo>
                  <a:lnTo>
                    <a:pt x="192505" y="3799292"/>
                  </a:lnTo>
                  <a:cubicBezTo>
                    <a:pt x="192505" y="4208328"/>
                    <a:pt x="524094" y="4539917"/>
                    <a:pt x="933130" y="4539917"/>
                  </a:cubicBezTo>
                  <a:lnTo>
                    <a:pt x="3959712" y="4539917"/>
                  </a:lnTo>
                  <a:cubicBezTo>
                    <a:pt x="4368748" y="4539917"/>
                    <a:pt x="4700337" y="4208328"/>
                    <a:pt x="4700337" y="3799292"/>
                  </a:cubicBezTo>
                  <a:lnTo>
                    <a:pt x="4700337" y="836879"/>
                  </a:lnTo>
                  <a:cubicBezTo>
                    <a:pt x="4700337" y="427843"/>
                    <a:pt x="4368748" y="96254"/>
                    <a:pt x="3959712" y="96254"/>
                  </a:cubicBezTo>
                  <a:close/>
                  <a:moveTo>
                    <a:pt x="0" y="0"/>
                  </a:moveTo>
                  <a:lnTo>
                    <a:pt x="4876800" y="0"/>
                  </a:lnTo>
                  <a:lnTo>
                    <a:pt x="4876800" y="4636169"/>
                  </a:lnTo>
                  <a:lnTo>
                    <a:pt x="0" y="463616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3000000"/>
              </a:lightRig>
            </a:scene3d>
            <a:sp3d z="31750" extrusionH="298450" contourW="38100">
              <a:bevelT w="463550"/>
              <a:bevelB w="469900"/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1745" y="2391264"/>
              <a:ext cx="4286465" cy="27392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r>
                <a:rPr lang="bn-BD" sz="3200" b="1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শ্রেণি </a:t>
              </a: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বিশ্ব পরিচয় </a:t>
              </a:r>
              <a:endParaRPr lang="bn-BD" sz="2800" b="1" baseline="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 প্রাকৃতিক ও সামাজিক পরিবেশ</a:t>
              </a:r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800" b="1" baseline="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পরিবেশ </a:t>
              </a:r>
              <a:endParaRPr lang="bn-BD" sz="2800" b="1" baseline="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সময়ঃ৪০ মিনিট </a:t>
              </a:r>
            </a:p>
            <a:p>
              <a:pPr algn="ctr"/>
              <a:r>
                <a:rPr lang="bn-BD" sz="28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০২/০২/২০২০ ইং  </a:t>
              </a:r>
              <a:endParaRPr lang="bn-BD" sz="2400" b="1" baseline="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5044" y="847917"/>
              <a:ext cx="686921" cy="756594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21304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02" t="23388" r="5779" b="19781"/>
          <a:stretch/>
        </p:blipFill>
        <p:spPr>
          <a:xfrm>
            <a:off x="929391" y="1873768"/>
            <a:ext cx="3612629" cy="271322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1" y="1832465"/>
            <a:ext cx="1987295" cy="275452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"/>
          <a:stretch/>
        </p:blipFill>
        <p:spPr>
          <a:xfrm>
            <a:off x="7192887" y="1853116"/>
            <a:ext cx="1931619" cy="2754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71" y="1832465"/>
            <a:ext cx="1931632" cy="2754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7101" y="884419"/>
            <a:ext cx="335779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57150">
            <a:bevelT w="107950" h="120650"/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পূর্বজ্ঞাণ যাচাই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763" y="5059757"/>
            <a:ext cx="976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ছবিগুলোতে তোমরা কী দেখতে পাচ্ছ?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498" y="4889102"/>
            <a:ext cx="10485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ছবিগুলোতে আমরা বিভিন্ন ধরনের প্রাকৃতিক পরিবেশের উপাদান  দেখতে পাই।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8927" y="4962806"/>
            <a:ext cx="976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প্রাকৃতিক পরিবেশের উপাদানের নাম বল?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1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02" y="2255120"/>
            <a:ext cx="4763046" cy="252792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98164" y="887507"/>
            <a:ext cx="6595672" cy="830997"/>
          </a:xfrm>
          <a:prstGeom prst="rect">
            <a:avLst/>
          </a:prstGeom>
          <a:solidFill>
            <a:srgbClr val="CC99FF"/>
          </a:solidFill>
          <a:ln w="57150">
            <a:solidFill>
              <a:srgbClr val="FF5050"/>
            </a:solidFill>
          </a:ln>
          <a:effectLst>
            <a:glow rad="101600">
              <a:srgbClr val="66FF33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বলি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064" y="5198542"/>
            <a:ext cx="987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 একসাথে মিলে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 থাকাকে কী বলে?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20058" r="13441" b="10668"/>
          <a:stretch/>
        </p:blipFill>
        <p:spPr>
          <a:xfrm>
            <a:off x="6295869" y="2241335"/>
            <a:ext cx="5006714" cy="2556182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134276" y="958102"/>
            <a:ext cx="845684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9050">
            <a:bevelT w="107950"/>
            <a:contourClr>
              <a:srgbClr val="00B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তোমরা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004" y="4921543"/>
            <a:ext cx="10299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দেখতে পাচ্ছি মানুষ মিলে মিশে কাজ করছে। ছাত্র/ছাত্রী বিদ্যালয়ে যাচ্ছে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।বিদ্যালয়ে মানুষের তৈরি বিভিন্ন উপাদান।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" y="4936933"/>
            <a:ext cx="10879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 একসাথে মিলে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 থাকা ও মানুষের তৈরি উপাদান নিয়ে কী গঠিত হয়?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376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11" grpId="0" animBg="1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19267" r="9831" b="9440"/>
          <a:stretch/>
        </p:blipFill>
        <p:spPr>
          <a:xfrm>
            <a:off x="919343" y="2158584"/>
            <a:ext cx="4941812" cy="2788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20571" r="12858" b="10461"/>
          <a:stretch/>
        </p:blipFill>
        <p:spPr>
          <a:xfrm>
            <a:off x="6385811" y="2158584"/>
            <a:ext cx="4856812" cy="2788170"/>
          </a:xfrm>
          <a:prstGeom prst="rect">
            <a:avLst/>
          </a:prstGeom>
          <a:ln w="88900" cap="sq" cmpd="thickThin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31101" y="989351"/>
            <a:ext cx="8155899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>
              <a:bevelT w="44450" h="114300"/>
              <a:bevelB w="6350"/>
            </a:sp3d>
          </a:bodyPr>
          <a:lstStyle/>
          <a:p>
            <a:pPr algn="ctr"/>
            <a:r>
              <a:rPr lang="en-US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  </a:t>
            </a:r>
            <a:r>
              <a:rPr lang="en-US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BD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পাঠ কী হতে পারে? </a:t>
            </a:r>
            <a:r>
              <a:rPr lang="en-US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050" y="5054158"/>
            <a:ext cx="8155899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>
              <a:bevelT w="44450" h="114300"/>
              <a:bevelB w="6350"/>
            </a:sp3d>
          </a:bodyPr>
          <a:lstStyle/>
          <a:p>
            <a:pPr algn="ctr"/>
            <a:r>
              <a:rPr lang="en-US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BD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পাঠ সমাজ ও সামাজিক পরিবেশ ।   </a:t>
            </a:r>
            <a:r>
              <a:rPr lang="en-US" sz="4000" b="1" dirty="0" smtClean="0">
                <a:ln w="1905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7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84960"/>
            <a:ext cx="9372600" cy="4093428"/>
          </a:xfrm>
          <a:prstGeom prst="rect">
            <a:avLst/>
          </a:prstGeom>
          <a:gradFill>
            <a:gsLst>
              <a:gs pos="20000">
                <a:schemeClr val="accent4">
                  <a:lumMod val="20000"/>
                  <a:lumOff val="80000"/>
                </a:schemeClr>
              </a:gs>
              <a:gs pos="54000">
                <a:schemeClr val="tx2">
                  <a:lumMod val="40000"/>
                  <a:lumOff val="60000"/>
                </a:schemeClr>
              </a:gs>
              <a:gs pos="92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শিক্ষার্থীরা---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কী বলতে পারবে,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কাকে বলে বলতে পারবে,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 মাধ্যমে সামাজিক পরিবেশের বিভিন্ন উপাদান শনাক্ত করতে পারবে।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35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3" y="1896428"/>
            <a:ext cx="4272197" cy="242074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54" y="1896428"/>
            <a:ext cx="4332158" cy="242074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75942" y="868180"/>
            <a:ext cx="6661378" cy="707886"/>
          </a:xfrm>
          <a:prstGeom prst="rect">
            <a:avLst/>
          </a:prstGeom>
          <a:gradFill flip="none" rotWithShape="1">
            <a:gsLst>
              <a:gs pos="29000">
                <a:schemeClr val="accent2">
                  <a:lumMod val="40000"/>
                  <a:lumOff val="60000"/>
                </a:schemeClr>
              </a:gs>
              <a:gs pos="54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69850">
            <a:bevelT w="19050"/>
            <a:contourClr>
              <a:srgbClr val="CC3399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991" y="4637530"/>
            <a:ext cx="871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749" y="4637530"/>
            <a:ext cx="1000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দেখতে পাচ্ছি মানুষ মিলে মিশে বসবাস করছে।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1249680"/>
            <a:ext cx="4084320" cy="2757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02" y="1234440"/>
            <a:ext cx="4100558" cy="2757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160" y="420555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পাচ্ছ?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160" y="4760206"/>
            <a:ext cx="519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আমরা সামাজিক সালিশি বৈঠকের দৃশ্য দেখতে পাচ্ছি।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11387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শিশুরা  কী করছে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4580" y="4851885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শিশুরা দলবদ্ধ হয়ে খাবার খাচ্ছে।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23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573</Words>
  <Application>Microsoft Office PowerPoint</Application>
  <PresentationFormat>Widescreen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70</cp:revision>
  <dcterms:created xsi:type="dcterms:W3CDTF">2020-02-23T16:56:32Z</dcterms:created>
  <dcterms:modified xsi:type="dcterms:W3CDTF">2020-03-08T04:10:19Z</dcterms:modified>
</cp:coreProperties>
</file>