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0" r:id="rId3"/>
    <p:sldId id="273" r:id="rId4"/>
    <p:sldId id="276" r:id="rId5"/>
    <p:sldId id="278" r:id="rId6"/>
    <p:sldId id="271" r:id="rId7"/>
    <p:sldId id="283" r:id="rId8"/>
    <p:sldId id="272" r:id="rId9"/>
    <p:sldId id="258" r:id="rId10"/>
    <p:sldId id="280" r:id="rId11"/>
    <p:sldId id="279" r:id="rId12"/>
    <p:sldId id="259" r:id="rId13"/>
    <p:sldId id="281" r:id="rId14"/>
    <p:sldId id="284" r:id="rId15"/>
    <p:sldId id="282" r:id="rId16"/>
    <p:sldId id="260" r:id="rId17"/>
    <p:sldId id="289" r:id="rId18"/>
    <p:sldId id="262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25" autoAdjust="0"/>
    <p:restoredTop sz="94660"/>
  </p:normalViewPr>
  <p:slideViewPr>
    <p:cSldViewPr snapToGrid="0"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A32B3-E71A-4CB2-9131-1FC7B4B2DF7A}" type="datetime1">
              <a:rPr lang="en-US" smtClean="0"/>
              <a:t>03-Mar-20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 গোলাম রব্বানী শাহ্‌ , ভাবকী বাবর আলী শাহ্‌ দ্বি-মুখী দাখিল মাদরাসা, খানসামা, দিনাজপুর।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583DD-CD93-4B61-B5A1-ED319755E2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91627-126C-4ABB-9573-E9884F04C579}" type="datetime1">
              <a:rPr lang="en-US" smtClean="0"/>
              <a:t>03-Mar-20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 গোলাম রব্বানী শাহ্‌ , ভাবকী বাবর আলী শাহ্‌ দ্বি-মুখী দাখিল মাদরাসা, খানসামা, দিনাজপুর।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B374D-CC73-43C8-99C4-9EAF31BC2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8374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374D-CC73-43C8-99C4-9EAF31BC2A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AC36E6-1A98-4380-BD5C-381AD4B43FBD}" type="datetime1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মোঃ গোলাম রব্বানী শাহ্‌ , ভাবকী বাবর আলী শাহ্‌ দ্বি-মুখী দাখিল মাদরাসা, খানসামা, দিনাজপুর।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DB48745-5660-4E67-BC90-A647E5A85F15}" type="datetime1">
              <a:rPr lang="en-US" smtClean="0"/>
              <a:t>03-Mar-20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as-IN" smtClean="0"/>
              <a:t>মোঃ গোলাম রব্বানী শাহ্‌ , ভাবকী বাবর আলী শাহ্‌ দ্বি-মুখী দাখিল মাদরাসা, খানসামা, দিনাজপুর।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44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4372-26C4-442A-A404-5DB194988AEA}" type="datetime1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86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2A96-1245-4B7D-BFC8-66EAB18B2CAC}" type="datetime1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24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E5C2-B1CA-4D3F-8FF2-7D0479733248}" type="datetime1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34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918B-6FB7-44BF-9DE0-30E5D4B74A34}" type="datetime1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92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93B1-F905-475C-9696-BCB89D709B6D}" type="datetime1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4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AC9E-077E-4318-824C-7CEA20FB2C39}" type="datetime1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03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42C8-21A8-4B87-960C-D80B727DDF05}" type="datetime1">
              <a:rPr lang="en-US" smtClean="0"/>
              <a:t>02-Mar-20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75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B17-5AD8-4339-9A9F-BAD5574432B5}" type="datetime1">
              <a:rPr lang="en-US" smtClean="0"/>
              <a:t>02-Mar-20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72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0FA-AB48-48D6-9181-2B00D72F721B}" type="datetime1">
              <a:rPr lang="en-US" smtClean="0"/>
              <a:t>02-Mar-20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17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C183-3050-4EA1-8614-48388E0428FA}" type="datetime1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06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6A9C-1DF7-4572-B933-41E02EFC7710}" type="datetime1">
              <a:rPr lang="en-US" smtClean="0"/>
              <a:t>02-Mar-20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99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74E0-5FD6-450F-825F-8B35D9F30779}" type="datetime1">
              <a:rPr lang="en-US" smtClean="0"/>
              <a:t>02-Mar-20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B41F-CE4B-4F81-AF44-025BEDE7B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13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microsoft.com/office/2007/relationships/media" Target="../media/media1.mp4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0108" y="2865328"/>
            <a:ext cx="5344253" cy="3565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3384" y="139103"/>
            <a:ext cx="991779" cy="1109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351" y="1793694"/>
            <a:ext cx="7933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আজকের পাঠে সবাইকে স্বাগতম।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8" b="1"/>
          <a:stretch/>
        </p:blipFill>
        <p:spPr>
          <a:xfrm>
            <a:off x="3187511" y="73788"/>
            <a:ext cx="2689444" cy="141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410" y="293214"/>
            <a:ext cx="1105731" cy="1105731"/>
          </a:xfrm>
          <a:prstGeom prst="rect">
            <a:avLst/>
          </a:prstGeom>
        </p:spPr>
      </p:pic>
      <p:pic>
        <p:nvPicPr>
          <p:cNvPr id="8" name="Picture 3" descr="C:\Users\ICT Lab\Desktop\Content\Final Content-Sep-17\Not Upload\ICT\Eight\spinning_globe_PA_md_wm_v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039" y="2547257"/>
            <a:ext cx="1370818" cy="1370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ICT Lab\Desktop\Content\Final Content-Sep-17\Not Upload\ICT\Eight\spinning_globe_PA_md_wm_v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325" y="2559536"/>
            <a:ext cx="1377043" cy="1377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96E1-0A1E-4F55-AFAB-8E75D816194C}" type="datetime1">
              <a:rPr lang="en-US" sz="28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839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722982" y="340976"/>
            <a:ext cx="7842794" cy="994300"/>
          </a:xfrm>
          <a:prstGeom prst="horizontalScroll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88"/>
          <a:stretch/>
        </p:blipFill>
        <p:spPr>
          <a:xfrm>
            <a:off x="2186980" y="1506071"/>
            <a:ext cx="4604050" cy="2697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101756" y="4295213"/>
            <a:ext cx="4640239" cy="110799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bn-IN" sz="6600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চিকিৎসা কী 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6864824" y="5691116"/>
            <a:ext cx="204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উত্তর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90" y="5200425"/>
            <a:ext cx="7718613" cy="147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মানবদেহ সুস্থ রাখার জন্য ডাক্তার যে ব্যবস্থাপত্র দেন তাকেই চিকিৎসা বলে।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86F7-E3B3-4976-96CB-2752B6461130}" type="datetime1">
              <a:rPr lang="en-US" smtClean="0"/>
              <a:t>02-Mar-20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06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22979" y="5341751"/>
            <a:ext cx="7842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রক্তচাপ পরিমাপের জন্য এখন আর ডাক্তারের অপেক্ষায় বসে থাকার প্রয়োজন হয় না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" b="14833"/>
          <a:stretch/>
        </p:blipFill>
        <p:spPr>
          <a:xfrm>
            <a:off x="292676" y="1694087"/>
            <a:ext cx="4175360" cy="322624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994" y="1727293"/>
            <a:ext cx="4175360" cy="3187192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ular Callout 1"/>
          <p:cNvSpPr/>
          <p:nvPr/>
        </p:nvSpPr>
        <p:spPr>
          <a:xfrm>
            <a:off x="2082713" y="253953"/>
            <a:ext cx="5123329" cy="887506"/>
          </a:xfrm>
          <a:prstGeom prst="wedgeRectCallout">
            <a:avLst>
              <a:gd name="adj1" fmla="val -20833"/>
              <a:gd name="adj2" fmla="val 94793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6B78-5E34-4D04-AD7D-9DC0BA5367EC}" type="datetime1">
              <a:rPr lang="en-US" smtClean="0"/>
              <a:t>02-Mar-20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73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5457" y="1933012"/>
            <a:ext cx="3712276" cy="307937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80602" y="1920807"/>
            <a:ext cx="3812070" cy="309158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45457" y="5230757"/>
            <a:ext cx="7893427" cy="134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C000"/>
                </a:solidFill>
                <a:latin typeface="NikoshBAN"/>
              </a:rPr>
              <a:t> </a:t>
            </a:r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 স্ক্যানের মাধ্যমে যেকোন জটিল রোগ নির্ণয় করা যায় ।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45457" y="282388"/>
            <a:ext cx="7893427" cy="1207054"/>
          </a:xfrm>
          <a:prstGeom prst="horizontalScroll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62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চিকিৎসায়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আইসিটির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B783-31CD-4902-90A1-F7023E2E38FB}" type="datetime1">
              <a:rPr lang="en-US" sz="28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166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816" y="3712661"/>
            <a:ext cx="3745007" cy="2868767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816" y="250007"/>
            <a:ext cx="3889561" cy="3036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17500" dist="533400" dir="1602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82" y="252500"/>
            <a:ext cx="4188753" cy="3028581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56346" y="3369254"/>
            <a:ext cx="4255995" cy="936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এন্ডোস্কোপির সাহায্যে পাকস্থলীর সমস্যা নির্ণয় করা হয় 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56347" y="4305661"/>
            <a:ext cx="4592172" cy="2033860"/>
          </a:xfrm>
          <a:prstGeom prst="rightArrow">
            <a:avLst>
              <a:gd name="adj1" fmla="val 65561"/>
              <a:gd name="adj2" fmla="val 42066"/>
            </a:avLst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কোলনস্কোপির সাহায্যে রেকটাম ও কোলনের সমস্যা নির্ণয়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832785" y="3344400"/>
            <a:ext cx="376518" cy="292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28649" y="6356351"/>
            <a:ext cx="2619517" cy="365125"/>
          </a:xfrm>
        </p:spPr>
        <p:txBody>
          <a:bodyPr/>
          <a:lstStyle/>
          <a:p>
            <a:fld id="{34FFA148-312C-4945-9508-A3B71D0CC736}" type="datetime1">
              <a:rPr lang="en-US" sz="36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952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962" y="5509276"/>
            <a:ext cx="831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নির্ভূল রোগ নির্ণয়ে তথ্য ও প্রযুক্তির ভূমিকা বর্ণনা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524836" y="166164"/>
            <a:ext cx="5049672" cy="9943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97" b="7503"/>
          <a:stretch/>
        </p:blipFill>
        <p:spPr>
          <a:xfrm>
            <a:off x="1760561" y="1414846"/>
            <a:ext cx="6168787" cy="38400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E476-E604-4206-B5ED-ABD3AA2FCA50}" type="datetime1">
              <a:rPr lang="en-US" sz="32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221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160" y="4060696"/>
            <a:ext cx="3309539" cy="224278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242048" y="4558553"/>
            <a:ext cx="4842172" cy="2084293"/>
          </a:xfrm>
          <a:prstGeom prst="rightArrow">
            <a:avLst>
              <a:gd name="adj1" fmla="val 73242"/>
              <a:gd name="adj2" fmla="val 33245"/>
            </a:avLst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আলট্রাসনোগ্রাফির মাধ্যমে গ্যাসট্রোলজির সমস্যা নির্ণয় করা যায় ।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9634" y="1282196"/>
            <a:ext cx="3453801" cy="2242780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5" t="5028" r="13756"/>
          <a:stretch/>
        </p:blipFill>
        <p:spPr>
          <a:xfrm>
            <a:off x="4883725" y="1282196"/>
            <a:ext cx="3517398" cy="224934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42048" y="3726438"/>
            <a:ext cx="4061011" cy="9876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রক্তবাহিত অসুখ প্রযুক্তির মাধ্যমে নির্ভূলভাবে নির্ণয় করা যায়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114800" y="2080856"/>
            <a:ext cx="742031" cy="618565"/>
          </a:xfrm>
          <a:prstGeom prst="lef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ard 6"/>
          <p:cNvSpPr/>
          <p:nvPr/>
        </p:nvSpPr>
        <p:spPr>
          <a:xfrm>
            <a:off x="1668656" y="163971"/>
            <a:ext cx="5607423" cy="779929"/>
          </a:xfrm>
          <a:prstGeom prst="flowChartPunchedCar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28650" y="6438239"/>
            <a:ext cx="2057400" cy="365125"/>
          </a:xfrm>
        </p:spPr>
        <p:txBody>
          <a:bodyPr/>
          <a:lstStyle/>
          <a:p>
            <a:fld id="{5371AB07-2125-400A-8F11-CF72E2E69E3F}" type="datetime1">
              <a:rPr lang="en-US" sz="28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35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67835" y="4113831"/>
            <a:ext cx="3872753" cy="2575112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7835" y="1374961"/>
            <a:ext cx="3881671" cy="244736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7"/>
          <a:stretch/>
        </p:blipFill>
        <p:spPr>
          <a:xfrm>
            <a:off x="497540" y="1374961"/>
            <a:ext cx="3679303" cy="323581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74709" y="5473016"/>
            <a:ext cx="4213006" cy="75335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ব্যবহারের মাধ্যমে নির্ভূলভাবে অপারেশন করা যায়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563933" y="121520"/>
            <a:ext cx="6293224" cy="896171"/>
          </a:xfrm>
          <a:prstGeom prst="cloudCallout">
            <a:avLst>
              <a:gd name="adj1" fmla="val -17363"/>
              <a:gd name="adj2" fmla="val 8534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অপারেশনে আইসিটির ব্যবহার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4272-A0CC-4EEF-8BC8-A4B312ECECF8}" type="datetime1">
              <a:rPr lang="en-US" smtClean="0"/>
              <a:t>02-Mar-20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07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60554" y="457200"/>
            <a:ext cx="6369023" cy="808892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47" t="10856" r="12017" b="14076"/>
          <a:stretch/>
        </p:blipFill>
        <p:spPr>
          <a:xfrm>
            <a:off x="5145206" y="3521480"/>
            <a:ext cx="3343701" cy="20295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5093" y="3300216"/>
            <a:ext cx="3138985" cy="21964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869235" y="5886092"/>
            <a:ext cx="2460819" cy="435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জবা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424785" y="5834400"/>
            <a:ext cx="2313495" cy="435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শাপলা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4652804" y="1838634"/>
            <a:ext cx="4226049" cy="11301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টেলিমেডিসিনের সুবিধা সমূহ বর্ণনা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6278" y="1879578"/>
            <a:ext cx="4226049" cy="11301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কোন অঞ্চলের জন্য বেশী প্রযোজ্য বর্ণনা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E54F7-20B8-4160-AE6C-735A39EA5A71}" type="datetime1">
              <a:rPr lang="en-US" sz="32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477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93" y="1815865"/>
            <a:ext cx="8079472" cy="2578718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928049" y="0"/>
            <a:ext cx="7233312" cy="1122830"/>
          </a:xfrm>
          <a:prstGeom prst="cloudCallout">
            <a:avLst>
              <a:gd name="adj1" fmla="val -24229"/>
              <a:gd name="adj2" fmla="val 84379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ভিডিও দেখি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13" y="4965784"/>
            <a:ext cx="8348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টেলিমেডিসি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নের সাহায্যে আমরা ঘরে বসে চিকিৎসা পেতে পারি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45E1-F6AE-4C85-BE89-900953D9652C}" type="datetime1">
              <a:rPr lang="en-US" sz="32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74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12895" y="121023"/>
            <a:ext cx="4854387" cy="807025"/>
          </a:xfrm>
          <a:prstGeom prst="cloudCallout">
            <a:avLst>
              <a:gd name="adj1" fmla="val -24769"/>
              <a:gd name="adj2" fmla="val 96322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227" y="4490112"/>
            <a:ext cx="73824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bn-IN" sz="2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53105" y="308862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728" y="1277035"/>
            <a:ext cx="817500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হাতের কাছে ডাক্তার না পেলে আমরা কার সাহায্য নিব 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4967" y="2518977"/>
            <a:ext cx="8024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পাকস্থলীর সমস্যা নির্ণয়ে কোন টেস্ট করা হয় 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0375" y="3924701"/>
            <a:ext cx="8038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হৃদপিন্ডের অবস্থা জানতে কোন পরীক্ষা করা হয় 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1319" y="5207587"/>
            <a:ext cx="7997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টেলিমেডিসিন সুবিধা কিসের মাধ্যমে প্রদান করা হয়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0472" y="4517408"/>
            <a:ext cx="549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∙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55841" y="311137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5218" y="3168555"/>
            <a:ext cx="549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∙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55380" y="311137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847" y="1926607"/>
            <a:ext cx="549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∙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55841" y="313410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5090" y="5914030"/>
            <a:ext cx="549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∙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064125" y="1824963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777922" y="1756721"/>
            <a:ext cx="40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800" dirty="0"/>
          </a:p>
        </p:txBody>
      </p:sp>
      <p:sp>
        <p:nvSpPr>
          <p:cNvPr id="30" name="Rectangle 29"/>
          <p:cNvSpPr/>
          <p:nvPr/>
        </p:nvSpPr>
        <p:spPr>
          <a:xfrm>
            <a:off x="5994679" y="1824962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31" name="Rectangle 30"/>
          <p:cNvSpPr/>
          <p:nvPr/>
        </p:nvSpPr>
        <p:spPr>
          <a:xfrm>
            <a:off x="6349521" y="3080557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859810" y="1975090"/>
            <a:ext cx="1356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রেডিও 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2129051" y="1965276"/>
            <a:ext cx="1815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টেলিভিশন 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916908" y="1934146"/>
            <a:ext cx="211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5923128" y="1906851"/>
            <a:ext cx="1501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মোবাইল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272961" y="184916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7507" y="187191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9782" y="189463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5231" y="184916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2960" y="184918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5233" y="184915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0625" y="3217035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কোলনস্কোপি 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2900357" y="3230684"/>
            <a:ext cx="1366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ইসিজি 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4350491" y="3217037"/>
            <a:ext cx="1859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এন্ডোস্কোপি 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6237027" y="3162446"/>
            <a:ext cx="1446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এক্সরে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10285" y="3121500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45" name="Rectangle 44"/>
          <p:cNvSpPr/>
          <p:nvPr/>
        </p:nvSpPr>
        <p:spPr>
          <a:xfrm>
            <a:off x="5448769" y="4458980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46" name="Rectangle 45"/>
          <p:cNvSpPr/>
          <p:nvPr/>
        </p:nvSpPr>
        <p:spPr>
          <a:xfrm>
            <a:off x="876771" y="3135149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>
            <a:off x="275229" y="184917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5227" y="184916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2955" y="191072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2954" y="184916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63168" y="5782814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52" name="Rectangle 51"/>
          <p:cNvSpPr/>
          <p:nvPr/>
        </p:nvSpPr>
        <p:spPr>
          <a:xfrm>
            <a:off x="4493425" y="5796462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53" name="Rectangle 52"/>
          <p:cNvSpPr/>
          <p:nvPr/>
        </p:nvSpPr>
        <p:spPr>
          <a:xfrm>
            <a:off x="2186954" y="4513572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54" name="Rectangle 53"/>
          <p:cNvSpPr/>
          <p:nvPr/>
        </p:nvSpPr>
        <p:spPr>
          <a:xfrm>
            <a:off x="904065" y="4513571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55" name="Rectangle 54"/>
          <p:cNvSpPr/>
          <p:nvPr/>
        </p:nvSpPr>
        <p:spPr>
          <a:xfrm>
            <a:off x="842793" y="4554516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এক্সরে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192634" y="4568164"/>
            <a:ext cx="2036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কোলনস্কোপি </a:t>
            </a:r>
            <a:endParaRPr lang="en-US" sz="2800" dirty="0"/>
          </a:p>
        </p:txBody>
      </p:sp>
      <p:sp>
        <p:nvSpPr>
          <p:cNvPr id="57" name="Rectangle 56"/>
          <p:cNvSpPr/>
          <p:nvPr/>
        </p:nvSpPr>
        <p:spPr>
          <a:xfrm>
            <a:off x="4145512" y="4527221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ইসিজি </a:t>
            </a:r>
            <a:endParaRPr lang="en-US" sz="2800" dirty="0"/>
          </a:p>
        </p:txBody>
      </p:sp>
      <p:sp>
        <p:nvSpPr>
          <p:cNvPr id="58" name="Rectangle 57"/>
          <p:cNvSpPr/>
          <p:nvPr/>
        </p:nvSpPr>
        <p:spPr>
          <a:xfrm>
            <a:off x="5442268" y="4540869"/>
            <a:ext cx="1771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এন্ডোস্কোপি</a:t>
            </a:r>
            <a:endParaRPr lang="en-US" sz="2800" dirty="0"/>
          </a:p>
        </p:txBody>
      </p:sp>
      <p:sp>
        <p:nvSpPr>
          <p:cNvPr id="59" name="Rectangle 58"/>
          <p:cNvSpPr/>
          <p:nvPr/>
        </p:nvSpPr>
        <p:spPr>
          <a:xfrm>
            <a:off x="271886" y="184915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72954" y="184916"/>
            <a:ext cx="2061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84259" y="5905647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টেলিফোন 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2648444" y="5919294"/>
            <a:ext cx="1680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ম্যাগাজিন </a:t>
            </a:r>
            <a:endParaRPr lang="en-US" sz="2800" dirty="0"/>
          </a:p>
        </p:txBody>
      </p:sp>
      <p:sp>
        <p:nvSpPr>
          <p:cNvPr id="63" name="Rectangle 62"/>
          <p:cNvSpPr/>
          <p:nvPr/>
        </p:nvSpPr>
        <p:spPr>
          <a:xfrm>
            <a:off x="4531057" y="5891997"/>
            <a:ext cx="1648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সংবাদপত্র </a:t>
            </a:r>
            <a:endParaRPr lang="en-US" sz="2800" dirty="0"/>
          </a:p>
        </p:txBody>
      </p:sp>
      <p:sp>
        <p:nvSpPr>
          <p:cNvPr id="64" name="Rectangle 63"/>
          <p:cNvSpPr/>
          <p:nvPr/>
        </p:nvSpPr>
        <p:spPr>
          <a:xfrm>
            <a:off x="6318913" y="5878348"/>
            <a:ext cx="1733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হ্যান্ডবিল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637330" y="5837405"/>
            <a:ext cx="40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600" dirty="0"/>
          </a:p>
        </p:txBody>
      </p:sp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>
          <a:xfrm>
            <a:off x="382986" y="6410943"/>
            <a:ext cx="2057400" cy="365125"/>
          </a:xfrm>
        </p:spPr>
        <p:txBody>
          <a:bodyPr/>
          <a:lstStyle/>
          <a:p>
            <a:fld id="{760675FD-E23A-471D-8701-C715286BFD9A}" type="datetime1">
              <a:rPr lang="en-US" sz="24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97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25" grpId="0"/>
      <p:bldP spid="29" grpId="0"/>
      <p:bldP spid="30" grpId="0"/>
      <p:bldP spid="31" grpId="0"/>
      <p:bldP spid="36" grpId="0"/>
      <p:bldP spid="37" grpId="0"/>
      <p:bldP spid="38" grpId="0"/>
      <p:bldP spid="39" grpId="0"/>
      <p:bldP spid="40" grpId="0"/>
      <p:bldP spid="34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9" grpId="0"/>
      <p:bldP spid="60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1254227" y="3396535"/>
            <a:ext cx="6701246" cy="38802"/>
          </a:xfrm>
          <a:prstGeom prst="line">
            <a:avLst/>
          </a:prstGeom>
          <a:ln w="38100">
            <a:solidFill>
              <a:srgbClr val="00206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3751404"/>
            <a:ext cx="9144000" cy="42507"/>
          </a:xfrm>
          <a:prstGeom prst="line">
            <a:avLst/>
          </a:prstGeom>
          <a:ln w="38100">
            <a:solidFill>
              <a:srgbClr val="00206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2069" y="3857663"/>
            <a:ext cx="42289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গোলাম রব্বানী শাহ্‌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 শিক্ষক(আইসিটি) </a:t>
            </a:r>
            <a:endParaRPr lang="bn-BD" sz="2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ভাবকী বাবর আলী শাহ্‌ দ্বি-মুখী দাখিল মাদ্রাসা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খানসামা, দিনাজপুর।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780954343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bn-IN" sz="2000" dirty="0" smtClean="0">
                <a:latin typeface="Vrinda" panose="020B0502040204020203" pitchFamily="34" charset="0"/>
                <a:cs typeface="Vrinda" panose="020B0502040204020203" pitchFamily="34" charset="0"/>
              </a:rPr>
              <a:t>-</a:t>
            </a:r>
            <a:r>
              <a:rPr lang="bn-BD" sz="2000" dirty="0" smtClean="0">
                <a:latin typeface="Vrinda" panose="020B0502040204020203" pitchFamily="34" charset="0"/>
                <a:cs typeface="Vrinda" panose="020B0502040204020203" pitchFamily="34" charset="0"/>
              </a:rPr>
              <a:t>grobbanishah</a:t>
            </a:r>
            <a:r>
              <a:rPr lang="en-US" sz="2000" dirty="0" smtClean="0">
                <a:latin typeface="Vrinda" panose="020B0502040204020203" pitchFamily="34" charset="0"/>
                <a:cs typeface="Vrinda" panose="020B0502040204020203" pitchFamily="34" charset="0"/>
              </a:rPr>
              <a:t>@</a:t>
            </a:r>
            <a:r>
              <a:rPr lang="en-US" sz="2000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gmail.com</a:t>
            </a:r>
            <a:endParaRPr lang="en-US" sz="2000" dirty="0"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" b="1279"/>
          <a:stretch/>
        </p:blipFill>
        <p:spPr>
          <a:xfrm>
            <a:off x="6084761" y="1387754"/>
            <a:ext cx="1856369" cy="2239168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85448" y="3899777"/>
            <a:ext cx="42627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</a:p>
          <a:p>
            <a:pPr algn="ctr"/>
            <a:r>
              <a:rPr lang="bn-IN" sz="3200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শ্রেণি- অষ্টম</a:t>
            </a:r>
          </a:p>
          <a:p>
            <a:pPr algn="ctr"/>
            <a:r>
              <a:rPr lang="bn-IN" sz="3200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অধ্যায়- ১</a:t>
            </a:r>
          </a:p>
          <a:p>
            <a:pPr algn="ctr"/>
            <a:r>
              <a:rPr lang="bn-IN" sz="3200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পাঠ- ৬</a:t>
            </a:r>
          </a:p>
          <a:p>
            <a:pPr algn="ctr"/>
            <a:r>
              <a:rPr lang="bn-IN" sz="3200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পৃষ্ঠা- ১২-১৪</a:t>
            </a:r>
          </a:p>
          <a:p>
            <a:pPr algn="ctr"/>
            <a:r>
              <a:rPr lang="bn-IN" sz="3200" dirty="0" smtClean="0">
                <a:ln w="3155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সময়- ৫০ মিনিট</a:t>
            </a:r>
            <a:endParaRPr lang="en-US" sz="3200" dirty="0">
              <a:ln w="31550" cmpd="sng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92727" y="126233"/>
            <a:ext cx="3335722" cy="933473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3000" dirty="0">
                <a:latin typeface="NikoshBAN" pitchFamily="2" charset="0"/>
                <a:cs typeface="NikoshBAN" pitchFamily="2" charset="0"/>
              </a:rPr>
              <a:t>চিতি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335847" y="196838"/>
            <a:ext cx="3335722" cy="933473"/>
          </a:xfrm>
          <a:prstGeom prst="cloud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3" name="Picture 1" descr="D:\LOGO\Ambassador\20190706_1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822" y="1285762"/>
            <a:ext cx="2469526" cy="239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 rot="16200000">
            <a:off x="-1138549" y="5296580"/>
            <a:ext cx="2742333" cy="365125"/>
          </a:xfrm>
        </p:spPr>
        <p:txBody>
          <a:bodyPr/>
          <a:lstStyle/>
          <a:p>
            <a:fld id="{9060B691-9243-41D9-AC07-3BCF1599DA0F}" type="datetime1">
              <a:rPr lang="en-US" sz="36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482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96" y="167217"/>
            <a:ext cx="8570795" cy="3806426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81888" y="4275405"/>
            <a:ext cx="9225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চিকিৎসা ব্যবস্থায় তথ্য ও যোগাযোগ প্রযুক্তির ব্যবহার সুদূরপ্রসারী- কথাটি তোমার ভাষায় বিশ্লেষণ কর ।</a:t>
            </a:r>
          </a:p>
        </p:txBody>
      </p:sp>
      <p:sp>
        <p:nvSpPr>
          <p:cNvPr id="6" name="Rectangle 5"/>
          <p:cNvSpPr/>
          <p:nvPr/>
        </p:nvSpPr>
        <p:spPr>
          <a:xfrm rot="18869014">
            <a:off x="565028" y="1292705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654-4AFB-440F-A543-C2828807E62D}" type="datetime1">
              <a:rPr lang="en-US" sz="32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24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170" y="4102356"/>
            <a:ext cx="4159235" cy="2407023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54" y="808150"/>
            <a:ext cx="3454400" cy="3272531"/>
          </a:xfrm>
          <a:prstGeom prst="ellipse">
            <a:avLst/>
          </a:prstGeom>
          <a:ln w="57150" cap="rnd">
            <a:solidFill>
              <a:srgbClr val="C8C6BD"/>
            </a:solidFill>
            <a:prstDash val="solid"/>
          </a:ln>
          <a:effectLst>
            <a:outerShdw blurRad="139700" dist="88900" dir="600000" sx="96000" sy="96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72141" y="174812"/>
            <a:ext cx="8299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দেখে চিন্তা করে বলি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398" y="1258526"/>
            <a:ext cx="4159235" cy="241131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09492" y="4129586"/>
            <a:ext cx="4198734" cy="2332630"/>
          </a:xfrm>
          <a:prstGeom prst="roundRect">
            <a:avLst>
              <a:gd name="adj" fmla="val 100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3082" t="5118" r="3082" b="5118"/>
            </a:stretch>
          </a:blipFill>
          <a:effectLst>
            <a:glow rad="101600">
              <a:schemeClr val="accent2">
                <a:lumMod val="75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28650" y="6438239"/>
            <a:ext cx="2057400" cy="365125"/>
          </a:xfrm>
        </p:spPr>
        <p:txBody>
          <a:bodyPr/>
          <a:lstStyle/>
          <a:p>
            <a:fld id="{A2788D57-F99A-4F26-B0D6-E1A5CDA094F2}" type="datetime1">
              <a:rPr lang="en-US" sz="32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83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570" y="5650753"/>
            <a:ext cx="782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ভিডিওটিতে কী দেখলে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top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3386138"/>
            <a:ext cx="152400" cy="85725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323833" y="327546"/>
            <a:ext cx="6660107" cy="1198971"/>
          </a:xfrm>
          <a:prstGeom prst="wedgeEllipseCallout">
            <a:avLst>
              <a:gd name="adj1" fmla="val -23180"/>
              <a:gd name="adj2" fmla="val 128284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81943" y="2603863"/>
          <a:ext cx="4258491" cy="2332869"/>
        </p:xfrm>
        <a:graphic>
          <a:graphicData uri="http://schemas.openxmlformats.org/presentationml/2006/ole">
            <p:oleObj spid="_x0000_s1026" name="Packager Shell Object" showAsIcon="1" r:id="rId7" imgW="914400" imgH="771480" progId="Package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886-4DC6-407E-9F27-6E3D3CD4051C}" type="datetime1">
              <a:rPr lang="en-US" sz="32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85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418" y="3574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466" y="2470244"/>
            <a:ext cx="8834718" cy="2677656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440136"/>
            <a:ext cx="6324600" cy="132343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1D3F-596A-4439-97AE-D785A2254A0C}" type="datetime1">
              <a:rPr lang="en-US" sz="32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567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393441" y="272146"/>
            <a:ext cx="4652684" cy="1358153"/>
          </a:xfrm>
          <a:prstGeom prst="cloudCallout">
            <a:avLst>
              <a:gd name="adj1" fmla="val -33446"/>
              <a:gd name="adj2" fmla="val 8862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শিখনফল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418" y="3574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81891" y="2306471"/>
            <a:ext cx="8021782" cy="4244453"/>
          </a:xfrm>
          <a:prstGeom prst="roundRect">
            <a:avLst>
              <a:gd name="adj" fmla="val 27156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 smtClean="0">
              <a:ln w="3155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000" dirty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 কী বলতে পারবে </a:t>
            </a:r>
            <a:r>
              <a:rPr lang="en-US" sz="4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ln w="3155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 ক্ষেত্রে আইসিটির ব্যবহার বর্ণনা করতে পারবে</a:t>
            </a:r>
            <a:r>
              <a:rPr lang="en-US" sz="4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ln w="3155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টেলিমেডিসিনের সুবিধা সমূহ ব্যাখ্যা করতে পারবে।</a:t>
            </a:r>
            <a:endParaRPr lang="bn-IN" sz="4000" dirty="0">
              <a:ln w="3155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ln w="3155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ED58-78F8-401F-883B-6CD65E30604A}" type="datetime1">
              <a:rPr lang="en-US" sz="24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280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9587" y="5668623"/>
            <a:ext cx="7718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মানবদেহ সুস্থ রাখার জন্য ডাক্তার যে ব্যবস্থাপত্র দেন তাকেই চিকিৎসা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924334" y="107575"/>
            <a:ext cx="6032311" cy="1035425"/>
          </a:xfrm>
          <a:prstGeom prst="wedgeEllipseCallout">
            <a:avLst>
              <a:gd name="adj1" fmla="val -22869"/>
              <a:gd name="adj2" fmla="val 80953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651" y="1746917"/>
            <a:ext cx="6728345" cy="35511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BFE4-4194-4534-A450-7CE59C54FCCB}" type="datetime1">
              <a:rPr lang="en-US" sz="28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447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7418" y="35744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1" t="8170" r="6323" b="2941"/>
          <a:stretch/>
        </p:blipFill>
        <p:spPr>
          <a:xfrm>
            <a:off x="517040" y="1469378"/>
            <a:ext cx="3960832" cy="291722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467" y="3718836"/>
            <a:ext cx="3992651" cy="292023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Horizontal Scroll 5"/>
          <p:cNvSpPr/>
          <p:nvPr/>
        </p:nvSpPr>
        <p:spPr>
          <a:xfrm>
            <a:off x="517040" y="101578"/>
            <a:ext cx="8223548" cy="1173543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627418" y="1443364"/>
            <a:ext cx="4096700" cy="1999653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 flipH="1">
            <a:off x="517040" y="4469119"/>
            <a:ext cx="4087630" cy="1999653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চিকিৎসা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7BEE-B487-42FD-AE37-A25C1ED00F62}" type="datetime1">
              <a:rPr lang="en-US" sz="32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04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776" y="1541050"/>
            <a:ext cx="3689096" cy="285051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 Callout 5"/>
          <p:cNvSpPr/>
          <p:nvPr/>
        </p:nvSpPr>
        <p:spPr>
          <a:xfrm>
            <a:off x="1667435" y="90618"/>
            <a:ext cx="5862917" cy="995082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flipH="1">
            <a:off x="4370294" y="1541050"/>
            <a:ext cx="4328410" cy="1861056"/>
          </a:xfrm>
          <a:prstGeom prst="rightArrow">
            <a:avLst>
              <a:gd name="adj1" fmla="val 65896"/>
              <a:gd name="adj2" fmla="val 50000"/>
            </a:avLst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থার্মোমি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64777" y="4545106"/>
            <a:ext cx="4235824" cy="1899545"/>
          </a:xfrm>
          <a:prstGeom prst="rightArrow">
            <a:avLst>
              <a:gd name="adj1" fmla="val 64158"/>
              <a:gd name="adj2" fmla="val 50000"/>
            </a:avLst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ঘরে বসে ডায়াবেটিস পরিমাপ করা যায় ।</a:t>
            </a:r>
            <a:endParaRPr lang="en-US" sz="29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71" t="20489" r="471" b="5647"/>
          <a:stretch/>
        </p:blipFill>
        <p:spPr>
          <a:xfrm>
            <a:off x="5009608" y="3606216"/>
            <a:ext cx="3689096" cy="283843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A56-41B9-4044-B4FE-56521FD1E365}" type="datetime1">
              <a:rPr lang="en-US" sz="3200" smtClean="0"/>
              <a:t>02-Mar-20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297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517</Words>
  <Application>Microsoft Office PowerPoint</Application>
  <PresentationFormat>On-screen Show (4:3)</PresentationFormat>
  <Paragraphs>146</Paragraphs>
  <Slides>20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ughs</dc:creator>
  <cp:lastModifiedBy>GoLam RoBBaNi</cp:lastModifiedBy>
  <cp:revision>539</cp:revision>
  <dcterms:created xsi:type="dcterms:W3CDTF">2018-01-20T04:23:01Z</dcterms:created>
  <dcterms:modified xsi:type="dcterms:W3CDTF">2020-03-03T06:01:13Z</dcterms:modified>
</cp:coreProperties>
</file>