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3" r:id="rId7"/>
    <p:sldId id="264" r:id="rId8"/>
    <p:sldId id="265" r:id="rId9"/>
    <p:sldId id="262" r:id="rId10"/>
    <p:sldId id="267" r:id="rId11"/>
    <p:sldId id="266" r:id="rId12"/>
    <p:sldId id="268" r:id="rId13"/>
    <p:sldId id="274" r:id="rId14"/>
    <p:sldId id="269" r:id="rId15"/>
    <p:sldId id="270" r:id="rId16"/>
    <p:sldId id="273" r:id="rId17"/>
    <p:sldId id="271" r:id="rId18"/>
    <p:sldId id="275" r:id="rId19"/>
    <p:sldId id="276" r:id="rId20"/>
    <p:sldId id="277" r:id="rId21"/>
    <p:sldId id="278"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7614"/>
    <a:srgbClr val="B0A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521CB-13EB-4986-B3A1-511CF20D85B8}" type="datetimeFigureOut">
              <a:rPr lang="en-US" smtClean="0"/>
              <a:t>3/8/2020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8FF52-8E68-43ED-9850-509C91D4B7EC}" type="slidenum">
              <a:rPr lang="en-US" smtClean="0"/>
              <a:t>‹#›</a:t>
            </a:fld>
            <a:endParaRPr lang="en-US"/>
          </a:p>
        </p:txBody>
      </p:sp>
    </p:spTree>
    <p:extLst>
      <p:ext uri="{BB962C8B-B14F-4D97-AF65-F5344CB8AC3E}">
        <p14:creationId xmlns:p14="http://schemas.microsoft.com/office/powerpoint/2010/main" val="2784251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217931-1918-4796-9792-BB7A3B8654CF}" type="slidenum">
              <a:rPr lang="en-US" smtClean="0"/>
              <a:t>22</a:t>
            </a:fld>
            <a:endParaRPr lang="en-US"/>
          </a:p>
        </p:txBody>
      </p:sp>
    </p:spTree>
    <p:extLst>
      <p:ext uri="{BB962C8B-B14F-4D97-AF65-F5344CB8AC3E}">
        <p14:creationId xmlns:p14="http://schemas.microsoft.com/office/powerpoint/2010/main" val="428071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514E54-2F2F-4E19-B99F-D13BE142C782}"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0316C-0C2C-45BE-9ACF-5B66EAAD0C52}" type="slidenum">
              <a:rPr lang="en-US" smtClean="0"/>
              <a:t>‹#›</a:t>
            </a:fld>
            <a:endParaRPr lang="en-US"/>
          </a:p>
        </p:txBody>
      </p:sp>
    </p:spTree>
    <p:extLst>
      <p:ext uri="{BB962C8B-B14F-4D97-AF65-F5344CB8AC3E}">
        <p14:creationId xmlns:p14="http://schemas.microsoft.com/office/powerpoint/2010/main" val="3425052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514E54-2F2F-4E19-B99F-D13BE142C782}"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0316C-0C2C-45BE-9ACF-5B66EAAD0C52}" type="slidenum">
              <a:rPr lang="en-US" smtClean="0"/>
              <a:t>‹#›</a:t>
            </a:fld>
            <a:endParaRPr lang="en-US"/>
          </a:p>
        </p:txBody>
      </p:sp>
    </p:spTree>
    <p:extLst>
      <p:ext uri="{BB962C8B-B14F-4D97-AF65-F5344CB8AC3E}">
        <p14:creationId xmlns:p14="http://schemas.microsoft.com/office/powerpoint/2010/main" val="2938372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514E54-2F2F-4E19-B99F-D13BE142C782}"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0316C-0C2C-45BE-9ACF-5B66EAAD0C52}" type="slidenum">
              <a:rPr lang="en-US" smtClean="0"/>
              <a:t>‹#›</a:t>
            </a:fld>
            <a:endParaRPr lang="en-US"/>
          </a:p>
        </p:txBody>
      </p:sp>
    </p:spTree>
    <p:extLst>
      <p:ext uri="{BB962C8B-B14F-4D97-AF65-F5344CB8AC3E}">
        <p14:creationId xmlns:p14="http://schemas.microsoft.com/office/powerpoint/2010/main" val="172263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514E54-2F2F-4E19-B99F-D13BE142C782}"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0316C-0C2C-45BE-9ACF-5B66EAAD0C52}" type="slidenum">
              <a:rPr lang="en-US" smtClean="0"/>
              <a:t>‹#›</a:t>
            </a:fld>
            <a:endParaRPr lang="en-US"/>
          </a:p>
        </p:txBody>
      </p:sp>
    </p:spTree>
    <p:extLst>
      <p:ext uri="{BB962C8B-B14F-4D97-AF65-F5344CB8AC3E}">
        <p14:creationId xmlns:p14="http://schemas.microsoft.com/office/powerpoint/2010/main" val="2569142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514E54-2F2F-4E19-B99F-D13BE142C782}"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0316C-0C2C-45BE-9ACF-5B66EAAD0C52}" type="slidenum">
              <a:rPr lang="en-US" smtClean="0"/>
              <a:t>‹#›</a:t>
            </a:fld>
            <a:endParaRPr lang="en-US"/>
          </a:p>
        </p:txBody>
      </p:sp>
    </p:spTree>
    <p:extLst>
      <p:ext uri="{BB962C8B-B14F-4D97-AF65-F5344CB8AC3E}">
        <p14:creationId xmlns:p14="http://schemas.microsoft.com/office/powerpoint/2010/main" val="377425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514E54-2F2F-4E19-B99F-D13BE142C782}"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0316C-0C2C-45BE-9ACF-5B66EAAD0C52}" type="slidenum">
              <a:rPr lang="en-US" smtClean="0"/>
              <a:t>‹#›</a:t>
            </a:fld>
            <a:endParaRPr lang="en-US"/>
          </a:p>
        </p:txBody>
      </p:sp>
    </p:spTree>
    <p:extLst>
      <p:ext uri="{BB962C8B-B14F-4D97-AF65-F5344CB8AC3E}">
        <p14:creationId xmlns:p14="http://schemas.microsoft.com/office/powerpoint/2010/main" val="93930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514E54-2F2F-4E19-B99F-D13BE142C782}" type="datetimeFigureOut">
              <a:rPr lang="en-US" smtClean="0"/>
              <a:t>3/8/2020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0316C-0C2C-45BE-9ACF-5B66EAAD0C52}" type="slidenum">
              <a:rPr lang="en-US" smtClean="0"/>
              <a:t>‹#›</a:t>
            </a:fld>
            <a:endParaRPr lang="en-US"/>
          </a:p>
        </p:txBody>
      </p:sp>
    </p:spTree>
    <p:extLst>
      <p:ext uri="{BB962C8B-B14F-4D97-AF65-F5344CB8AC3E}">
        <p14:creationId xmlns:p14="http://schemas.microsoft.com/office/powerpoint/2010/main" val="161586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514E54-2F2F-4E19-B99F-D13BE142C782}" type="datetimeFigureOut">
              <a:rPr lang="en-US" smtClean="0"/>
              <a:t>3/8/2020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0316C-0C2C-45BE-9ACF-5B66EAAD0C52}" type="slidenum">
              <a:rPr lang="en-US" smtClean="0"/>
              <a:t>‹#›</a:t>
            </a:fld>
            <a:endParaRPr lang="en-US"/>
          </a:p>
        </p:txBody>
      </p:sp>
    </p:spTree>
    <p:extLst>
      <p:ext uri="{BB962C8B-B14F-4D97-AF65-F5344CB8AC3E}">
        <p14:creationId xmlns:p14="http://schemas.microsoft.com/office/powerpoint/2010/main" val="904554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14E54-2F2F-4E19-B99F-D13BE142C782}" type="datetimeFigureOut">
              <a:rPr lang="en-US" smtClean="0"/>
              <a:t>3/8/2020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0316C-0C2C-45BE-9ACF-5B66EAAD0C52}" type="slidenum">
              <a:rPr lang="en-US" smtClean="0"/>
              <a:t>‹#›</a:t>
            </a:fld>
            <a:endParaRPr lang="en-US"/>
          </a:p>
        </p:txBody>
      </p:sp>
    </p:spTree>
    <p:extLst>
      <p:ext uri="{BB962C8B-B14F-4D97-AF65-F5344CB8AC3E}">
        <p14:creationId xmlns:p14="http://schemas.microsoft.com/office/powerpoint/2010/main" val="341611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14E54-2F2F-4E19-B99F-D13BE142C782}"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0316C-0C2C-45BE-9ACF-5B66EAAD0C52}" type="slidenum">
              <a:rPr lang="en-US" smtClean="0"/>
              <a:t>‹#›</a:t>
            </a:fld>
            <a:endParaRPr lang="en-US"/>
          </a:p>
        </p:txBody>
      </p:sp>
    </p:spTree>
    <p:extLst>
      <p:ext uri="{BB962C8B-B14F-4D97-AF65-F5344CB8AC3E}">
        <p14:creationId xmlns:p14="http://schemas.microsoft.com/office/powerpoint/2010/main" val="3540375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14E54-2F2F-4E19-B99F-D13BE142C782}"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0316C-0C2C-45BE-9ACF-5B66EAAD0C52}" type="slidenum">
              <a:rPr lang="en-US" smtClean="0"/>
              <a:t>‹#›</a:t>
            </a:fld>
            <a:endParaRPr lang="en-US"/>
          </a:p>
        </p:txBody>
      </p:sp>
    </p:spTree>
    <p:extLst>
      <p:ext uri="{BB962C8B-B14F-4D97-AF65-F5344CB8AC3E}">
        <p14:creationId xmlns:p14="http://schemas.microsoft.com/office/powerpoint/2010/main" val="65118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t="-30000" r="-11000" b="-3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14E54-2F2F-4E19-B99F-D13BE142C782}" type="datetimeFigureOut">
              <a:rPr lang="en-US" smtClean="0"/>
              <a:t>3/8/2020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0316C-0C2C-45BE-9ACF-5B66EAAD0C52}" type="slidenum">
              <a:rPr lang="en-US" smtClean="0"/>
              <a:t>‹#›</a:t>
            </a:fld>
            <a:endParaRPr lang="en-US"/>
          </a:p>
        </p:txBody>
      </p:sp>
    </p:spTree>
    <p:extLst>
      <p:ext uri="{BB962C8B-B14F-4D97-AF65-F5344CB8AC3E}">
        <p14:creationId xmlns:p14="http://schemas.microsoft.com/office/powerpoint/2010/main" val="3607055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oral-rose-wallpaper-desktop-n9gmo.jpg"/>
          <p:cNvPicPr>
            <a:picLocks noChangeAspect="1"/>
          </p:cNvPicPr>
          <p:nvPr/>
        </p:nvPicPr>
        <p:blipFill>
          <a:blip r:embed="rId2" cstate="print"/>
          <a:stretch>
            <a:fillRect/>
          </a:stretch>
        </p:blipFill>
        <p:spPr>
          <a:xfrm>
            <a:off x="1105468" y="186157"/>
            <a:ext cx="9416955" cy="62965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p:cNvSpPr/>
          <p:nvPr/>
        </p:nvSpPr>
        <p:spPr>
          <a:xfrm>
            <a:off x="6724213" y="4585761"/>
            <a:ext cx="2674129" cy="1446550"/>
          </a:xfrm>
          <a:prstGeom prst="rect">
            <a:avLst/>
          </a:prstGeom>
          <a:noFill/>
        </p:spPr>
        <p:txBody>
          <a:bodyPr wrap="none" lIns="91440" tIns="45720" rIns="91440" bIns="45720">
            <a:spAutoFit/>
          </a:bodyPr>
          <a:lstStyle/>
          <a:p>
            <a:pPr algn="ctr"/>
            <a:r>
              <a:rPr lang="en-US" sz="8800" b="1" cap="none" spc="0" dirty="0" err="1" smtClean="0">
                <a:ln w="22225">
                  <a:solidFill>
                    <a:schemeClr val="accent2"/>
                  </a:solidFill>
                  <a:prstDash val="solid"/>
                </a:ln>
                <a:solidFill>
                  <a:srgbClr val="6F7614"/>
                </a:solidFill>
                <a:effectLst/>
                <a:latin typeface="NikoshBAN" panose="02000000000000000000" pitchFamily="2" charset="0"/>
                <a:cs typeface="NikoshBAN" panose="02000000000000000000" pitchFamily="2" charset="0"/>
              </a:rPr>
              <a:t>শুভেচ্ছা</a:t>
            </a:r>
            <a:endParaRPr lang="en-US" sz="8800" b="1" cap="none" spc="0" dirty="0">
              <a:ln w="22225">
                <a:solidFill>
                  <a:schemeClr val="accent2"/>
                </a:solidFill>
                <a:prstDash val="solid"/>
              </a:ln>
              <a:solidFill>
                <a:srgbClr val="6F7614"/>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1881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2031" y="206396"/>
            <a:ext cx="10412104" cy="1540564"/>
          </a:xfrm>
          <a:prstGeom prst="rect">
            <a:avLst/>
          </a:prstGeom>
        </p:spPr>
        <p:style>
          <a:lnRef idx="0">
            <a:schemeClr val="accent2"/>
          </a:lnRef>
          <a:fillRef idx="1003">
            <a:schemeClr val="lt1"/>
          </a:fillRef>
          <a:effectRef idx="3">
            <a:schemeClr val="accent2"/>
          </a:effectRef>
          <a:fontRef idx="minor">
            <a:schemeClr val="lt1"/>
          </a:fontRef>
        </p:style>
        <p:txBody>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smtClean="0">
              <a:solidFill>
                <a:schemeClr val="tx1">
                  <a:lumMod val="85000"/>
                  <a:lumOff val="15000"/>
                </a:schemeClr>
              </a:solidFill>
            </a:endParaRPr>
          </a:p>
          <a:p>
            <a:pPr algn="ctr"/>
            <a:r>
              <a:rPr lang="bn-BD" sz="6000" dirty="0" smtClean="0">
                <a:solidFill>
                  <a:schemeClr val="tx1">
                    <a:lumMod val="85000"/>
                    <a:lumOff val="15000"/>
                  </a:schemeClr>
                </a:solidFill>
                <a:latin typeface="NikoshBAN" panose="02000000000000000000" pitchFamily="2" charset="0"/>
                <a:cs typeface="NikoshBAN" panose="02000000000000000000" pitchFamily="2" charset="0"/>
              </a:rPr>
              <a:t>নিচের রাশি লক্ষ্য কর</a:t>
            </a:r>
            <a:endParaRPr lang="en-US" sz="6000" dirty="0">
              <a:solidFill>
                <a:schemeClr val="tx1">
                  <a:lumMod val="85000"/>
                  <a:lumOff val="15000"/>
                </a:schemeClr>
              </a:solidFill>
              <a:latin typeface="NikoshBAN" panose="02000000000000000000" pitchFamily="2" charset="0"/>
              <a:cs typeface="NikoshBAN" panose="02000000000000000000" pitchFamily="2" charset="0"/>
            </a:endParaRPr>
          </a:p>
        </p:txBody>
      </p:sp>
      <p:sp>
        <p:nvSpPr>
          <p:cNvPr id="6" name="TextBox 5"/>
          <p:cNvSpPr txBox="1"/>
          <p:nvPr/>
        </p:nvSpPr>
        <p:spPr>
          <a:xfrm>
            <a:off x="4858604" y="2197290"/>
            <a:ext cx="2947916" cy="2554545"/>
          </a:xfrm>
          <a:prstGeom prst="rect">
            <a:avLst/>
          </a:prstGeom>
          <a:noFill/>
        </p:spPr>
        <p:txBody>
          <a:bodyPr wrap="square" rtlCol="0">
            <a:spAutoFit/>
          </a:bodyPr>
          <a:lstStyle/>
          <a:p>
            <a:r>
              <a:rPr lang="en-US" sz="8000" dirty="0" smtClean="0">
                <a:latin typeface="Arial Black" panose="020B0A04020102020204" pitchFamily="34" charset="0"/>
                <a:cs typeface="Aharoni" panose="02010803020104030203" pitchFamily="2" charset="-79"/>
              </a:rPr>
              <a:t>6ab</a:t>
            </a:r>
          </a:p>
          <a:p>
            <a:r>
              <a:rPr lang="en-US" sz="8000" dirty="0" smtClean="0">
                <a:latin typeface="Arial Black" panose="020B0A04020102020204" pitchFamily="34" charset="0"/>
                <a:cs typeface="Aharoni" panose="02010803020104030203" pitchFamily="2" charset="-79"/>
              </a:rPr>
              <a:t>7bc</a:t>
            </a:r>
            <a:endParaRPr lang="en-US" sz="8000" dirty="0">
              <a:latin typeface="Arial Black" panose="020B0A04020102020204" pitchFamily="34" charset="0"/>
              <a:cs typeface="Aharoni" panose="02010803020104030203" pitchFamily="2" charset="-79"/>
            </a:endParaRPr>
          </a:p>
        </p:txBody>
      </p:sp>
      <p:sp>
        <p:nvSpPr>
          <p:cNvPr id="7" name="Notched Right Arrow 6"/>
          <p:cNvSpPr/>
          <p:nvPr/>
        </p:nvSpPr>
        <p:spPr>
          <a:xfrm>
            <a:off x="-2406201" y="2427202"/>
            <a:ext cx="2292824" cy="873456"/>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BD" dirty="0" smtClean="0"/>
              <a:t>সাংখ্যিক সহগ</a:t>
            </a:r>
            <a:endParaRPr lang="en-US" dirty="0"/>
          </a:p>
        </p:txBody>
      </p:sp>
      <p:sp>
        <p:nvSpPr>
          <p:cNvPr id="8" name="Notched Right Arrow 7"/>
          <p:cNvSpPr/>
          <p:nvPr/>
        </p:nvSpPr>
        <p:spPr>
          <a:xfrm>
            <a:off x="-2394482" y="3722531"/>
            <a:ext cx="2292824" cy="873456"/>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BD" dirty="0" smtClean="0"/>
              <a:t>সাংখ্যিক সহগ</a:t>
            </a:r>
            <a:endParaRPr lang="en-US" dirty="0"/>
          </a:p>
        </p:txBody>
      </p:sp>
      <p:sp>
        <p:nvSpPr>
          <p:cNvPr id="9" name="TextBox 8"/>
          <p:cNvSpPr txBox="1"/>
          <p:nvPr/>
        </p:nvSpPr>
        <p:spPr>
          <a:xfrm>
            <a:off x="422030" y="5022166"/>
            <a:ext cx="11465169" cy="132343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bn-BD" sz="4000" dirty="0" smtClean="0">
                <a:latin typeface="NikoshBAN" panose="02000000000000000000" pitchFamily="2" charset="0"/>
                <a:cs typeface="NikoshBAN" panose="02000000000000000000" pitchFamily="2" charset="0"/>
              </a:rPr>
              <a:t>এক বা একাধিক বীজগণিতীয় রাশির অন্তর্ভুক্ত যেসব পদের সাংখ্যিক সহগে পার্থক্য ছা</a:t>
            </a:r>
            <a:r>
              <a:rPr lang="en-US" sz="4000" dirty="0" err="1" smtClean="0">
                <a:latin typeface="NikoshBAN" panose="02000000000000000000" pitchFamily="2" charset="0"/>
                <a:cs typeface="NikoshBAN" panose="02000000000000000000" pitchFamily="2" charset="0"/>
              </a:rPr>
              <a:t>ড়া</a:t>
            </a:r>
            <a:r>
              <a:rPr lang="bn-BD" sz="4000" dirty="0" smtClean="0">
                <a:latin typeface="NikoshBAN" panose="02000000000000000000" pitchFamily="2" charset="0"/>
                <a:cs typeface="NikoshBAN" panose="02000000000000000000" pitchFamily="2" charset="0"/>
              </a:rPr>
              <a:t>ও আরও  পার্থক্য রয়েছে, তাদের বিসদৃশ পদ বলে।</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cxnSp>
        <p:nvCxnSpPr>
          <p:cNvPr id="16" name="Straight Arrow Connector 15"/>
          <p:cNvCxnSpPr/>
          <p:nvPr/>
        </p:nvCxnSpPr>
        <p:spPr>
          <a:xfrm flipH="1" flipV="1">
            <a:off x="7126862" y="2881800"/>
            <a:ext cx="1588600" cy="387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126862" y="3263672"/>
            <a:ext cx="1588600" cy="7789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578982" y="2901842"/>
            <a:ext cx="3321863"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scene3d>
            <a:camera prst="orthographicFront"/>
            <a:lightRig rig="threePt" dir="t"/>
          </a:scene3d>
          <a:sp3d>
            <a:bevelT/>
          </a:sp3d>
        </p:spPr>
        <p:txBody>
          <a:bodyPr wrap="square" rtlCol="0">
            <a:spAutoFit/>
          </a:bodyPr>
          <a:lstStyle/>
          <a:p>
            <a:r>
              <a:rPr lang="bn-BD" sz="3600" dirty="0" smtClean="0">
                <a:latin typeface="NikoshBAN" panose="02000000000000000000" pitchFamily="2" charset="0"/>
                <a:cs typeface="NikoshBAN" panose="02000000000000000000" pitchFamily="2" charset="0"/>
              </a:rPr>
              <a:t>একই রকম নয়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0024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grpId="0" nodeType="clickEffect">
                                  <p:stCondLst>
                                    <p:cond delay="0"/>
                                  </p:stCondLst>
                                  <p:childTnLst>
                                    <p:animMotion origin="layout" path="M -4.79167E-6 -2.59259E-6 L 0.42761 -0.00115 " pathEditMode="relative" rAng="0" ptsTypes="AA">
                                      <p:cBhvr>
                                        <p:cTn id="29" dur="2000" fill="hold"/>
                                        <p:tgtEl>
                                          <p:spTgt spid="7"/>
                                        </p:tgtEl>
                                        <p:attrNameLst>
                                          <p:attrName>ppt_x</p:attrName>
                                          <p:attrName>ppt_y</p:attrName>
                                        </p:attrNameLst>
                                      </p:cBhvr>
                                      <p:rCtr x="21380" y="-69"/>
                                    </p:animMotion>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grpId="0" nodeType="clickEffect">
                                  <p:stCondLst>
                                    <p:cond delay="0"/>
                                  </p:stCondLst>
                                  <p:childTnLst>
                                    <p:animMotion origin="layout" path="M 3.75E-6 -1.48148E-6 L 0.4276 -0.00116 " pathEditMode="relative" rAng="0" ptsTypes="AA">
                                      <p:cBhvr>
                                        <p:cTn id="33" dur="2000" fill="hold"/>
                                        <p:tgtEl>
                                          <p:spTgt spid="8"/>
                                        </p:tgtEl>
                                        <p:attrNameLst>
                                          <p:attrName>ppt_x</p:attrName>
                                          <p:attrName>ppt_y</p:attrName>
                                        </p:attrNameLst>
                                      </p:cBhvr>
                                      <p:rCtr x="21380" y="-69"/>
                                    </p:animMotion>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9"/>
                                        </p:tgtEl>
                                        <p:attrNameLst>
                                          <p:attrName>ppt_y</p:attrName>
                                        </p:attrNameLst>
                                      </p:cBhvr>
                                      <p:tavLst>
                                        <p:tav tm="0">
                                          <p:val>
                                            <p:strVal val="#ppt_y"/>
                                          </p:val>
                                        </p:tav>
                                        <p:tav tm="100000">
                                          <p:val>
                                            <p:strVal val="#ppt_y"/>
                                          </p:val>
                                        </p:tav>
                                      </p:tavLst>
                                    </p:anim>
                                    <p:anim calcmode="lin" valueType="num">
                                      <p:cBhvr>
                                        <p:cTn id="5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364776" y="450376"/>
            <a:ext cx="8843749" cy="264766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Teardrop 4"/>
          <p:cNvSpPr/>
          <p:nvPr/>
        </p:nvSpPr>
        <p:spPr>
          <a:xfrm rot="20419599">
            <a:off x="2914029" y="1040154"/>
            <a:ext cx="648944" cy="504967"/>
          </a:xfrm>
          <a:prstGeom prst="teardrop">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4a</a:t>
            </a:r>
            <a:endParaRPr lang="en-US" dirty="0"/>
          </a:p>
        </p:txBody>
      </p:sp>
      <p:sp>
        <p:nvSpPr>
          <p:cNvPr id="8" name="Teardrop 7"/>
          <p:cNvSpPr/>
          <p:nvPr/>
        </p:nvSpPr>
        <p:spPr>
          <a:xfrm rot="20419599">
            <a:off x="3242195" y="1675625"/>
            <a:ext cx="648944" cy="504967"/>
          </a:xfrm>
          <a:prstGeom prst="teardrop">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2a</a:t>
            </a:r>
            <a:endParaRPr lang="en-US" dirty="0"/>
          </a:p>
        </p:txBody>
      </p:sp>
      <p:sp>
        <p:nvSpPr>
          <p:cNvPr id="9" name="Teardrop 8"/>
          <p:cNvSpPr/>
          <p:nvPr/>
        </p:nvSpPr>
        <p:spPr>
          <a:xfrm rot="20419599">
            <a:off x="4794076" y="1137755"/>
            <a:ext cx="648944" cy="555052"/>
          </a:xfrm>
          <a:prstGeom prst="teardrop">
            <a:avLst>
              <a:gd name="adj" fmla="val 200000"/>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8a</a:t>
            </a:r>
            <a:endParaRPr lang="en-US" dirty="0"/>
          </a:p>
        </p:txBody>
      </p:sp>
      <p:sp>
        <p:nvSpPr>
          <p:cNvPr id="10" name="Teardrop 9"/>
          <p:cNvSpPr/>
          <p:nvPr/>
        </p:nvSpPr>
        <p:spPr>
          <a:xfrm rot="20419599">
            <a:off x="4395113" y="2031136"/>
            <a:ext cx="648944" cy="555052"/>
          </a:xfrm>
          <a:prstGeom prst="teardrop">
            <a:avLst>
              <a:gd name="adj" fmla="val 200000"/>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7a</a:t>
            </a:r>
            <a:endParaRPr lang="en-US" dirty="0"/>
          </a:p>
        </p:txBody>
      </p:sp>
      <p:sp>
        <p:nvSpPr>
          <p:cNvPr id="11" name="Teardrop 10"/>
          <p:cNvSpPr/>
          <p:nvPr/>
        </p:nvSpPr>
        <p:spPr>
          <a:xfrm rot="20419599">
            <a:off x="6223947" y="1303601"/>
            <a:ext cx="648944" cy="555052"/>
          </a:xfrm>
          <a:prstGeom prst="teardrop">
            <a:avLst>
              <a:gd name="adj" fmla="val 200000"/>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9a</a:t>
            </a:r>
            <a:endParaRPr lang="en-US" dirty="0"/>
          </a:p>
        </p:txBody>
      </p:sp>
      <p:sp>
        <p:nvSpPr>
          <p:cNvPr id="13" name="TextBox 12"/>
          <p:cNvSpPr txBox="1"/>
          <p:nvPr/>
        </p:nvSpPr>
        <p:spPr>
          <a:xfrm>
            <a:off x="1951630" y="5827593"/>
            <a:ext cx="1483192"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সদৃশ পদ</a:t>
            </a:r>
            <a:endParaRPr lang="en-US" sz="3600" dirty="0">
              <a:latin typeface="NikoshBAN" panose="02000000000000000000" pitchFamily="2" charset="0"/>
              <a:cs typeface="NikoshBAN" panose="02000000000000000000" pitchFamily="2" charset="0"/>
            </a:endParaRPr>
          </a:p>
        </p:txBody>
      </p:sp>
      <p:sp>
        <p:nvSpPr>
          <p:cNvPr id="14" name="Teardrop 13"/>
          <p:cNvSpPr/>
          <p:nvPr/>
        </p:nvSpPr>
        <p:spPr>
          <a:xfrm>
            <a:off x="5677468" y="1785843"/>
            <a:ext cx="930593" cy="522819"/>
          </a:xfrm>
          <a:prstGeom prst="teardrop">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4rz</a:t>
            </a:r>
            <a:endParaRPr lang="en-US" dirty="0"/>
          </a:p>
        </p:txBody>
      </p:sp>
      <p:sp>
        <p:nvSpPr>
          <p:cNvPr id="15" name="Teardrop 14"/>
          <p:cNvSpPr/>
          <p:nvPr/>
        </p:nvSpPr>
        <p:spPr>
          <a:xfrm>
            <a:off x="6469054" y="1562150"/>
            <a:ext cx="930593" cy="522819"/>
          </a:xfrm>
          <a:prstGeom prst="teardrop">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4th</a:t>
            </a:r>
            <a:endParaRPr lang="en-US" dirty="0"/>
          </a:p>
        </p:txBody>
      </p:sp>
      <p:sp>
        <p:nvSpPr>
          <p:cNvPr id="16" name="Teardrop 15"/>
          <p:cNvSpPr/>
          <p:nvPr/>
        </p:nvSpPr>
        <p:spPr>
          <a:xfrm>
            <a:off x="6971485" y="1153871"/>
            <a:ext cx="930593" cy="522819"/>
          </a:xfrm>
          <a:prstGeom prst="teardrop">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6yz</a:t>
            </a:r>
            <a:endParaRPr lang="en-US" dirty="0"/>
          </a:p>
        </p:txBody>
      </p:sp>
      <p:sp>
        <p:nvSpPr>
          <p:cNvPr id="17" name="Teardrop 16"/>
          <p:cNvSpPr/>
          <p:nvPr/>
        </p:nvSpPr>
        <p:spPr>
          <a:xfrm>
            <a:off x="5076317" y="1186895"/>
            <a:ext cx="930593" cy="522819"/>
          </a:xfrm>
          <a:prstGeom prst="teardrop">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3ab</a:t>
            </a:r>
            <a:endParaRPr lang="en-US" dirty="0"/>
          </a:p>
        </p:txBody>
      </p:sp>
      <p:sp>
        <p:nvSpPr>
          <p:cNvPr id="18" name="Teardrop 17"/>
          <p:cNvSpPr/>
          <p:nvPr/>
        </p:nvSpPr>
        <p:spPr>
          <a:xfrm>
            <a:off x="4313932" y="1581127"/>
            <a:ext cx="930593" cy="522819"/>
          </a:xfrm>
          <a:prstGeom prst="teardrop">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3ac</a:t>
            </a:r>
            <a:endParaRPr lang="en-US" dirty="0"/>
          </a:p>
        </p:txBody>
      </p:sp>
      <p:sp>
        <p:nvSpPr>
          <p:cNvPr id="19" name="Rounded Rectangle 18"/>
          <p:cNvSpPr/>
          <p:nvPr/>
        </p:nvSpPr>
        <p:spPr>
          <a:xfrm>
            <a:off x="8270543" y="910344"/>
            <a:ext cx="1501254" cy="828553"/>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bn-BD" sz="2800" dirty="0" smtClean="0">
                <a:latin typeface="NikoshBAN" panose="02000000000000000000" pitchFamily="2" charset="0"/>
                <a:cs typeface="NikoshBAN" panose="02000000000000000000" pitchFamily="2" charset="0"/>
              </a:rPr>
              <a:t>বিসদৃশ পদ</a:t>
            </a:r>
            <a:endParaRPr lang="en-US" sz="2800" dirty="0" smtClean="0">
              <a:latin typeface="NikoshBAN" panose="02000000000000000000" pitchFamily="2" charset="0"/>
              <a:cs typeface="NikoshBAN" panose="02000000000000000000" pitchFamily="2" charset="0"/>
            </a:endParaRPr>
          </a:p>
          <a:p>
            <a:pPr algn="ctr"/>
            <a:endParaRPr lang="en-US" dirty="0"/>
          </a:p>
        </p:txBody>
      </p:sp>
    </p:spTree>
    <p:extLst>
      <p:ext uri="{BB962C8B-B14F-4D97-AF65-F5344CB8AC3E}">
        <p14:creationId xmlns:p14="http://schemas.microsoft.com/office/powerpoint/2010/main" val="335889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4.07407E-6 L -0.04402 0.54583 " pathEditMode="relative" rAng="0" ptsTypes="AA">
                                      <p:cBhvr>
                                        <p:cTn id="6" dur="2000" fill="hold"/>
                                        <p:tgtEl>
                                          <p:spTgt spid="5"/>
                                        </p:tgtEl>
                                        <p:attrNameLst>
                                          <p:attrName>ppt_x</p:attrName>
                                          <p:attrName>ppt_y</p:attrName>
                                        </p:attrNameLst>
                                      </p:cBhvr>
                                      <p:rCtr x="-2201" y="27292"/>
                                    </p:animMotion>
                                  </p:childTnLst>
                                </p:cTn>
                              </p:par>
                              <p:par>
                                <p:cTn id="7" presetID="42" presetClass="path" presetSubtype="0" accel="50000" decel="50000" fill="hold" grpId="0" nodeType="withEffect">
                                  <p:stCondLst>
                                    <p:cond delay="0"/>
                                  </p:stCondLst>
                                  <p:childTnLst>
                                    <p:animMotion origin="layout" path="M -1.66667E-6 0 L -0.17018 0.49236 " pathEditMode="relative" rAng="0" ptsTypes="AA">
                                      <p:cBhvr>
                                        <p:cTn id="8" dur="2000" fill="hold"/>
                                        <p:tgtEl>
                                          <p:spTgt spid="9"/>
                                        </p:tgtEl>
                                        <p:attrNameLst>
                                          <p:attrName>ppt_x</p:attrName>
                                          <p:attrName>ppt_y</p:attrName>
                                        </p:attrNameLst>
                                      </p:cBhvr>
                                      <p:rCtr x="-8516" y="24606"/>
                                    </p:animMotion>
                                  </p:childTnLst>
                                </p:cTn>
                              </p:par>
                              <p:par>
                                <p:cTn id="9" presetID="42" presetClass="path" presetSubtype="0" accel="50000" decel="50000" fill="hold" grpId="0" nodeType="withEffect">
                                  <p:stCondLst>
                                    <p:cond delay="0"/>
                                  </p:stCondLst>
                                  <p:childTnLst>
                                    <p:animMotion origin="layout" path="M 0.14128 4.44444E-6 L -0.22474 0.5118 " pathEditMode="relative" rAng="0" ptsTypes="AA">
                                      <p:cBhvr>
                                        <p:cTn id="10" dur="2000" fill="hold"/>
                                        <p:tgtEl>
                                          <p:spTgt spid="11"/>
                                        </p:tgtEl>
                                        <p:attrNameLst>
                                          <p:attrName>ppt_x</p:attrName>
                                          <p:attrName>ppt_y</p:attrName>
                                        </p:attrNameLst>
                                      </p:cBhvr>
                                      <p:rCtr x="-18307" y="25579"/>
                                    </p:animMotion>
                                  </p:childTnLst>
                                </p:cTn>
                              </p:par>
                              <p:par>
                                <p:cTn id="11" presetID="42" presetClass="path" presetSubtype="0" accel="50000" decel="50000" fill="hold" grpId="0" nodeType="withEffect">
                                  <p:stCondLst>
                                    <p:cond delay="0"/>
                                  </p:stCondLst>
                                  <p:childTnLst>
                                    <p:animMotion origin="layout" path="M 6.25E-7 -4.07407E-6 L -0.15352 0.48125 " pathEditMode="relative" rAng="0" ptsTypes="AA">
                                      <p:cBhvr>
                                        <p:cTn id="12" dur="2000" fill="hold"/>
                                        <p:tgtEl>
                                          <p:spTgt spid="10"/>
                                        </p:tgtEl>
                                        <p:attrNameLst>
                                          <p:attrName>ppt_x</p:attrName>
                                          <p:attrName>ppt_y</p:attrName>
                                        </p:attrNameLst>
                                      </p:cBhvr>
                                      <p:rCtr x="-7682" y="24051"/>
                                    </p:animMotion>
                                  </p:childTnLst>
                                </p:cTn>
                              </p:par>
                              <p:par>
                                <p:cTn id="13" presetID="42" presetClass="path" presetSubtype="0" accel="50000" decel="50000" fill="hold" grpId="0" nodeType="withEffect">
                                  <p:stCondLst>
                                    <p:cond delay="0"/>
                                  </p:stCondLst>
                                  <p:childTnLst>
                                    <p:animMotion origin="layout" path="M 2.08333E-6 0 L -0.11654 0.45509 " pathEditMode="relative" rAng="0" ptsTypes="AA">
                                      <p:cBhvr>
                                        <p:cTn id="14" dur="2000" fill="hold"/>
                                        <p:tgtEl>
                                          <p:spTgt spid="8"/>
                                        </p:tgtEl>
                                        <p:attrNameLst>
                                          <p:attrName>ppt_x</p:attrName>
                                          <p:attrName>ppt_y</p:attrName>
                                        </p:attrNameLst>
                                      </p:cBhvr>
                                      <p:rCtr x="-5833" y="22755"/>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2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4"/>
                                        </p:tgtEl>
                                        <p:attrNameLst>
                                          <p:attrName>ppt_x</p:attrName>
                                        </p:attrNameLst>
                                      </p:cBhvr>
                                      <p:tavLst>
                                        <p:tav tm="0">
                                          <p:val>
                                            <p:strVal val="ppt_x"/>
                                          </p:val>
                                        </p:tav>
                                        <p:tav tm="100000">
                                          <p:val>
                                            <p:strVal val="ppt_x"/>
                                          </p:val>
                                        </p:tav>
                                      </p:tavLst>
                                    </p:anim>
                                    <p:anim calcmode="lin" valueType="num">
                                      <p:cBhvr additive="base">
                                        <p:cTn id="29" dur="500"/>
                                        <p:tgtEl>
                                          <p:spTgt spid="4"/>
                                        </p:tgtEl>
                                        <p:attrNameLst>
                                          <p:attrName>ppt_y</p:attrName>
                                        </p:attrNameLst>
                                      </p:cBhvr>
                                      <p:tavLst>
                                        <p:tav tm="0">
                                          <p:val>
                                            <p:strVal val="ppt_y"/>
                                          </p:val>
                                        </p:tav>
                                        <p:tav tm="100000">
                                          <p:val>
                                            <p:strVal val="1+ppt_h/2"/>
                                          </p:val>
                                        </p:tav>
                                      </p:tavLst>
                                    </p:anim>
                                    <p:set>
                                      <p:cBhvr>
                                        <p:cTn id="3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3"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5462" y="641445"/>
            <a:ext cx="5418162" cy="156966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pPr algn="ctr"/>
            <a:r>
              <a:rPr lang="bn-BD" sz="6000" dirty="0" smtClean="0">
                <a:latin typeface="NikoshBAN" panose="02000000000000000000" pitchFamily="2" charset="0"/>
                <a:cs typeface="NikoshBAN" panose="02000000000000000000" pitchFamily="2" charset="0"/>
              </a:rPr>
              <a:t>একক কাজ </a:t>
            </a:r>
          </a:p>
          <a:p>
            <a:pPr algn="ctr"/>
            <a:r>
              <a:rPr lang="bn-BD" sz="3600" dirty="0" smtClean="0">
                <a:latin typeface="NikoshBAN" panose="02000000000000000000" pitchFamily="2" charset="0"/>
                <a:cs typeface="NikoshBAN" panose="02000000000000000000" pitchFamily="2" charset="0"/>
              </a:rPr>
              <a:t>সময়ঃ ৫ মিনিট</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1405719" y="2825087"/>
            <a:ext cx="10017457"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r>
              <a:rPr lang="bn-BD" sz="5400" dirty="0">
                <a:latin typeface="NikoshBAN" panose="02000000000000000000" pitchFamily="2" charset="0"/>
                <a:cs typeface="NikoshBAN" panose="02000000000000000000" pitchFamily="2" charset="0"/>
              </a:rPr>
              <a:t> </a:t>
            </a:r>
            <a:r>
              <a:rPr lang="bn-BD" sz="5400" dirty="0" smtClean="0">
                <a:latin typeface="NikoshBAN" panose="02000000000000000000" pitchFamily="2" charset="0"/>
                <a:cs typeface="NikoshBAN" panose="02000000000000000000" pitchFamily="2" charset="0"/>
              </a:rPr>
              <a:t> তিনটি সদৃশ পদ ও  তিনটি বিসদৃশ পদ লিখ। </a:t>
            </a:r>
            <a:endParaRPr lang="en-US" sz="5400" dirty="0" smtClean="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0883" y="641445"/>
            <a:ext cx="1438855" cy="1569660"/>
          </a:xfrm>
          <a:prstGeom prst="rect">
            <a:avLst/>
          </a:prstGeom>
        </p:spPr>
      </p:pic>
    </p:spTree>
    <p:extLst>
      <p:ext uri="{BB962C8B-B14F-4D97-AF65-F5344CB8AC3E}">
        <p14:creationId xmlns:p14="http://schemas.microsoft.com/office/powerpoint/2010/main" val="19242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5904" y="968992"/>
            <a:ext cx="6509982" cy="1600438"/>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5400" dirty="0" smtClean="0">
                <a:latin typeface="NikoshBAN" panose="02000000000000000000" pitchFamily="2" charset="0"/>
                <a:cs typeface="NikoshBAN" panose="02000000000000000000" pitchFamily="2" charset="0"/>
              </a:rPr>
              <a:t>জোড়ায় কাজ</a:t>
            </a:r>
          </a:p>
          <a:p>
            <a:pPr algn="ctr"/>
            <a:r>
              <a:rPr lang="bn-BD" sz="4400" dirty="0" smtClean="0">
                <a:latin typeface="NikoshBAN" panose="02000000000000000000" pitchFamily="2" charset="0"/>
                <a:cs typeface="NikoshBAN" panose="02000000000000000000" pitchFamily="2" charset="0"/>
              </a:rPr>
              <a:t>সময়ঃ ৫ মিনিট</a:t>
            </a:r>
            <a:endParaRPr lang="en-US" sz="4400" dirty="0" smtClean="0">
              <a:latin typeface="NikoshBAN" panose="02000000000000000000" pitchFamily="2" charset="0"/>
              <a:cs typeface="NikoshBAN" panose="02000000000000000000" pitchFamily="2" charset="0"/>
            </a:endParaRPr>
          </a:p>
        </p:txBody>
      </p:sp>
      <p:sp>
        <p:nvSpPr>
          <p:cNvPr id="5" name="TextBox 4"/>
          <p:cNvSpPr txBox="1"/>
          <p:nvPr/>
        </p:nvSpPr>
        <p:spPr>
          <a:xfrm>
            <a:off x="354843" y="3657601"/>
            <a:ext cx="11600596"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r>
              <a:rPr lang="bn-BD" sz="4800" dirty="0">
                <a:latin typeface="NikoshBAN" panose="02000000000000000000" pitchFamily="2" charset="0"/>
                <a:cs typeface="NikoshBAN" panose="02000000000000000000" pitchFamily="2" charset="0"/>
              </a:rPr>
              <a:t> </a:t>
            </a:r>
            <a:r>
              <a:rPr lang="bn-BD" sz="4800" dirty="0" smtClean="0">
                <a:latin typeface="NikoshBAN" panose="02000000000000000000" pitchFamily="2" charset="0"/>
                <a:cs typeface="NikoshBAN" panose="02000000000000000000" pitchFamily="2" charset="0"/>
              </a:rPr>
              <a:t>  সদৃশ  ও  বিসদৃশ পদের কয়েকটি বীজগণিতীয় রাশি  লিখ। </a:t>
            </a:r>
            <a:endParaRPr lang="en-US" sz="4800" dirty="0" smtClean="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2734" y="818865"/>
            <a:ext cx="1737901" cy="2100880"/>
          </a:xfrm>
          <a:prstGeom prst="rect">
            <a:avLst/>
          </a:prstGeom>
        </p:spPr>
      </p:pic>
    </p:spTree>
    <p:extLst>
      <p:ext uri="{BB962C8B-B14F-4D97-AF65-F5344CB8AC3E}">
        <p14:creationId xmlns:p14="http://schemas.microsoft.com/office/powerpoint/2010/main" val="306384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31" y="883741"/>
            <a:ext cx="11117238" cy="1325563"/>
          </a:xfrm>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ormAutofit/>
          </a:bodyPr>
          <a:lstStyle/>
          <a:p>
            <a:pPr algn="ctr"/>
            <a:r>
              <a:rPr lang="bn-BD" sz="6600" dirty="0" smtClean="0">
                <a:latin typeface="NikoshBAN" panose="02000000000000000000" pitchFamily="2" charset="0"/>
                <a:cs typeface="NikoshBAN" panose="02000000000000000000" pitchFamily="2" charset="0"/>
              </a:rPr>
              <a:t>বীজগণিতীয় রাশির যোগ</a:t>
            </a:r>
            <a:endParaRPr lang="en-US" sz="6600"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647130" y="2603546"/>
            <a:ext cx="11117239" cy="3122894"/>
          </a:xfr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ormAutofit/>
          </a:bodyPr>
          <a:lstStyle/>
          <a:p>
            <a:endParaRPr lang="bn-BD" dirty="0" smtClean="0"/>
          </a:p>
          <a:p>
            <a:pPr algn="just"/>
            <a:r>
              <a:rPr lang="bn-BD" sz="4000" dirty="0" smtClean="0">
                <a:latin typeface="NikoshBAN" panose="02000000000000000000" pitchFamily="2" charset="0"/>
                <a:cs typeface="NikoshBAN" panose="02000000000000000000" pitchFamily="2" charset="0"/>
              </a:rPr>
              <a:t>দুই বা ততোধিক বীজগণিতীয় রাশির যোগ করতে হলে সদৃশ পদের সহগগুলো চিহ্নযুক্ত সংখ্যার নিয়মে যোগ করতে হবে। এরপর প্রাপ্ত সহগের ডানপাশে  প্রতিকগুলো বসাতে হবে। বিসদৃশ পদগুলো তাদের চিহ্নসহ যোগফলে বসাতে হবে।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0238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9492" y="736979"/>
            <a:ext cx="8857397" cy="1754326"/>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যোগ কর-------</a:t>
            </a:r>
          </a:p>
          <a:p>
            <a:r>
              <a:rPr lang="en-US"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4a+5b+6c</a:t>
            </a:r>
            <a:r>
              <a:rPr lang="bn-BD" sz="5400" dirty="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a:t>
            </a:r>
            <a:r>
              <a:rPr lang="en-US"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3a+9b+2c</a:t>
            </a:r>
            <a:endParaRPr lang="en-US" sz="5400" dirty="0">
              <a:latin typeface="NikoshBAN" panose="02000000000000000000" pitchFamily="2" charset="0"/>
              <a:cs typeface="NikoshBAN" panose="02000000000000000000" pitchFamily="2" charset="0"/>
            </a:endParaRPr>
          </a:p>
        </p:txBody>
      </p:sp>
      <p:sp>
        <p:nvSpPr>
          <p:cNvPr id="5" name="TextBox 4"/>
          <p:cNvSpPr txBox="1"/>
          <p:nvPr/>
        </p:nvSpPr>
        <p:spPr>
          <a:xfrm>
            <a:off x="1405718" y="2606722"/>
            <a:ext cx="7397087" cy="3170099"/>
          </a:xfrm>
          <a:prstGeom prst="rect">
            <a:avLst/>
          </a:prstGeom>
          <a:noFill/>
        </p:spPr>
        <p:txBody>
          <a:bodyPr wrap="square" rtlCol="0">
            <a:spAutoFit/>
          </a:bodyPr>
          <a:lstStyle/>
          <a:p>
            <a:r>
              <a:rPr lang="bn-BD" sz="40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সমাধানঃ</a:t>
            </a:r>
            <a:endParaRPr lang="en-US" sz="40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endParaRPr>
          </a:p>
          <a:p>
            <a:r>
              <a:rPr lang="bn-BD" sz="40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a:t>
            </a:r>
            <a:r>
              <a:rPr lang="en-US" sz="40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4a+5b+6c</a:t>
            </a:r>
            <a:r>
              <a:rPr lang="bn-BD" sz="40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a:t>
            </a:r>
            <a:r>
              <a:rPr lang="en-US" sz="40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3a+9b-2c</a:t>
            </a:r>
            <a:r>
              <a:rPr lang="bn-BD" sz="40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a:t>
            </a:r>
          </a:p>
          <a:p>
            <a:r>
              <a:rPr lang="en-US" sz="40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a:t>
            </a:r>
            <a:r>
              <a:rPr lang="bn-BD" sz="40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a:t>
            </a:r>
            <a:r>
              <a:rPr lang="en-US" sz="40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4a+3a)+(5b+9b)+(6c-2c)</a:t>
            </a:r>
          </a:p>
          <a:p>
            <a:r>
              <a:rPr lang="en-US" sz="40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=7a+14b+4c</a:t>
            </a:r>
          </a:p>
          <a:p>
            <a:r>
              <a:rPr lang="bn-BD" sz="40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নির্ণয় যোগফলঃ</a:t>
            </a:r>
            <a:r>
              <a:rPr lang="en-US" sz="40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7a+14b+4c</a:t>
            </a:r>
          </a:p>
        </p:txBody>
      </p:sp>
    </p:spTree>
    <p:extLst>
      <p:ext uri="{BB962C8B-B14F-4D97-AF65-F5344CB8AC3E}">
        <p14:creationId xmlns:p14="http://schemas.microsoft.com/office/powerpoint/2010/main" val="173023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down)">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28"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nodeType="clickEffect">
                                  <p:stCondLst>
                                    <p:cond delay="0"/>
                                  </p:stCondLst>
                                  <p:iterate type="lt">
                                    <p:tmPct val="10000"/>
                                  </p:iterate>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37"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circle(in)">
                                      <p:cBhvr>
                                        <p:cTn id="44"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9492" y="736979"/>
            <a:ext cx="8857397" cy="1754326"/>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যোগ কর-------</a:t>
            </a:r>
          </a:p>
          <a:p>
            <a:r>
              <a:rPr lang="en-US"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4a+5b+6c</a:t>
            </a:r>
            <a:r>
              <a:rPr lang="bn-BD" sz="5400" dirty="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a:t>
            </a:r>
            <a:r>
              <a:rPr lang="en-US"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3a+9b+2c</a:t>
            </a:r>
            <a:endParaRPr lang="en-US" sz="5400" dirty="0">
              <a:latin typeface="NikoshBAN" panose="02000000000000000000" pitchFamily="2" charset="0"/>
              <a:cs typeface="NikoshBAN" panose="02000000000000000000" pitchFamily="2" charset="0"/>
            </a:endParaRPr>
          </a:p>
        </p:txBody>
      </p:sp>
      <p:sp>
        <p:nvSpPr>
          <p:cNvPr id="5" name="TextBox 4"/>
          <p:cNvSpPr txBox="1"/>
          <p:nvPr/>
        </p:nvSpPr>
        <p:spPr>
          <a:xfrm>
            <a:off x="1351128" y="2606722"/>
            <a:ext cx="7451677" cy="3170099"/>
          </a:xfrm>
          <a:prstGeom prst="rect">
            <a:avLst/>
          </a:prstGeom>
          <a:noFill/>
        </p:spPr>
        <p:txBody>
          <a:bodyPr wrap="square" rtlCol="0">
            <a:spAutoFit/>
          </a:bodyPr>
          <a:lstStyle/>
          <a:p>
            <a:r>
              <a:rPr lang="bn-BD" sz="40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বিকল্প সমাধানঃ</a:t>
            </a:r>
            <a:endParaRPr lang="en-US" sz="40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endParaRPr>
          </a:p>
          <a:p>
            <a:r>
              <a:rPr lang="en-US" sz="40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4a+5b+6c</a:t>
            </a:r>
            <a:endParaRPr lang="bn-BD" sz="4000" dirty="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endParaRPr>
          </a:p>
          <a:p>
            <a:r>
              <a:rPr lang="en-US" sz="40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3a+9b-2c</a:t>
            </a:r>
            <a:endParaRPr lang="bn-BD" sz="4000" dirty="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endParaRPr>
          </a:p>
          <a:p>
            <a:r>
              <a:rPr lang="en-US" sz="40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7a+14b+4c</a:t>
            </a:r>
          </a:p>
          <a:p>
            <a:r>
              <a:rPr lang="bn-BD" sz="40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নির্ণয় যোগফলঃ</a:t>
            </a:r>
            <a:r>
              <a:rPr lang="en-US" sz="40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7a+14b+4c</a:t>
            </a:r>
          </a:p>
        </p:txBody>
      </p:sp>
      <p:cxnSp>
        <p:nvCxnSpPr>
          <p:cNvPr id="3" name="Straight Connector 2"/>
          <p:cNvCxnSpPr/>
          <p:nvPr/>
        </p:nvCxnSpPr>
        <p:spPr>
          <a:xfrm>
            <a:off x="1351128" y="4478375"/>
            <a:ext cx="3057099" cy="25386"/>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22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down)">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wipe(down)">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wipe(down)">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strVal val="#ppt_w*0.70"/>
                                          </p:val>
                                        </p:tav>
                                        <p:tav tm="100000">
                                          <p:val>
                                            <p:strVal val="#ppt_w"/>
                                          </p:val>
                                        </p:tav>
                                      </p:tavLst>
                                    </p:anim>
                                    <p:anim calcmode="lin" valueType="num">
                                      <p:cBhvr>
                                        <p:cTn id="37" dur="1000" fill="hold"/>
                                        <p:tgtEl>
                                          <p:spTgt spid="3"/>
                                        </p:tgtEl>
                                        <p:attrNameLst>
                                          <p:attrName>ppt_h</p:attrName>
                                        </p:attrNameLst>
                                      </p:cBhvr>
                                      <p:tavLst>
                                        <p:tav tm="0">
                                          <p:val>
                                            <p:strVal val="#ppt_h"/>
                                          </p:val>
                                        </p:tav>
                                        <p:tav tm="100000">
                                          <p:val>
                                            <p:strVal val="#ppt_h"/>
                                          </p:val>
                                        </p:tav>
                                      </p:tavLst>
                                    </p:anim>
                                    <p:animEffect transition="in" filter="fade">
                                      <p:cBhvr>
                                        <p:cTn id="38" dur="1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circle(in)">
                                      <p:cBhvr>
                                        <p:cTn id="43"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698" y="1323833"/>
            <a:ext cx="6509982" cy="1754326"/>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5400" dirty="0" smtClean="0">
                <a:latin typeface="NikoshBAN" panose="02000000000000000000" pitchFamily="2" charset="0"/>
                <a:cs typeface="NikoshBAN" panose="02000000000000000000" pitchFamily="2" charset="0"/>
              </a:rPr>
              <a:t>দলীয় কাজ</a:t>
            </a:r>
          </a:p>
          <a:p>
            <a:pPr algn="ctr"/>
            <a:r>
              <a:rPr lang="bn-BD" sz="5400" dirty="0" smtClean="0">
                <a:latin typeface="NikoshBAN" panose="02000000000000000000" pitchFamily="2" charset="0"/>
                <a:cs typeface="NikoshBAN" panose="02000000000000000000" pitchFamily="2" charset="0"/>
              </a:rPr>
              <a:t>সময়ঃ ১০ মিনিট</a:t>
            </a:r>
            <a:endParaRPr lang="en-US" sz="5400" dirty="0" smtClean="0">
              <a:latin typeface="NikoshBAN" panose="02000000000000000000" pitchFamily="2" charset="0"/>
              <a:cs typeface="NikoshBAN" panose="02000000000000000000" pitchFamily="2" charset="0"/>
            </a:endParaRPr>
          </a:p>
        </p:txBody>
      </p:sp>
      <p:sp>
        <p:nvSpPr>
          <p:cNvPr id="5" name="TextBox 4"/>
          <p:cNvSpPr txBox="1"/>
          <p:nvPr/>
        </p:nvSpPr>
        <p:spPr>
          <a:xfrm>
            <a:off x="1569492" y="3753134"/>
            <a:ext cx="8857397"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5400" dirty="0" smtClean="0">
                <a:latin typeface="NikoshBAN" panose="02000000000000000000" pitchFamily="2" charset="0"/>
                <a:cs typeface="NikoshBAN" panose="02000000000000000000" pitchFamily="2" charset="0"/>
              </a:rPr>
              <a:t>যোগ করঃ-</a:t>
            </a:r>
          </a:p>
          <a:p>
            <a:r>
              <a:rPr lang="en-US"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9a+4b-6c</a:t>
            </a:r>
            <a:r>
              <a:rPr lang="bn-BD"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a:t>
            </a:r>
            <a:r>
              <a:rPr lang="en-US"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 a+2b+2c</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6619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6664" y="518615"/>
            <a:ext cx="8857396" cy="1754326"/>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5400" dirty="0" smtClean="0">
                <a:latin typeface="NikoshBAN" panose="02000000000000000000" pitchFamily="2" charset="0"/>
                <a:cs typeface="NikoshBAN" panose="02000000000000000000" pitchFamily="2" charset="0"/>
              </a:rPr>
              <a:t>যোগ করঃ-</a:t>
            </a:r>
          </a:p>
          <a:p>
            <a:r>
              <a:rPr lang="en-US"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9a+4b-6c</a:t>
            </a:r>
            <a:r>
              <a:rPr lang="bn-BD"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a:t>
            </a:r>
            <a:r>
              <a:rPr lang="en-US"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 a+2b+2c</a:t>
            </a:r>
            <a:endParaRPr lang="en-US" sz="5400" dirty="0">
              <a:latin typeface="NikoshBAN" panose="02000000000000000000" pitchFamily="2" charset="0"/>
              <a:cs typeface="NikoshBAN" panose="02000000000000000000" pitchFamily="2" charset="0"/>
            </a:endParaRPr>
          </a:p>
        </p:txBody>
      </p:sp>
      <p:sp>
        <p:nvSpPr>
          <p:cNvPr id="6" name="TextBox 5"/>
          <p:cNvSpPr txBox="1"/>
          <p:nvPr/>
        </p:nvSpPr>
        <p:spPr>
          <a:xfrm>
            <a:off x="1446663" y="2415654"/>
            <a:ext cx="8857397" cy="3416320"/>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বিকল্প সমাধানঃ</a:t>
            </a:r>
            <a:endParaRPr lang="en-US"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endParaRPr>
          </a:p>
          <a:p>
            <a:r>
              <a:rPr lang="en-US"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 9a+4b-6c </a:t>
            </a:r>
          </a:p>
          <a:p>
            <a:r>
              <a:rPr lang="en-US"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   a+2b+2c</a:t>
            </a:r>
            <a:r>
              <a:rPr lang="en-US"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a:p>
            <a:r>
              <a:rPr lang="en-US"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10a+6b-4c</a:t>
            </a:r>
          </a:p>
        </p:txBody>
      </p:sp>
      <p:cxnSp>
        <p:nvCxnSpPr>
          <p:cNvPr id="8" name="Straight Connector 7"/>
          <p:cNvCxnSpPr/>
          <p:nvPr/>
        </p:nvCxnSpPr>
        <p:spPr>
          <a:xfrm>
            <a:off x="1760561" y="4899546"/>
            <a:ext cx="3985146"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19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down)">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500" fill="hold"/>
                                        <p:tgtEl>
                                          <p:spTgt spid="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698" y="1323833"/>
            <a:ext cx="6509982" cy="1754326"/>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5400" dirty="0" smtClean="0">
                <a:latin typeface="NikoshBAN" panose="02000000000000000000" pitchFamily="2" charset="0"/>
                <a:cs typeface="NikoshBAN" panose="02000000000000000000" pitchFamily="2" charset="0"/>
              </a:rPr>
              <a:t>মূল্যায়ণ</a:t>
            </a:r>
          </a:p>
          <a:p>
            <a:pPr algn="ctr"/>
            <a:r>
              <a:rPr lang="bn-BD" sz="5400" dirty="0" smtClean="0">
                <a:latin typeface="NikoshBAN" panose="02000000000000000000" pitchFamily="2" charset="0"/>
                <a:cs typeface="NikoshBAN" panose="02000000000000000000" pitchFamily="2" charset="0"/>
              </a:rPr>
              <a:t>সময়ঃ ৫ মিনিট</a:t>
            </a:r>
            <a:endParaRPr lang="en-US" sz="5400" dirty="0" smtClean="0">
              <a:latin typeface="NikoshBAN" panose="02000000000000000000" pitchFamily="2" charset="0"/>
              <a:cs typeface="NikoshBAN" panose="02000000000000000000" pitchFamily="2" charset="0"/>
            </a:endParaRPr>
          </a:p>
        </p:txBody>
      </p:sp>
      <p:sp>
        <p:nvSpPr>
          <p:cNvPr id="5" name="TextBox 4"/>
          <p:cNvSpPr txBox="1"/>
          <p:nvPr/>
        </p:nvSpPr>
        <p:spPr>
          <a:xfrm>
            <a:off x="1569492" y="3753134"/>
            <a:ext cx="8857397" cy="1754326"/>
          </a:xfrm>
          <a:prstGeom prst="rect">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5400" dirty="0" smtClean="0">
                <a:latin typeface="NikoshBAN" panose="02000000000000000000" pitchFamily="2" charset="0"/>
                <a:cs typeface="NikoshBAN" panose="02000000000000000000" pitchFamily="2" charset="0"/>
              </a:rPr>
              <a:t>যোগ করঃ-</a:t>
            </a:r>
          </a:p>
          <a:p>
            <a:r>
              <a:rPr lang="en-US"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4x+5y-6z</a:t>
            </a:r>
            <a:r>
              <a:rPr lang="bn-BD"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a:t>
            </a:r>
            <a:r>
              <a:rPr lang="en-US"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 -2y+3x-2z</a:t>
            </a:r>
            <a:endParaRPr lang="en-US" sz="54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3434" y="228671"/>
            <a:ext cx="2706910" cy="1095162"/>
          </a:xfrm>
          <a:prstGeom prst="rect">
            <a:avLst/>
          </a:prstGeom>
        </p:spPr>
      </p:pic>
    </p:spTree>
    <p:extLst>
      <p:ext uri="{BB962C8B-B14F-4D97-AF65-F5344CB8AC3E}">
        <p14:creationId xmlns:p14="http://schemas.microsoft.com/office/powerpoint/2010/main" val="18787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5268" y="239952"/>
            <a:ext cx="5562600" cy="1200329"/>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শিক্ষক পরিচিতি</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endParaRPr>
          </a:p>
        </p:txBody>
      </p:sp>
      <p:sp>
        <p:nvSpPr>
          <p:cNvPr id="5" name="Rounded Rectangle 4"/>
          <p:cNvSpPr/>
          <p:nvPr/>
        </p:nvSpPr>
        <p:spPr>
          <a:xfrm>
            <a:off x="4612943" y="1787857"/>
            <a:ext cx="6878472" cy="4346243"/>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4800" dirty="0" err="1">
                <a:solidFill>
                  <a:schemeClr val="tx1"/>
                </a:solidFill>
                <a:latin typeface="NikoshBAN" pitchFamily="2" charset="0"/>
                <a:cs typeface="NikoshBAN" pitchFamily="2" charset="0"/>
              </a:rPr>
              <a:t>নির্মল</a:t>
            </a:r>
            <a:r>
              <a:rPr lang="en-US" sz="4800" dirty="0">
                <a:solidFill>
                  <a:schemeClr val="tx1"/>
                </a:solidFill>
                <a:latin typeface="NikoshBAN" pitchFamily="2" charset="0"/>
                <a:cs typeface="NikoshBAN" pitchFamily="2" charset="0"/>
              </a:rPr>
              <a:t> </a:t>
            </a:r>
            <a:r>
              <a:rPr lang="en-US" sz="4800" dirty="0" err="1">
                <a:solidFill>
                  <a:schemeClr val="tx1"/>
                </a:solidFill>
                <a:latin typeface="NikoshBAN" pitchFamily="2" charset="0"/>
                <a:cs typeface="NikoshBAN" pitchFamily="2" charset="0"/>
              </a:rPr>
              <a:t>কুমার</a:t>
            </a:r>
            <a:r>
              <a:rPr lang="en-US" sz="4800" dirty="0">
                <a:solidFill>
                  <a:schemeClr val="tx1"/>
                </a:solidFill>
                <a:latin typeface="NikoshBAN" pitchFamily="2" charset="0"/>
                <a:cs typeface="NikoshBAN" pitchFamily="2" charset="0"/>
              </a:rPr>
              <a:t> </a:t>
            </a:r>
            <a:r>
              <a:rPr lang="en-US" sz="4800" dirty="0" err="1">
                <a:solidFill>
                  <a:schemeClr val="tx1"/>
                </a:solidFill>
                <a:latin typeface="NikoshBAN" pitchFamily="2" charset="0"/>
                <a:cs typeface="NikoshBAN" pitchFamily="2" charset="0"/>
              </a:rPr>
              <a:t>বর্মণ</a:t>
            </a:r>
            <a:r>
              <a:rPr lang="bn-BD" sz="4800" dirty="0">
                <a:solidFill>
                  <a:schemeClr val="tx1"/>
                </a:solidFill>
                <a:latin typeface="NikoshBAN" pitchFamily="2" charset="0"/>
                <a:cs typeface="NikoshBAN" pitchFamily="2" charset="0"/>
              </a:rPr>
              <a:t>।</a:t>
            </a:r>
            <a:endParaRPr lang="en-US" sz="4800" dirty="0">
              <a:solidFill>
                <a:schemeClr val="tx1"/>
              </a:solidFill>
              <a:latin typeface="NikoshBAN" pitchFamily="2" charset="0"/>
              <a:cs typeface="NikoshBAN" pitchFamily="2" charset="0"/>
            </a:endParaRPr>
          </a:p>
          <a:p>
            <a:pPr algn="ctr"/>
            <a:r>
              <a:rPr lang="bn-BD" sz="3200" dirty="0">
                <a:solidFill>
                  <a:schemeClr val="tx1"/>
                </a:solidFill>
                <a:latin typeface="NikoshBAN" pitchFamily="2" charset="0"/>
                <a:cs typeface="NikoshBAN" pitchFamily="2" charset="0"/>
              </a:rPr>
              <a:t>সহকারি শিক্ষক,</a:t>
            </a:r>
          </a:p>
          <a:p>
            <a:pPr algn="ctr"/>
            <a:r>
              <a:rPr lang="bn-BD" sz="3200" dirty="0">
                <a:solidFill>
                  <a:schemeClr val="tx1"/>
                </a:solidFill>
                <a:latin typeface="NikoshBAN" pitchFamily="2" charset="0"/>
                <a:cs typeface="NikoshBAN" pitchFamily="2" charset="0"/>
              </a:rPr>
              <a:t>ভায়ারহাট বালিকা উচ্চ বিদ্যালয় </a:t>
            </a:r>
            <a:r>
              <a:rPr lang="bn-BD" sz="3200" dirty="0" smtClean="0">
                <a:solidFill>
                  <a:schemeClr val="tx1"/>
                </a:solidFill>
                <a:latin typeface="NikoshBAN" pitchFamily="2" charset="0"/>
                <a:cs typeface="NikoshBAN" pitchFamily="2" charset="0"/>
              </a:rPr>
              <a:t>কাউনিয়</a:t>
            </a:r>
            <a:r>
              <a:rPr lang="en-US" sz="3200" dirty="0" smtClean="0">
                <a:solidFill>
                  <a:schemeClr val="tx1"/>
                </a:solidFill>
                <a:latin typeface="NikoshBAN" pitchFamily="2" charset="0"/>
                <a:cs typeface="NikoshBAN" pitchFamily="2" charset="0"/>
              </a:rPr>
              <a:t>া</a:t>
            </a:r>
            <a:r>
              <a:rPr lang="bn-BD" sz="3200" dirty="0" smtClean="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রংপুর</a:t>
            </a:r>
            <a:r>
              <a:rPr lang="bn-BD" sz="3200" dirty="0" smtClean="0">
                <a:solidFill>
                  <a:schemeClr val="tx1"/>
                </a:solidFill>
                <a:latin typeface="NikoshBAN" pitchFamily="2" charset="0"/>
                <a:cs typeface="NikoshBAN" pitchFamily="2" charset="0"/>
              </a:rPr>
              <a:t>।</a:t>
            </a:r>
          </a:p>
          <a:p>
            <a:pPr algn="ctr"/>
            <a:r>
              <a:rPr lang="bn-BD" sz="3200" dirty="0" smtClean="0">
                <a:solidFill>
                  <a:schemeClr val="tx1"/>
                </a:solidFill>
                <a:latin typeface="NikoshBAN" pitchFamily="2" charset="0"/>
                <a:cs typeface="NikoshBAN" pitchFamily="2" charset="0"/>
              </a:rPr>
              <a:t>মোবাঃ০১৭</a:t>
            </a:r>
            <a:r>
              <a:rPr lang="en-US" sz="3200" dirty="0" smtClean="0">
                <a:solidFill>
                  <a:schemeClr val="tx1"/>
                </a:solidFill>
                <a:latin typeface="NikoshBAN" pitchFamily="2" charset="0"/>
                <a:cs typeface="NikoshBAN" pitchFamily="2" charset="0"/>
              </a:rPr>
              <a:t>০৬৩০৩৭৬৫</a:t>
            </a:r>
          </a:p>
          <a:p>
            <a:pPr algn="ctr"/>
            <a:r>
              <a:rPr lang="en-US" sz="2400" dirty="0" smtClean="0">
                <a:solidFill>
                  <a:schemeClr val="tx1"/>
                </a:solidFill>
                <a:latin typeface="NikoshBAN" pitchFamily="2" charset="0"/>
                <a:cs typeface="NikoshBAN" pitchFamily="2" charset="0"/>
              </a:rPr>
              <a:t>Email-nirmalkumarbghs@gmail.com</a:t>
            </a:r>
            <a:endParaRPr lang="en-US" sz="2400" dirty="0">
              <a:solidFill>
                <a:schemeClr val="tx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2384" t="-2475" r="127846" b="18461"/>
          <a:stretch/>
        </p:blipFill>
        <p:spPr>
          <a:xfrm>
            <a:off x="-440787" y="2293034"/>
            <a:ext cx="5153464" cy="3841066"/>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154" t="3000" r="17308" b="5924"/>
          <a:stretch/>
        </p:blipFill>
        <p:spPr>
          <a:xfrm>
            <a:off x="491306" y="2209800"/>
            <a:ext cx="3620856" cy="4164037"/>
          </a:xfrm>
          <a:prstGeom prst="ellipse">
            <a:avLst/>
          </a:prstGeom>
          <a:ln w="12700">
            <a:solidFill>
              <a:schemeClr val="tx1"/>
            </a:solidFill>
            <a:prstDash val="dashDot"/>
          </a:ln>
          <a:effectLst>
            <a:glow rad="228600">
              <a:schemeClr val="accent4">
                <a:satMod val="175000"/>
                <a:alpha val="40000"/>
              </a:schemeClr>
            </a:glow>
            <a:softEdge rad="112500"/>
          </a:effectLst>
          <a:scene3d>
            <a:camera prst="orthographicFront"/>
            <a:lightRig rig="threePt" dir="t"/>
          </a:scene3d>
          <a:sp3d>
            <a:bevelT/>
          </a:sp3d>
        </p:spPr>
      </p:pic>
    </p:spTree>
    <p:extLst>
      <p:ext uri="{BB962C8B-B14F-4D97-AF65-F5344CB8AC3E}">
        <p14:creationId xmlns:p14="http://schemas.microsoft.com/office/powerpoint/2010/main" val="356206240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5970" y="1255594"/>
            <a:ext cx="8857397" cy="3416320"/>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বিকল্প সমাধানঃ</a:t>
            </a:r>
            <a:endParaRPr lang="en-US"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endParaRPr>
          </a:p>
          <a:p>
            <a:r>
              <a:rPr lang="en-US"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4x+5y-6z </a:t>
            </a:r>
          </a:p>
          <a:p>
            <a:r>
              <a:rPr lang="en-US"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 3x-2y-2z</a:t>
            </a:r>
          </a:p>
          <a:p>
            <a:r>
              <a:rPr lang="en-US"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7x+3y-8z</a:t>
            </a:r>
            <a:endParaRPr lang="en-US" sz="5400" dirty="0">
              <a:latin typeface="NikoshBAN" panose="02000000000000000000" pitchFamily="2" charset="0"/>
              <a:cs typeface="NikoshBAN" panose="02000000000000000000" pitchFamily="2" charset="0"/>
            </a:endParaRPr>
          </a:p>
        </p:txBody>
      </p:sp>
      <p:cxnSp>
        <p:nvCxnSpPr>
          <p:cNvPr id="6" name="Straight Connector 5"/>
          <p:cNvCxnSpPr/>
          <p:nvPr/>
        </p:nvCxnSpPr>
        <p:spPr>
          <a:xfrm>
            <a:off x="1705970" y="3786326"/>
            <a:ext cx="3985146"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43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nodeType="clickEffect">
                                  <p:stCondLst>
                                    <p:cond delay="0"/>
                                  </p:stCondLst>
                                  <p:iterate type="lt">
                                    <p:tmPct val="10000"/>
                                  </p:iterate>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p:cTn id="36"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38"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2" action="ppaction://hlinksldjump" highlightClick="1"/>
          </p:cNvPr>
          <p:cNvSpPr/>
          <p:nvPr/>
        </p:nvSpPr>
        <p:spPr>
          <a:xfrm>
            <a:off x="3057099" y="249419"/>
            <a:ext cx="5254388" cy="2944157"/>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bn-BD" dirty="0" smtClean="0"/>
              <a:t> </a:t>
            </a:r>
          </a:p>
          <a:p>
            <a:pPr algn="ctr"/>
            <a:endParaRPr lang="bn-BD" sz="6000" dirty="0">
              <a:solidFill>
                <a:srgbClr val="FF0000"/>
              </a:solidFill>
              <a:latin typeface="NikoshBAN" panose="02000000000000000000" pitchFamily="2" charset="0"/>
              <a:cs typeface="NikoshBAN" panose="02000000000000000000" pitchFamily="2" charset="0"/>
            </a:endParaRPr>
          </a:p>
          <a:p>
            <a:pPr algn="ctr"/>
            <a:endParaRPr lang="en-US" sz="6000" dirty="0">
              <a:solidFill>
                <a:srgbClr val="FF0000"/>
              </a:solidFill>
              <a:latin typeface="NikoshBAN" panose="02000000000000000000" pitchFamily="2" charset="0"/>
              <a:cs typeface="NikoshBAN" panose="02000000000000000000" pitchFamily="2" charset="0"/>
            </a:endParaRPr>
          </a:p>
        </p:txBody>
      </p:sp>
      <p:sp>
        <p:nvSpPr>
          <p:cNvPr id="5" name="TextBox 4"/>
          <p:cNvSpPr txBox="1"/>
          <p:nvPr/>
        </p:nvSpPr>
        <p:spPr>
          <a:xfrm>
            <a:off x="1569492" y="4653890"/>
            <a:ext cx="8857397" cy="1754326"/>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5400" dirty="0" smtClean="0">
                <a:latin typeface="NikoshBAN" panose="02000000000000000000" pitchFamily="2" charset="0"/>
                <a:cs typeface="NikoshBAN" panose="02000000000000000000" pitchFamily="2" charset="0"/>
              </a:rPr>
              <a:t>যোগ করঃ-</a:t>
            </a:r>
          </a:p>
          <a:p>
            <a:r>
              <a:rPr lang="en-US"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8a-6b+4c</a:t>
            </a:r>
            <a:r>
              <a:rPr lang="bn-BD"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a:t>
            </a:r>
            <a:r>
              <a:rPr lang="en-US" sz="5400" dirty="0" smtClean="0">
                <a:ln w="0"/>
                <a:effectLst>
                  <a:outerShdw blurRad="38100" dist="19050" dir="2700000" algn="tl" rotWithShape="0">
                    <a:schemeClr val="dk1">
                      <a:alpha val="40000"/>
                    </a:schemeClr>
                  </a:outerShdw>
                </a:effectLst>
                <a:latin typeface="Arial Black" panose="020B0A04020102020204" pitchFamily="34" charset="0"/>
                <a:cs typeface="NikoshBAN" panose="02000000000000000000" pitchFamily="2" charset="0"/>
              </a:rPr>
              <a:t> 5a+2b-7c</a:t>
            </a:r>
            <a:endParaRPr lang="en-US" sz="5400" dirty="0">
              <a:latin typeface="NikoshBAN" panose="02000000000000000000" pitchFamily="2" charset="0"/>
              <a:cs typeface="NikoshBAN" panose="02000000000000000000" pitchFamily="2" charset="0"/>
            </a:endParaRPr>
          </a:p>
        </p:txBody>
      </p:sp>
      <p:sp>
        <p:nvSpPr>
          <p:cNvPr id="6" name="TextBox 5"/>
          <p:cNvSpPr txBox="1"/>
          <p:nvPr/>
        </p:nvSpPr>
        <p:spPr>
          <a:xfrm>
            <a:off x="3657599" y="3321970"/>
            <a:ext cx="4107976" cy="1107996"/>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800" dirty="0" smtClean="0">
                <a:solidFill>
                  <a:srgbClr val="FF0000"/>
                </a:solidFill>
                <a:latin typeface="NikoshBAN" panose="02000000000000000000" pitchFamily="2" charset="0"/>
                <a:cs typeface="NikoshBAN" panose="02000000000000000000" pitchFamily="2" charset="0"/>
              </a:rPr>
              <a:t>বাড়ির কাজ</a:t>
            </a:r>
            <a:endParaRPr lang="en-US" sz="4800" dirty="0" smtClean="0">
              <a:solidFill>
                <a:srgbClr val="FF0000"/>
              </a:solidFill>
              <a:latin typeface="NikoshBAN" panose="02000000000000000000" pitchFamily="2" charset="0"/>
              <a:cs typeface="NikoshBAN" panose="02000000000000000000" pitchFamily="2" charset="0"/>
            </a:endParaRPr>
          </a:p>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053" y="235771"/>
            <a:ext cx="1615961" cy="1029427"/>
          </a:xfrm>
          <a:prstGeom prst="rect">
            <a:avLst/>
          </a:prstGeom>
        </p:spPr>
      </p:pic>
    </p:spTree>
    <p:extLst>
      <p:ext uri="{BB962C8B-B14F-4D97-AF65-F5344CB8AC3E}">
        <p14:creationId xmlns:p14="http://schemas.microsoft.com/office/powerpoint/2010/main" val="234624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1003" y="887105"/>
            <a:ext cx="9103057" cy="42393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1132765" y="5377218"/>
            <a:ext cx="9171295" cy="830997"/>
          </a:xfrm>
          <a:prstGeom prst="rect">
            <a:avLst/>
          </a:prstGeom>
          <a:effectLst>
            <a:glow rad="139700">
              <a:schemeClr val="accent5">
                <a:satMod val="175000"/>
                <a:alpha val="40000"/>
              </a:schemeClr>
            </a:glo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4800" dirty="0" smtClean="0">
                <a:latin typeface="NikoshBAN" panose="02000000000000000000" pitchFamily="2" charset="0"/>
                <a:cs typeface="NikoshBAN" panose="02000000000000000000" pitchFamily="2" charset="0"/>
              </a:rPr>
              <a:t>আজকের মত বিদায় নিচ্ছি, </a:t>
            </a:r>
            <a:r>
              <a:rPr lang="bn-BD" sz="4800" dirty="0">
                <a:latin typeface="NikoshBAN" panose="02000000000000000000" pitchFamily="2" charset="0"/>
                <a:cs typeface="NikoshBAN" panose="02000000000000000000" pitchFamily="2" charset="0"/>
              </a:rPr>
              <a:t>সবাই ভাল </a:t>
            </a:r>
            <a:r>
              <a:rPr lang="bn-BD" sz="4800" dirty="0" smtClean="0">
                <a:latin typeface="NikoshBAN" panose="02000000000000000000" pitchFamily="2" charset="0"/>
                <a:cs typeface="NikoshBAN" panose="02000000000000000000" pitchFamily="2" charset="0"/>
              </a:rPr>
              <a:t>থেকো।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1554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3140" y="1214651"/>
            <a:ext cx="8693624" cy="4708981"/>
          </a:xfrm>
          <a:prstGeom prst="rect">
            <a:avLst/>
          </a:prstGeom>
          <a:effectLst>
            <a:glow rad="228600">
              <a:schemeClr val="accent3">
                <a:satMod val="175000"/>
                <a:alpha val="40000"/>
              </a:schemeClr>
            </a:glow>
            <a:outerShdw blurRad="50800" dist="38100" dir="5400000" rotWithShape="0">
              <a:srgbClr val="000000">
                <a:alpha val="60000"/>
              </a:srgbClr>
            </a:outerShdw>
          </a:effectLst>
          <a:scene3d>
            <a:camera prst="orthographicFront"/>
            <a:lightRig rig="threePt" dir="t"/>
          </a:scene3d>
          <a:sp3d>
            <a:bevelT w="152400" h="50800" prst="softRound"/>
          </a:sp3d>
        </p:spPr>
        <p:style>
          <a:lnRef idx="0">
            <a:schemeClr val="accent1"/>
          </a:lnRef>
          <a:fillRef idx="1003">
            <a:schemeClr val="lt1"/>
          </a:fillRef>
          <a:effectRef idx="3">
            <a:schemeClr val="accent1"/>
          </a:effectRef>
          <a:fontRef idx="minor">
            <a:schemeClr val="lt1"/>
          </a:fontRef>
        </p:style>
        <p:txBody>
          <a:bodyPr wrap="square" rtlCol="0">
            <a:spAutoFit/>
          </a:bodyPr>
          <a:lstStyle/>
          <a:p>
            <a:pPr algn="ctr"/>
            <a:r>
              <a:rPr lang="en-US" sz="6000" b="1" dirty="0" err="1">
                <a:solidFill>
                  <a:schemeClr val="tx1"/>
                </a:solidFill>
                <a:latin typeface="NikoshBAN" panose="02000000000000000000" pitchFamily="2" charset="0"/>
                <a:cs typeface="NikoshBAN" panose="02000000000000000000" pitchFamily="2" charset="0"/>
              </a:rPr>
              <a:t>পাঠ</a:t>
            </a:r>
            <a:r>
              <a:rPr lang="en-US" sz="6000" b="1" dirty="0">
                <a:solidFill>
                  <a:schemeClr val="tx1"/>
                </a:solidFill>
                <a:latin typeface="NikoshBAN" panose="02000000000000000000" pitchFamily="2" charset="0"/>
                <a:cs typeface="NikoshBAN" panose="02000000000000000000" pitchFamily="2" charset="0"/>
              </a:rPr>
              <a:t> </a:t>
            </a:r>
            <a:r>
              <a:rPr lang="en-US" sz="6000" b="1" dirty="0" err="1">
                <a:solidFill>
                  <a:schemeClr val="tx1"/>
                </a:solidFill>
                <a:latin typeface="NikoshBAN" panose="02000000000000000000" pitchFamily="2" charset="0"/>
                <a:cs typeface="NikoshBAN" panose="02000000000000000000" pitchFamily="2" charset="0"/>
              </a:rPr>
              <a:t>পরিচিতি</a:t>
            </a:r>
            <a:endParaRPr lang="en-US" sz="6000" b="1" dirty="0">
              <a:solidFill>
                <a:schemeClr val="tx1"/>
              </a:solidFill>
              <a:latin typeface="NikoshBAN" panose="02000000000000000000" pitchFamily="2" charset="0"/>
              <a:cs typeface="NikoshBAN" panose="02000000000000000000" pitchFamily="2" charset="0"/>
            </a:endParaRPr>
          </a:p>
          <a:p>
            <a:pPr algn="ctr"/>
            <a:r>
              <a:rPr lang="en-US" sz="6000" b="1" dirty="0" smtClean="0">
                <a:solidFill>
                  <a:srgbClr val="7030A0"/>
                </a:solidFill>
                <a:latin typeface="NikoshBAN" panose="02000000000000000000" pitchFamily="2" charset="0"/>
                <a:cs typeface="NikoshBAN" panose="02000000000000000000" pitchFamily="2" charset="0"/>
              </a:rPr>
              <a:t>শ্রেণিঃ৬ষ্ঠ</a:t>
            </a:r>
            <a:endParaRPr lang="en-US" sz="6000" b="1" dirty="0">
              <a:solidFill>
                <a:srgbClr val="7030A0"/>
              </a:solidFill>
              <a:latin typeface="NikoshBAN" panose="02000000000000000000" pitchFamily="2" charset="0"/>
              <a:cs typeface="NikoshBAN" panose="02000000000000000000" pitchFamily="2" charset="0"/>
            </a:endParaRPr>
          </a:p>
          <a:p>
            <a:pPr algn="ctr"/>
            <a:r>
              <a:rPr lang="en-US" sz="6000" b="1" dirty="0" err="1">
                <a:solidFill>
                  <a:srgbClr val="7030A0"/>
                </a:solidFill>
                <a:latin typeface="NikoshBAN" panose="02000000000000000000" pitchFamily="2" charset="0"/>
                <a:cs typeface="NikoshBAN" panose="02000000000000000000" pitchFamily="2" charset="0"/>
              </a:rPr>
              <a:t>বিষয়ঃ</a:t>
            </a:r>
            <a:r>
              <a:rPr lang="en-US" sz="6000" b="1" dirty="0">
                <a:solidFill>
                  <a:srgbClr val="7030A0"/>
                </a:solidFill>
                <a:latin typeface="NikoshBAN" panose="02000000000000000000" pitchFamily="2" charset="0"/>
                <a:cs typeface="NikoshBAN" panose="02000000000000000000" pitchFamily="2" charset="0"/>
              </a:rPr>
              <a:t> </a:t>
            </a:r>
            <a:r>
              <a:rPr lang="bn-BD" sz="6000" b="1" dirty="0" smtClean="0">
                <a:solidFill>
                  <a:srgbClr val="7030A0"/>
                </a:solidFill>
                <a:latin typeface="NikoshBAN" panose="02000000000000000000" pitchFamily="2" charset="0"/>
                <a:cs typeface="NikoshBAN" panose="02000000000000000000" pitchFamily="2" charset="0"/>
              </a:rPr>
              <a:t>গণিত</a:t>
            </a:r>
            <a:endParaRPr lang="en-US" sz="6000" b="1" dirty="0">
              <a:solidFill>
                <a:srgbClr val="7030A0"/>
              </a:solidFill>
              <a:latin typeface="NikoshBAN" panose="02000000000000000000" pitchFamily="2" charset="0"/>
              <a:cs typeface="NikoshBAN" panose="02000000000000000000" pitchFamily="2" charset="0"/>
            </a:endParaRPr>
          </a:p>
          <a:p>
            <a:pPr algn="ctr"/>
            <a:r>
              <a:rPr lang="en-US" sz="6000" b="1" dirty="0" err="1">
                <a:solidFill>
                  <a:srgbClr val="7030A0"/>
                </a:solidFill>
                <a:latin typeface="NikoshBAN" panose="02000000000000000000" pitchFamily="2" charset="0"/>
                <a:cs typeface="NikoshBAN" panose="02000000000000000000" pitchFamily="2" charset="0"/>
              </a:rPr>
              <a:t>সময়ঃ</a:t>
            </a:r>
            <a:r>
              <a:rPr lang="en-US" sz="6000" b="1" dirty="0">
                <a:solidFill>
                  <a:srgbClr val="7030A0"/>
                </a:solidFill>
                <a:latin typeface="NikoshBAN" panose="02000000000000000000" pitchFamily="2" charset="0"/>
                <a:cs typeface="NikoshBAN" panose="02000000000000000000" pitchFamily="2" charset="0"/>
              </a:rPr>
              <a:t> </a:t>
            </a:r>
            <a:r>
              <a:rPr lang="en-US" sz="6000" b="1" dirty="0" smtClean="0">
                <a:solidFill>
                  <a:srgbClr val="7030A0"/>
                </a:solidFill>
                <a:latin typeface="NikoshBAN" panose="02000000000000000000" pitchFamily="2" charset="0"/>
                <a:cs typeface="NikoshBAN" panose="02000000000000000000" pitchFamily="2" charset="0"/>
              </a:rPr>
              <a:t>৪</a:t>
            </a:r>
            <a:r>
              <a:rPr lang="bn-BD" sz="6000" b="1" dirty="0" smtClean="0">
                <a:solidFill>
                  <a:srgbClr val="7030A0"/>
                </a:solidFill>
                <a:latin typeface="NikoshBAN" panose="02000000000000000000" pitchFamily="2" charset="0"/>
                <a:cs typeface="NikoshBAN" panose="02000000000000000000" pitchFamily="2" charset="0"/>
              </a:rPr>
              <a:t>০</a:t>
            </a:r>
            <a:r>
              <a:rPr lang="en-US" sz="6000" b="1" dirty="0" err="1" smtClean="0">
                <a:solidFill>
                  <a:srgbClr val="7030A0"/>
                </a:solidFill>
                <a:latin typeface="NikoshBAN" panose="02000000000000000000" pitchFamily="2" charset="0"/>
                <a:cs typeface="NikoshBAN" panose="02000000000000000000" pitchFamily="2" charset="0"/>
              </a:rPr>
              <a:t>মিনিট</a:t>
            </a:r>
            <a:endParaRPr lang="bn-BD" sz="6000" b="1" dirty="0" smtClean="0">
              <a:solidFill>
                <a:srgbClr val="7030A0"/>
              </a:solidFill>
              <a:latin typeface="NikoshBAN" panose="02000000000000000000" pitchFamily="2" charset="0"/>
              <a:cs typeface="NikoshBAN" panose="02000000000000000000" pitchFamily="2" charset="0"/>
            </a:endParaRPr>
          </a:p>
          <a:p>
            <a:pPr algn="ctr"/>
            <a:r>
              <a:rPr lang="bn-BD" sz="6000" b="1" dirty="0" smtClean="0">
                <a:solidFill>
                  <a:srgbClr val="7030A0"/>
                </a:solidFill>
                <a:latin typeface="NikoshBAN" panose="02000000000000000000" pitchFamily="2" charset="0"/>
                <a:cs typeface="NikoshBAN" panose="02000000000000000000" pitchFamily="2" charset="0"/>
              </a:rPr>
              <a:t>আধ্যায়ঃ</a:t>
            </a:r>
            <a:r>
              <a:rPr lang="en-US" sz="6000" b="1" dirty="0" smtClean="0">
                <a:solidFill>
                  <a:srgbClr val="7030A0"/>
                </a:solidFill>
                <a:latin typeface="NikoshBAN" panose="02000000000000000000" pitchFamily="2" charset="0"/>
                <a:cs typeface="NikoshBAN" panose="02000000000000000000" pitchFamily="2" charset="0"/>
              </a:rPr>
              <a:t>৪.</a:t>
            </a:r>
            <a:r>
              <a:rPr lang="bn-BD" sz="6000" b="1" dirty="0" smtClean="0">
                <a:solidFill>
                  <a:srgbClr val="7030A0"/>
                </a:solidFill>
                <a:latin typeface="NikoshBAN" panose="02000000000000000000" pitchFamily="2" charset="0"/>
                <a:cs typeface="NikoshBAN" panose="02000000000000000000" pitchFamily="2" charset="0"/>
              </a:rPr>
              <a:t>২</a:t>
            </a:r>
            <a:endParaRPr lang="en-US" sz="60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8959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
                                            <p:txEl>
                                              <p:pRg st="1" end="1"/>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p:cTn id="1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2">
                                            <p:txEl>
                                              <p:pRg st="2" end="2"/>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p:cTn id="23"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2">
                                            <p:txEl>
                                              <p:pRg st="3" end="3"/>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41696" y="150125"/>
            <a:ext cx="10412104" cy="1540564"/>
          </a:xfrm>
          <a:prstGeom prst="rect">
            <a:avLst/>
          </a:prstGeom>
        </p:spPr>
        <p:style>
          <a:lnRef idx="0">
            <a:schemeClr val="accent2"/>
          </a:lnRef>
          <a:fillRef idx="1003">
            <a:schemeClr val="lt1"/>
          </a:fillRef>
          <a:effectRef idx="3">
            <a:schemeClr val="accent2"/>
          </a:effectRef>
          <a:fontRef idx="minor">
            <a:schemeClr val="lt1"/>
          </a:fontRef>
        </p:style>
        <p:txBody>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smtClean="0">
              <a:solidFill>
                <a:schemeClr val="tx1">
                  <a:lumMod val="85000"/>
                  <a:lumOff val="15000"/>
                </a:schemeClr>
              </a:solidFill>
            </a:endParaRPr>
          </a:p>
          <a:p>
            <a:pPr algn="ctr"/>
            <a:r>
              <a:rPr lang="bn-BD" sz="6000" dirty="0" smtClean="0">
                <a:solidFill>
                  <a:schemeClr val="tx1">
                    <a:lumMod val="85000"/>
                    <a:lumOff val="15000"/>
                  </a:schemeClr>
                </a:solidFill>
                <a:latin typeface="NikoshBAN" panose="02000000000000000000" pitchFamily="2" charset="0"/>
                <a:cs typeface="NikoshBAN" panose="02000000000000000000" pitchFamily="2" charset="0"/>
              </a:rPr>
              <a:t>নিচের রাশি লক্ষ্য কর</a:t>
            </a:r>
            <a:endParaRPr lang="en-US" sz="6000" dirty="0">
              <a:solidFill>
                <a:schemeClr val="tx1">
                  <a:lumMod val="85000"/>
                  <a:lumOff val="15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1269244" y="2606722"/>
            <a:ext cx="1269241"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dirty="0" smtClean="0"/>
              <a:t>+5a</a:t>
            </a:r>
            <a:endParaRPr lang="en-US" sz="4400" dirty="0"/>
          </a:p>
        </p:txBody>
      </p:sp>
      <p:sp>
        <p:nvSpPr>
          <p:cNvPr id="9" name="TextBox 8"/>
          <p:cNvSpPr txBox="1"/>
          <p:nvPr/>
        </p:nvSpPr>
        <p:spPr>
          <a:xfrm>
            <a:off x="-1228299" y="3439230"/>
            <a:ext cx="1228299"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400" dirty="0" smtClean="0"/>
              <a:t>-3a</a:t>
            </a:r>
            <a:endParaRPr lang="en-US" sz="4400" dirty="0"/>
          </a:p>
        </p:txBody>
      </p:sp>
      <p:cxnSp>
        <p:nvCxnSpPr>
          <p:cNvPr id="11" name="Straight Connector 10"/>
          <p:cNvCxnSpPr/>
          <p:nvPr/>
        </p:nvCxnSpPr>
        <p:spPr>
          <a:xfrm>
            <a:off x="12192000" y="4181376"/>
            <a:ext cx="2470245" cy="27295"/>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16" name="TextBox 15"/>
          <p:cNvSpPr txBox="1"/>
          <p:nvPr/>
        </p:nvSpPr>
        <p:spPr>
          <a:xfrm>
            <a:off x="4403188" y="4234373"/>
            <a:ext cx="1420837"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400" dirty="0" smtClean="0"/>
              <a:t>+2a</a:t>
            </a:r>
            <a:endParaRPr lang="en-US" sz="4400" dirty="0"/>
          </a:p>
        </p:txBody>
      </p:sp>
    </p:spTree>
    <p:extLst>
      <p:ext uri="{BB962C8B-B14F-4D97-AF65-F5344CB8AC3E}">
        <p14:creationId xmlns:p14="http://schemas.microsoft.com/office/powerpoint/2010/main" val="73083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0" nodeType="clickEffect">
                                  <p:stCondLst>
                                    <p:cond delay="0"/>
                                  </p:stCondLst>
                                  <p:childTnLst>
                                    <p:animMotion origin="layout" path="M 0.01341 0.00995 L 0.46901 0.0037 " pathEditMode="relative" rAng="0" ptsTypes="AA">
                                      <p:cBhvr>
                                        <p:cTn id="24" dur="2000" fill="hold"/>
                                        <p:tgtEl>
                                          <p:spTgt spid="4"/>
                                        </p:tgtEl>
                                        <p:attrNameLst>
                                          <p:attrName>ppt_x</p:attrName>
                                          <p:attrName>ppt_y</p:attrName>
                                        </p:attrNameLst>
                                      </p:cBhvr>
                                      <p:rCtr x="22773" y="-324"/>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0" nodeType="clickEffect">
                                  <p:stCondLst>
                                    <p:cond delay="0"/>
                                  </p:stCondLst>
                                  <p:childTnLst>
                                    <p:animMotion origin="layout" path="M 6.25E-7 2.59259E-6 L 0.46562 -0.00209 " pathEditMode="relative" rAng="0" ptsTypes="AA">
                                      <p:cBhvr>
                                        <p:cTn id="28" dur="2000" fill="hold"/>
                                        <p:tgtEl>
                                          <p:spTgt spid="9"/>
                                        </p:tgtEl>
                                        <p:attrNameLst>
                                          <p:attrName>ppt_x</p:attrName>
                                          <p:attrName>ppt_y</p:attrName>
                                        </p:attrNameLst>
                                      </p:cBhvr>
                                      <p:rCtr x="23281" y="-116"/>
                                    </p:animMotion>
                                  </p:childTnLst>
                                </p:cTn>
                              </p:par>
                            </p:childTnLst>
                          </p:cTn>
                        </p:par>
                      </p:childTnLst>
                    </p:cTn>
                  </p:par>
                  <p:par>
                    <p:cTn id="29" fill="hold">
                      <p:stCondLst>
                        <p:cond delay="indefinite"/>
                      </p:stCondLst>
                      <p:childTnLst>
                        <p:par>
                          <p:cTn id="30" fill="hold">
                            <p:stCondLst>
                              <p:cond delay="0"/>
                            </p:stCondLst>
                            <p:childTnLst>
                              <p:par>
                                <p:cTn id="31" presetID="35" presetClass="path" presetSubtype="0" accel="50000" decel="50000" fill="hold" nodeType="clickEffect">
                                  <p:stCondLst>
                                    <p:cond delay="0"/>
                                  </p:stCondLst>
                                  <p:childTnLst>
                                    <p:animMotion origin="layout" path="M -2.08333E-6 -0.00625 L -0.68242 -0.0081 " pathEditMode="relative" rAng="0" ptsTypes="AA">
                                      <p:cBhvr>
                                        <p:cTn id="32" dur="2000" fill="hold"/>
                                        <p:tgtEl>
                                          <p:spTgt spid="11"/>
                                        </p:tgtEl>
                                        <p:attrNameLst>
                                          <p:attrName>ppt_x</p:attrName>
                                          <p:attrName>ppt_y</p:attrName>
                                        </p:attrNameLst>
                                      </p:cBhvr>
                                      <p:rCtr x="-34128" y="-93"/>
                                    </p:animMotion>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9"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6374" y="2742562"/>
            <a:ext cx="11477766" cy="1015663"/>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0">
            <a:scrgbClr r="0" g="0" b="0"/>
          </a:lnRef>
          <a:fillRef idx="1003">
            <a:schemeClr val="lt1"/>
          </a:fillRef>
          <a:effectRef idx="0">
            <a:scrgbClr r="0" g="0" b="0"/>
          </a:effectRef>
          <a:fontRef idx="major"/>
        </p:style>
        <p:txBody>
          <a:bodyPr wrap="square" rtlCol="0">
            <a:spAutoFit/>
          </a:bodyPr>
          <a:lstStyle/>
          <a:p>
            <a:pPr algn="ctr"/>
            <a:r>
              <a:rPr lang="bn-BD" sz="6000" dirty="0" smtClean="0">
                <a:latin typeface="NikoshBAN" panose="02000000000000000000" pitchFamily="2" charset="0"/>
                <a:cs typeface="NikoshBAN" panose="02000000000000000000" pitchFamily="2" charset="0"/>
              </a:rPr>
              <a:t>বীজগণিতীয় রাশির যোগফল নির্ণয় </a:t>
            </a:r>
            <a:endParaRPr lang="en-US" sz="6000" dirty="0">
              <a:latin typeface="NikoshBAN" panose="02000000000000000000" pitchFamily="2" charset="0"/>
              <a:cs typeface="NikoshBAN" panose="02000000000000000000" pitchFamily="2" charset="0"/>
            </a:endParaRPr>
          </a:p>
        </p:txBody>
      </p:sp>
      <p:sp>
        <p:nvSpPr>
          <p:cNvPr id="2" name="Title 1"/>
          <p:cNvSpPr>
            <a:spLocks noGrp="1"/>
          </p:cNvSpPr>
          <p:nvPr>
            <p:ph type="title"/>
          </p:nvPr>
        </p:nvSpPr>
        <p:spPr>
          <a:xfrm>
            <a:off x="838200" y="365125"/>
            <a:ext cx="9902588" cy="1325563"/>
          </a:xfrm>
          <a:gradFill flip="none" rotWithShape="1">
            <a:gsLst>
              <a:gs pos="0">
                <a:schemeClr val="accent4">
                  <a:lumMod val="60000"/>
                  <a:lumOff val="40000"/>
                </a:schemeClr>
              </a:gs>
              <a:gs pos="45000">
                <a:schemeClr val="accent1">
                  <a:lumMod val="45000"/>
                  <a:lumOff val="55000"/>
                </a:schemeClr>
              </a:gs>
              <a:gs pos="66000">
                <a:schemeClr val="accent1">
                  <a:lumMod val="45000"/>
                  <a:lumOff val="55000"/>
                </a:schemeClr>
              </a:gs>
              <a:gs pos="100000">
                <a:schemeClr val="accent1">
                  <a:lumMod val="30000"/>
                  <a:lumOff val="70000"/>
                </a:schemeClr>
              </a:gs>
            </a:gsLst>
            <a:lin ang="16200000" scaled="1"/>
            <a:tileRect/>
          </a:gradFill>
        </p:spPr>
        <p:style>
          <a:lnRef idx="0">
            <a:scrgbClr r="0" g="0" b="0"/>
          </a:lnRef>
          <a:fillRef idx="1003">
            <a:schemeClr val="lt2"/>
          </a:fillRef>
          <a:effectRef idx="0">
            <a:scrgbClr r="0" g="0" b="0"/>
          </a:effectRef>
          <a:fontRef idx="major"/>
        </p:style>
        <p:txBody>
          <a:bodyPr>
            <a:normAutofit/>
          </a:bodyPr>
          <a:lstStyle/>
          <a:p>
            <a:r>
              <a:rPr lang="bn-BD" sz="5400" dirty="0" smtClean="0">
                <a:latin typeface="NikoshBAN" panose="02000000000000000000" pitchFamily="2" charset="0"/>
                <a:cs typeface="NikoshBAN" panose="02000000000000000000" pitchFamily="2" charset="0"/>
              </a:rPr>
              <a:t>পাঠ শিরোনাম...............</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3128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1076" y="3543300"/>
            <a:ext cx="8608325" cy="1323439"/>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4000" dirty="0">
                <a:latin typeface="NikoshBAN" panose="02000000000000000000" pitchFamily="2" charset="0"/>
                <a:cs typeface="NikoshBAN" panose="02000000000000000000" pitchFamily="2" charset="0"/>
              </a:rPr>
              <a:t>১। </a:t>
            </a:r>
            <a:r>
              <a:rPr lang="bn-BD" sz="4000" dirty="0" smtClean="0">
                <a:latin typeface="NikoshBAN" panose="02000000000000000000" pitchFamily="2" charset="0"/>
                <a:cs typeface="NikoshBAN" panose="02000000000000000000" pitchFamily="2" charset="0"/>
              </a:rPr>
              <a:t>সদৃশ ও বিসদৃশ পদ চিহ্নিত করতে পারবে।</a:t>
            </a:r>
            <a:endParaRPr lang="bn-BD" sz="4000" dirty="0">
              <a:latin typeface="NikoshBAN" panose="02000000000000000000" pitchFamily="2" charset="0"/>
              <a:cs typeface="NikoshBAN" panose="02000000000000000000" pitchFamily="2" charset="0"/>
            </a:endParaRPr>
          </a:p>
          <a:p>
            <a:r>
              <a:rPr lang="bn-BD" sz="4000" dirty="0">
                <a:latin typeface="NikoshBAN" panose="02000000000000000000" pitchFamily="2" charset="0"/>
                <a:cs typeface="NikoshBAN" panose="02000000000000000000" pitchFamily="2" charset="0"/>
              </a:rPr>
              <a:t>২। </a:t>
            </a:r>
            <a:r>
              <a:rPr lang="bn-BD" sz="4000" dirty="0" smtClean="0">
                <a:latin typeface="NikoshBAN" panose="02000000000000000000" pitchFamily="2" charset="0"/>
                <a:cs typeface="NikoshBAN" panose="02000000000000000000" pitchFamily="2" charset="0"/>
              </a:rPr>
              <a:t>বীজগণিতীয় রাশির যোগফল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নির্ণয়</a:t>
            </a:r>
            <a:r>
              <a:rPr lang="bn-BD"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4" name="Rectangle 3"/>
          <p:cNvSpPr/>
          <p:nvPr/>
        </p:nvSpPr>
        <p:spPr>
          <a:xfrm>
            <a:off x="3695701" y="1257300"/>
            <a:ext cx="4300269" cy="923330"/>
          </a:xfrm>
          <a:prstGeom prst="rect">
            <a:avLst/>
          </a:prstGeom>
          <a:scene3d>
            <a:camera prst="orthographicFront"/>
            <a:lightRig rig="threePt" dir="t"/>
          </a:scene3d>
          <a:sp3d>
            <a:bevelT/>
          </a:sp3d>
        </p:spPr>
        <p:style>
          <a:lnRef idx="0">
            <a:scrgbClr r="0" g="0" b="0"/>
          </a:lnRef>
          <a:fillRef idx="1003">
            <a:schemeClr val="lt1"/>
          </a:fillRef>
          <a:effectRef idx="0">
            <a:scrgbClr r="0" g="0" b="0"/>
          </a:effectRef>
          <a:fontRef idx="major"/>
        </p:style>
        <p:txBody>
          <a:bodyPr wrap="square">
            <a:spAutoFit/>
          </a:bodyPr>
          <a:lstStyle/>
          <a:p>
            <a:pPr algn="ctr"/>
            <a:r>
              <a:rPr lang="bn-BD" sz="5400" dirty="0">
                <a:latin typeface="NikoshBAN" panose="02000000000000000000" pitchFamily="2" charset="0"/>
                <a:cs typeface="NikoshBAN" panose="02000000000000000000" pitchFamily="2" charset="0"/>
              </a:rPr>
              <a:t>শিখনফলঃ</a:t>
            </a:r>
            <a:r>
              <a:rPr lang="bn-BD" sz="4950" dirty="0"/>
              <a:t> </a:t>
            </a:r>
          </a:p>
        </p:txBody>
      </p:sp>
      <p:sp>
        <p:nvSpPr>
          <p:cNvPr id="5" name="TextBox 4"/>
          <p:cNvSpPr txBox="1"/>
          <p:nvPr/>
        </p:nvSpPr>
        <p:spPr>
          <a:xfrm>
            <a:off x="3295650" y="2504177"/>
            <a:ext cx="537210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228600">
              <a:schemeClr val="accent2">
                <a:satMod val="175000"/>
                <a:alpha val="40000"/>
              </a:schemeClr>
            </a:glow>
          </a:effectLst>
          <a:scene3d>
            <a:camera prst="orthographicFront"/>
            <a:lightRig rig="threePt" dir="t"/>
          </a:scene3d>
          <a:sp3d>
            <a:bevelT/>
          </a:sp3d>
        </p:spPr>
        <p:txBody>
          <a:bodyPr wrap="square" rtlCol="0">
            <a:spAutoFit/>
          </a:bodyPr>
          <a:lstStyle/>
          <a:p>
            <a:r>
              <a:rPr lang="bn-BD" sz="3600" dirty="0">
                <a:latin typeface="NikoshBAN" pitchFamily="2" charset="0"/>
                <a:cs typeface="NikoshBAN" pitchFamily="2" charset="0"/>
              </a:rPr>
              <a:t>এই পাঠ শেষে শিক্ষার্থীরা .............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92129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Scale>
                                      <p:cBhvr>
                                        <p:cTn id="14"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xEl>
                                              <p:pRg st="0" end="0"/>
                                            </p:txEl>
                                          </p:spTgt>
                                        </p:tgtEl>
                                        <p:attrNameLst>
                                          <p:attrName>ppt_x</p:attrName>
                                          <p:attrName>ppt_y</p:attrName>
                                        </p:attrNameLst>
                                      </p:cBhvr>
                                    </p:animMotion>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1696" y="150125"/>
            <a:ext cx="10412104" cy="1540564"/>
          </a:xfrm>
          <a:prstGeom prst="rect">
            <a:avLst/>
          </a:prstGeom>
        </p:spPr>
        <p:style>
          <a:lnRef idx="0">
            <a:schemeClr val="accent2"/>
          </a:lnRef>
          <a:fillRef idx="1003">
            <a:schemeClr val="lt1"/>
          </a:fillRef>
          <a:effectRef idx="3">
            <a:schemeClr val="accent2"/>
          </a:effectRef>
          <a:fontRef idx="minor">
            <a:schemeClr val="lt1"/>
          </a:fontRef>
        </p:style>
        <p:txBody>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smtClean="0">
              <a:solidFill>
                <a:schemeClr val="tx1">
                  <a:lumMod val="85000"/>
                  <a:lumOff val="15000"/>
                </a:schemeClr>
              </a:solidFill>
            </a:endParaRPr>
          </a:p>
          <a:p>
            <a:pPr algn="ctr"/>
            <a:r>
              <a:rPr lang="bn-BD" sz="6000" dirty="0" smtClean="0">
                <a:solidFill>
                  <a:schemeClr val="tx1">
                    <a:lumMod val="85000"/>
                    <a:lumOff val="15000"/>
                  </a:schemeClr>
                </a:solidFill>
                <a:latin typeface="NikoshBAN" panose="02000000000000000000" pitchFamily="2" charset="0"/>
                <a:cs typeface="NikoshBAN" panose="02000000000000000000" pitchFamily="2" charset="0"/>
              </a:rPr>
              <a:t>নিচের গয়না দুটি  লক্ষ্য কর</a:t>
            </a:r>
            <a:endParaRPr lang="en-US" sz="6000" dirty="0">
              <a:solidFill>
                <a:schemeClr val="tx1">
                  <a:lumMod val="85000"/>
                  <a:lumOff val="15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046" y="1875927"/>
            <a:ext cx="4318593" cy="3037267"/>
          </a:xfrm>
          <a:prstGeom prst="rect">
            <a:avLst/>
          </a:prstGeom>
          <a:effectLst>
            <a:glow rad="228600">
              <a:schemeClr val="accent1">
                <a:satMod val="175000"/>
                <a:alpha val="40000"/>
              </a:schemeClr>
            </a:glow>
          </a:effectLst>
          <a:scene3d>
            <a:camera prst="orthographicFront"/>
            <a:lightRig rig="threePt" dir="t"/>
          </a:scene3d>
          <a:sp3d>
            <a:bevelT/>
          </a:sp3d>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6335" y="1875927"/>
            <a:ext cx="4022890" cy="3037267"/>
          </a:xfrm>
          <a:prstGeom prst="rect">
            <a:avLst/>
          </a:prstGeom>
          <a:effectLst>
            <a:glow rad="228600">
              <a:schemeClr val="accent2">
                <a:satMod val="175000"/>
                <a:alpha val="40000"/>
              </a:schemeClr>
            </a:glow>
          </a:effectLst>
          <a:scene3d>
            <a:camera prst="orthographicFront"/>
            <a:lightRig rig="threePt" dir="t"/>
          </a:scene3d>
          <a:sp3d>
            <a:bevelT/>
          </a:sp3d>
        </p:spPr>
      </p:pic>
      <p:sp>
        <p:nvSpPr>
          <p:cNvPr id="7" name="TextBox 6"/>
          <p:cNvSpPr txBox="1"/>
          <p:nvPr/>
        </p:nvSpPr>
        <p:spPr>
          <a:xfrm>
            <a:off x="1596787" y="5636525"/>
            <a:ext cx="8922437" cy="707886"/>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4000" dirty="0" smtClean="0">
                <a:solidFill>
                  <a:schemeClr val="tx1">
                    <a:lumMod val="85000"/>
                    <a:lumOff val="15000"/>
                  </a:schemeClr>
                </a:solidFill>
                <a:latin typeface="NikoshBAN" panose="02000000000000000000" pitchFamily="2" charset="0"/>
                <a:cs typeface="NikoshBAN" panose="02000000000000000000" pitchFamily="2" charset="0"/>
              </a:rPr>
              <a:t>গয়না দুটি দেখতে একই রকম বা গয়না দুটি </a:t>
            </a:r>
            <a:r>
              <a:rPr lang="bn-BD" sz="4000" dirty="0" smtClean="0">
                <a:latin typeface="NikoshBAN" panose="02000000000000000000" pitchFamily="2" charset="0"/>
                <a:cs typeface="NikoshBAN" panose="02000000000000000000" pitchFamily="2" charset="0"/>
              </a:rPr>
              <a:t>সদৃশ</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869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1" y="0"/>
            <a:ext cx="10412104" cy="1540564"/>
          </a:xfrm>
          <a:prstGeom prst="rect">
            <a:avLst/>
          </a:prstGeom>
        </p:spPr>
        <p:style>
          <a:lnRef idx="0">
            <a:schemeClr val="accent2"/>
          </a:lnRef>
          <a:fillRef idx="1003">
            <a:schemeClr val="lt1"/>
          </a:fillRef>
          <a:effectRef idx="3">
            <a:schemeClr val="accent2"/>
          </a:effectRef>
          <a:fontRef idx="minor">
            <a:schemeClr val="lt1"/>
          </a:fontRef>
        </p:style>
        <p:txBody>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smtClean="0">
              <a:solidFill>
                <a:schemeClr val="tx1">
                  <a:lumMod val="85000"/>
                  <a:lumOff val="15000"/>
                </a:schemeClr>
              </a:solidFill>
            </a:endParaRPr>
          </a:p>
          <a:p>
            <a:pPr algn="ctr"/>
            <a:r>
              <a:rPr lang="bn-BD" sz="6000" dirty="0" smtClean="0">
                <a:solidFill>
                  <a:schemeClr val="tx1">
                    <a:lumMod val="85000"/>
                    <a:lumOff val="15000"/>
                  </a:schemeClr>
                </a:solidFill>
                <a:latin typeface="NikoshBAN" panose="02000000000000000000" pitchFamily="2" charset="0"/>
                <a:cs typeface="NikoshBAN" panose="02000000000000000000" pitchFamily="2" charset="0"/>
              </a:rPr>
              <a:t>নিচের গয়না তিনটি  লক্ষ্য কর</a:t>
            </a:r>
            <a:endParaRPr lang="en-US" sz="6000" dirty="0">
              <a:solidFill>
                <a:schemeClr val="tx1">
                  <a:lumMod val="85000"/>
                  <a:lumOff val="15000"/>
                </a:schemeClr>
              </a:solidFill>
              <a:latin typeface="NikoshBAN" panose="02000000000000000000" pitchFamily="2" charset="0"/>
              <a:cs typeface="NikoshBAN" panose="02000000000000000000" pitchFamily="2" charset="0"/>
            </a:endParaRPr>
          </a:p>
        </p:txBody>
      </p:sp>
      <p:sp>
        <p:nvSpPr>
          <p:cNvPr id="7" name="TextBox 6"/>
          <p:cNvSpPr txBox="1"/>
          <p:nvPr/>
        </p:nvSpPr>
        <p:spPr>
          <a:xfrm>
            <a:off x="386118" y="5439698"/>
            <a:ext cx="11523259" cy="83099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4800" dirty="0" smtClean="0">
                <a:solidFill>
                  <a:schemeClr val="tx1">
                    <a:lumMod val="85000"/>
                    <a:lumOff val="15000"/>
                  </a:schemeClr>
                </a:solidFill>
                <a:latin typeface="NikoshBAN" panose="02000000000000000000" pitchFamily="2" charset="0"/>
                <a:cs typeface="NikoshBAN" panose="02000000000000000000" pitchFamily="2" charset="0"/>
              </a:rPr>
              <a:t>গয়না তিনটি দেখতে একই রকম নয় বা গয়না তিনটি বি</a:t>
            </a:r>
            <a:r>
              <a:rPr lang="bn-BD" sz="4800" dirty="0" smtClean="0">
                <a:latin typeface="NikoshBAN" panose="02000000000000000000" pitchFamily="2" charset="0"/>
                <a:cs typeface="NikoshBAN" panose="02000000000000000000" pitchFamily="2" charset="0"/>
              </a:rPr>
              <a:t>সদৃশ</a:t>
            </a:r>
            <a:endParaRPr lang="en-US" sz="48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0849" y="2405062"/>
            <a:ext cx="2705599" cy="2248825"/>
          </a:xfrm>
          <a:prstGeom prst="rect">
            <a:avLst/>
          </a:prstGeom>
          <a:effectLst>
            <a:glow rad="139700">
              <a:schemeClr val="accent4">
                <a:satMod val="175000"/>
                <a:alpha val="40000"/>
              </a:schemeClr>
            </a:glow>
          </a:effectLst>
          <a:scene3d>
            <a:camera prst="orthographicFront"/>
            <a:lightRig rig="threePt" dir="t"/>
          </a:scene3d>
          <a:sp3d>
            <a:bevelT/>
          </a:sp3d>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015" y="2476500"/>
            <a:ext cx="2248433" cy="2309812"/>
          </a:xfrm>
          <a:prstGeom prst="rect">
            <a:avLst/>
          </a:prstGeom>
          <a:scene3d>
            <a:camera prst="orthographicFront"/>
            <a:lightRig rig="threePt" dir="t"/>
          </a:scene3d>
          <a:sp3d>
            <a:bevelT/>
          </a:sp3d>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762" y="2471737"/>
            <a:ext cx="2787626" cy="2182150"/>
          </a:xfrm>
          <a:prstGeom prst="rect">
            <a:avLst/>
          </a:prstGeom>
          <a:effectLst>
            <a:glow rad="139700">
              <a:schemeClr val="accent4">
                <a:satMod val="175000"/>
                <a:alpha val="40000"/>
              </a:schemeClr>
            </a:glow>
          </a:effectLst>
          <a:scene3d>
            <a:camera prst="orthographicFront"/>
            <a:lightRig rig="threePt" dir="t"/>
          </a:scene3d>
          <a:sp3d>
            <a:bevelT/>
          </a:sp3d>
        </p:spPr>
      </p:pic>
    </p:spTree>
    <p:extLst>
      <p:ext uri="{BB962C8B-B14F-4D97-AF65-F5344CB8AC3E}">
        <p14:creationId xmlns:p14="http://schemas.microsoft.com/office/powerpoint/2010/main" val="388399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edge">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7"/>
                                        </p:tgtEl>
                                        <p:attrNameLst>
                                          <p:attrName>ppt_y</p:attrName>
                                        </p:attrNameLst>
                                      </p:cBhvr>
                                      <p:tavLst>
                                        <p:tav tm="0">
                                          <p:val>
                                            <p:strVal val="#ppt_y"/>
                                          </p:val>
                                        </p:tav>
                                        <p:tav tm="100000">
                                          <p:val>
                                            <p:strVal val="#ppt_y"/>
                                          </p:val>
                                        </p:tav>
                                      </p:tavLst>
                                    </p:anim>
                                    <p:anim calcmode="lin" valueType="num">
                                      <p:cBhvr>
                                        <p:cTn id="4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2031" y="206396"/>
            <a:ext cx="10412104" cy="1540564"/>
          </a:xfrm>
          <a:prstGeom prst="rect">
            <a:avLst/>
          </a:prstGeom>
        </p:spPr>
        <p:style>
          <a:lnRef idx="0">
            <a:schemeClr val="accent2"/>
          </a:lnRef>
          <a:fillRef idx="1003">
            <a:schemeClr val="lt1"/>
          </a:fillRef>
          <a:effectRef idx="3">
            <a:schemeClr val="accent2"/>
          </a:effectRef>
          <a:fontRef idx="minor">
            <a:schemeClr val="lt1"/>
          </a:fontRef>
        </p:style>
        <p:txBody>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smtClean="0">
              <a:solidFill>
                <a:schemeClr val="tx1">
                  <a:lumMod val="85000"/>
                  <a:lumOff val="15000"/>
                </a:schemeClr>
              </a:solidFill>
            </a:endParaRPr>
          </a:p>
          <a:p>
            <a:pPr algn="ctr"/>
            <a:r>
              <a:rPr lang="bn-BD" sz="6000" dirty="0" smtClean="0">
                <a:solidFill>
                  <a:schemeClr val="tx1">
                    <a:lumMod val="85000"/>
                    <a:lumOff val="15000"/>
                  </a:schemeClr>
                </a:solidFill>
                <a:latin typeface="NikoshBAN" panose="02000000000000000000" pitchFamily="2" charset="0"/>
                <a:cs typeface="NikoshBAN" panose="02000000000000000000" pitchFamily="2" charset="0"/>
              </a:rPr>
              <a:t>নিচের রাশি লক্ষ্য কর</a:t>
            </a:r>
            <a:endParaRPr lang="en-US" sz="6000" dirty="0">
              <a:solidFill>
                <a:schemeClr val="tx1">
                  <a:lumMod val="85000"/>
                  <a:lumOff val="15000"/>
                </a:schemeClr>
              </a:solidFill>
              <a:latin typeface="NikoshBAN" panose="02000000000000000000" pitchFamily="2" charset="0"/>
              <a:cs typeface="NikoshBAN" panose="02000000000000000000" pitchFamily="2" charset="0"/>
            </a:endParaRPr>
          </a:p>
        </p:txBody>
      </p:sp>
      <p:sp>
        <p:nvSpPr>
          <p:cNvPr id="6" name="TextBox 5"/>
          <p:cNvSpPr txBox="1"/>
          <p:nvPr/>
        </p:nvSpPr>
        <p:spPr>
          <a:xfrm>
            <a:off x="4858604" y="2197290"/>
            <a:ext cx="2947916" cy="2554545"/>
          </a:xfrm>
          <a:prstGeom prst="rect">
            <a:avLst/>
          </a:prstGeom>
          <a:noFill/>
        </p:spPr>
        <p:txBody>
          <a:bodyPr wrap="square" rtlCol="0">
            <a:spAutoFit/>
          </a:bodyPr>
          <a:lstStyle/>
          <a:p>
            <a:r>
              <a:rPr lang="en-US" sz="8000" dirty="0" smtClean="0">
                <a:latin typeface="Arial Black" panose="020B0A04020102020204" pitchFamily="34" charset="0"/>
                <a:cs typeface="Aharoni" panose="02010803020104030203" pitchFamily="2" charset="-79"/>
              </a:rPr>
              <a:t>6a</a:t>
            </a:r>
          </a:p>
          <a:p>
            <a:r>
              <a:rPr lang="en-US" sz="8000" dirty="0" smtClean="0">
                <a:latin typeface="Arial Black" panose="020B0A04020102020204" pitchFamily="34" charset="0"/>
                <a:cs typeface="Aharoni" panose="02010803020104030203" pitchFamily="2" charset="-79"/>
              </a:rPr>
              <a:t>4a</a:t>
            </a:r>
            <a:endParaRPr lang="en-US" sz="8000" dirty="0">
              <a:latin typeface="Arial Black" panose="020B0A04020102020204" pitchFamily="34" charset="0"/>
              <a:cs typeface="Aharoni" panose="02010803020104030203" pitchFamily="2" charset="-79"/>
            </a:endParaRPr>
          </a:p>
        </p:txBody>
      </p:sp>
      <p:sp>
        <p:nvSpPr>
          <p:cNvPr id="7" name="Notched Right Arrow 6"/>
          <p:cNvSpPr/>
          <p:nvPr/>
        </p:nvSpPr>
        <p:spPr>
          <a:xfrm>
            <a:off x="-2406201" y="2427202"/>
            <a:ext cx="2292824" cy="873456"/>
          </a:xfrm>
          <a:prstGeom prst="notchedRightArrow">
            <a:avLst/>
          </a:prstGeom>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bn-BD" dirty="0" smtClean="0"/>
              <a:t>সাংখ্যিক সহগ</a:t>
            </a:r>
            <a:endParaRPr lang="en-US" dirty="0"/>
          </a:p>
        </p:txBody>
      </p:sp>
      <p:sp>
        <p:nvSpPr>
          <p:cNvPr id="8" name="Notched Right Arrow 7"/>
          <p:cNvSpPr/>
          <p:nvPr/>
        </p:nvSpPr>
        <p:spPr>
          <a:xfrm>
            <a:off x="-2394482" y="3722531"/>
            <a:ext cx="2292824" cy="873456"/>
          </a:xfrm>
          <a:prstGeom prst="notchedRightArrow">
            <a:avLst/>
          </a:prstGeom>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bn-BD" dirty="0" smtClean="0"/>
              <a:t>সাংখ্যিক সহগ</a:t>
            </a:r>
            <a:endParaRPr lang="en-US" dirty="0"/>
          </a:p>
        </p:txBody>
      </p:sp>
      <p:sp>
        <p:nvSpPr>
          <p:cNvPr id="9" name="TextBox 8"/>
          <p:cNvSpPr txBox="1"/>
          <p:nvPr/>
        </p:nvSpPr>
        <p:spPr>
          <a:xfrm>
            <a:off x="422031" y="5022166"/>
            <a:ext cx="10227212" cy="132343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scene3d>
            <a:camera prst="orthographicFront"/>
            <a:lightRig rig="threePt" dir="t"/>
          </a:scene3d>
          <a:sp3d>
            <a:bevelT/>
          </a:sp3d>
        </p:spPr>
        <p:txBody>
          <a:bodyPr wrap="square" rtlCol="0">
            <a:spAutoFit/>
          </a:bodyPr>
          <a:lstStyle/>
          <a:p>
            <a:r>
              <a:rPr lang="bn-BD" sz="4000" dirty="0" smtClean="0">
                <a:latin typeface="NikoshBAN" panose="02000000000000000000" pitchFamily="2" charset="0"/>
                <a:cs typeface="NikoshBAN" panose="02000000000000000000" pitchFamily="2" charset="0"/>
              </a:rPr>
              <a:t>এক বা একাধিক বীজগণিতীয় রাশির অন্তর্ভুক্ত যেসব পদের একমাত্র পার্থক্য রয়েছে সাংখ্যিক সহগে, তাদের সদৃশ পদ বলে।</a:t>
            </a:r>
            <a:endParaRPr lang="en-US" sz="4000" dirty="0">
              <a:latin typeface="NikoshBAN" panose="02000000000000000000" pitchFamily="2" charset="0"/>
              <a:cs typeface="NikoshBAN" panose="02000000000000000000" pitchFamily="2" charset="0"/>
            </a:endParaRPr>
          </a:p>
        </p:txBody>
      </p:sp>
      <p:cxnSp>
        <p:nvCxnSpPr>
          <p:cNvPr id="16" name="Straight Arrow Connector 15"/>
          <p:cNvCxnSpPr/>
          <p:nvPr/>
        </p:nvCxnSpPr>
        <p:spPr>
          <a:xfrm flipH="1" flipV="1">
            <a:off x="6332562" y="2913271"/>
            <a:ext cx="1588600" cy="387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332562" y="3300658"/>
            <a:ext cx="1588600" cy="7789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959166" y="2934717"/>
            <a:ext cx="1321312" cy="76944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a:sp3d>
        </p:spPr>
        <p:txBody>
          <a:bodyPr wrap="square" rtlCol="0">
            <a:spAutoFit/>
          </a:bodyPr>
          <a:lstStyle/>
          <a:p>
            <a:r>
              <a:rPr lang="bn-BD" sz="4400" dirty="0" smtClean="0">
                <a:latin typeface="NikoshBAN" panose="02000000000000000000" pitchFamily="2" charset="0"/>
                <a:cs typeface="NikoshBAN" panose="02000000000000000000" pitchFamily="2" charset="0"/>
              </a:rPr>
              <a:t>একই</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0389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grpId="0" nodeType="clickEffect">
                                  <p:stCondLst>
                                    <p:cond delay="0"/>
                                  </p:stCondLst>
                                  <p:childTnLst>
                                    <p:animMotion origin="layout" path="M -4.79167E-6 -2.59259E-6 L 0.42761 -0.00115 " pathEditMode="relative" rAng="0" ptsTypes="AA">
                                      <p:cBhvr>
                                        <p:cTn id="29" dur="2000" fill="hold"/>
                                        <p:tgtEl>
                                          <p:spTgt spid="7"/>
                                        </p:tgtEl>
                                        <p:attrNameLst>
                                          <p:attrName>ppt_x</p:attrName>
                                          <p:attrName>ppt_y</p:attrName>
                                        </p:attrNameLst>
                                      </p:cBhvr>
                                      <p:rCtr x="21380" y="-69"/>
                                    </p:animMotion>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grpId="0" nodeType="clickEffect">
                                  <p:stCondLst>
                                    <p:cond delay="0"/>
                                  </p:stCondLst>
                                  <p:childTnLst>
                                    <p:animMotion origin="layout" path="M 3.75E-6 -1.48148E-6 L 0.4276 -0.00116 " pathEditMode="relative" rAng="0" ptsTypes="AA">
                                      <p:cBhvr>
                                        <p:cTn id="33" dur="2000" fill="hold"/>
                                        <p:tgtEl>
                                          <p:spTgt spid="8"/>
                                        </p:tgtEl>
                                        <p:attrNameLst>
                                          <p:attrName>ppt_x</p:attrName>
                                          <p:attrName>ppt_y</p:attrName>
                                        </p:attrNameLst>
                                      </p:cBhvr>
                                      <p:rCtr x="21380" y="-69"/>
                                    </p:animMotion>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9"/>
                                        </p:tgtEl>
                                        <p:attrNameLst>
                                          <p:attrName>ppt_y</p:attrName>
                                        </p:attrNameLst>
                                      </p:cBhvr>
                                      <p:tavLst>
                                        <p:tav tm="0">
                                          <p:val>
                                            <p:strVal val="#ppt_y"/>
                                          </p:val>
                                        </p:tav>
                                        <p:tav tm="100000">
                                          <p:val>
                                            <p:strVal val="#ppt_y"/>
                                          </p:val>
                                        </p:tav>
                                      </p:tavLst>
                                    </p:anim>
                                    <p:anim calcmode="lin" valueType="num">
                                      <p:cBhvr>
                                        <p:cTn id="5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345</Words>
  <Application>Microsoft Office PowerPoint</Application>
  <PresentationFormat>Widescreen</PresentationFormat>
  <Paragraphs>109</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Aharoni</vt:lpstr>
      <vt:lpstr>Arial</vt:lpstr>
      <vt:lpstr>Arial Black</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পাঠ শিরোনাম...............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বীজগণিতীয় রাশির যোগ</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70</cp:revision>
  <dcterms:created xsi:type="dcterms:W3CDTF">2016-09-25T15:30:01Z</dcterms:created>
  <dcterms:modified xsi:type="dcterms:W3CDTF">2020-03-08T06:50:27Z</dcterms:modified>
</cp:coreProperties>
</file>