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25" r:id="rId2"/>
    <p:sldId id="406" r:id="rId3"/>
    <p:sldId id="426" r:id="rId4"/>
    <p:sldId id="407" r:id="rId5"/>
    <p:sldId id="408" r:id="rId6"/>
    <p:sldId id="409" r:id="rId7"/>
    <p:sldId id="427" r:id="rId8"/>
    <p:sldId id="428" r:id="rId9"/>
    <p:sldId id="435" r:id="rId10"/>
    <p:sldId id="413" r:id="rId11"/>
    <p:sldId id="430" r:id="rId12"/>
    <p:sldId id="431" r:id="rId13"/>
    <p:sldId id="434" r:id="rId14"/>
    <p:sldId id="432" r:id="rId15"/>
    <p:sldId id="429" r:id="rId16"/>
    <p:sldId id="417" r:id="rId17"/>
    <p:sldId id="437" r:id="rId18"/>
    <p:sldId id="419" r:id="rId19"/>
    <p:sldId id="436" r:id="rId20"/>
    <p:sldId id="420" r:id="rId21"/>
    <p:sldId id="421" r:id="rId22"/>
    <p:sldId id="42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7761"/>
    <a:srgbClr val="8C7C8C"/>
    <a:srgbClr val="FF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4660"/>
  </p:normalViewPr>
  <p:slideViewPr>
    <p:cSldViewPr snapToGrid="0">
      <p:cViewPr varScale="1">
        <p:scale>
          <a:sx n="69" d="100"/>
          <a:sy n="69" d="100"/>
        </p:scale>
        <p:origin x="924" y="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416C5-17A3-4A51-822E-943DC21A77C2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9B751-307B-4AB1-B7CD-059B93A12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67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598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985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1719" y="202843"/>
            <a:ext cx="11848563" cy="6452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4" descr="Image result for grass and flowers"/>
          <p:cNvSpPr>
            <a:spLocks noChangeAspect="1" noChangeArrowheads="1"/>
          </p:cNvSpPr>
          <p:nvPr userDrawn="1"/>
        </p:nvSpPr>
        <p:spPr bwMode="auto">
          <a:xfrm>
            <a:off x="155575" y="-1309688"/>
            <a:ext cx="7820025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Image result for grass and flowers"/>
          <p:cNvSpPr>
            <a:spLocks noChangeAspect="1" noChangeArrowheads="1"/>
          </p:cNvSpPr>
          <p:nvPr userDrawn="1"/>
        </p:nvSpPr>
        <p:spPr bwMode="auto">
          <a:xfrm>
            <a:off x="307975" y="-1157288"/>
            <a:ext cx="7820025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91036" y="5951788"/>
            <a:ext cx="11829246" cy="780644"/>
            <a:chOff x="191036" y="5951788"/>
            <a:chExt cx="11829246" cy="780644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3837" y="5962918"/>
              <a:ext cx="6628326" cy="76951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38"/>
            <a:stretch/>
          </p:blipFill>
          <p:spPr>
            <a:xfrm>
              <a:off x="191036" y="5962919"/>
              <a:ext cx="6035898" cy="76951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979"/>
            <a:stretch/>
          </p:blipFill>
          <p:spPr>
            <a:xfrm>
              <a:off x="9897819" y="5951788"/>
              <a:ext cx="2122463" cy="7695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764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3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3.pn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7.jpeg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3.png"/><Relationship Id="rId5" Type="http://schemas.openxmlformats.org/officeDocument/2006/relationships/image" Target="../media/image20.jpe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jpe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3.png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24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3.png"/><Relationship Id="rId5" Type="http://schemas.openxmlformats.org/officeDocument/2006/relationships/image" Target="../media/image14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689316" y="840900"/>
            <a:ext cx="41499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Welcome 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pic>
        <p:nvPicPr>
          <p:cNvPr id="1026" name="Picture 2" descr="Image result for friends bangladesh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49"/>
          <a:stretch/>
        </p:blipFill>
        <p:spPr bwMode="auto">
          <a:xfrm>
            <a:off x="5729061" y="1348731"/>
            <a:ext cx="4445453" cy="38766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223944" y="360457"/>
            <a:ext cx="2326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Book Antiqua" pitchFamily="18" charset="0"/>
              </a:rPr>
              <a:t>My friend</a:t>
            </a:r>
            <a:endParaRPr lang="en-US" sz="3600" dirty="0"/>
          </a:p>
        </p:txBody>
      </p:sp>
      <p:pic>
        <p:nvPicPr>
          <p:cNvPr id="2054" name="Picture 6" descr="Image result for a school  boy child bangladesh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2"/>
          <a:stretch/>
        </p:blipFill>
        <p:spPr bwMode="auto">
          <a:xfrm>
            <a:off x="864266" y="1209822"/>
            <a:ext cx="4200103" cy="41140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597748" y="1209822"/>
            <a:ext cx="4754880" cy="3826412"/>
          </a:xfrm>
          <a:prstGeom prst="wedgeEllipseCallout">
            <a:avLst>
              <a:gd name="adj1" fmla="val -68532"/>
              <a:gd name="adj2" fmla="val 4213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Book Antiqua" pitchFamily="18" charset="0"/>
              </a:rPr>
              <a:t>I’m </a:t>
            </a:r>
            <a:r>
              <a:rPr lang="en-US" sz="4000" dirty="0" err="1">
                <a:solidFill>
                  <a:schemeClr val="tx1"/>
                </a:solidFill>
                <a:latin typeface="Book Antiqua" pitchFamily="18" charset="0"/>
              </a:rPr>
              <a:t>Radif</a:t>
            </a:r>
            <a:r>
              <a:rPr lang="en-US" sz="4000" dirty="0">
                <a:solidFill>
                  <a:schemeClr val="tx1"/>
                </a:solidFill>
                <a:latin typeface="Book Antiqua" pitchFamily="18" charset="0"/>
              </a:rPr>
              <a:t>. I’m eight years old. 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2" name="i am radif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70388" y="53238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8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8113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223944" y="360457"/>
            <a:ext cx="2326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Book Antiqua" pitchFamily="18" charset="0"/>
              </a:rPr>
              <a:t>My friend</a:t>
            </a:r>
            <a:endParaRPr lang="en-US" sz="3600" dirty="0"/>
          </a:p>
        </p:txBody>
      </p:sp>
      <p:pic>
        <p:nvPicPr>
          <p:cNvPr id="2050" name="Picture 2" descr="Image result for bangladeshi two school bo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0"/>
          <a:stretch/>
        </p:blipFill>
        <p:spPr bwMode="auto">
          <a:xfrm>
            <a:off x="1111347" y="1230902"/>
            <a:ext cx="3887514" cy="43978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Oval Callout 3"/>
          <p:cNvSpPr/>
          <p:nvPr/>
        </p:nvSpPr>
        <p:spPr>
          <a:xfrm>
            <a:off x="6597748" y="1209822"/>
            <a:ext cx="4754880" cy="3826412"/>
          </a:xfrm>
          <a:prstGeom prst="wedgeEllipseCallout">
            <a:avLst>
              <a:gd name="adj1" fmla="val -68532"/>
              <a:gd name="adj2" fmla="val 4213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Book Antiqua" pitchFamily="18" charset="0"/>
              </a:rPr>
              <a:t>Anik</a:t>
            </a:r>
            <a:r>
              <a:rPr lang="en-US" sz="4000" dirty="0">
                <a:solidFill>
                  <a:schemeClr val="tx1"/>
                </a:solidFill>
                <a:latin typeface="Book Antiqua" pitchFamily="18" charset="0"/>
              </a:rPr>
              <a:t> is my friend. He’s eight years </a:t>
            </a:r>
            <a:r>
              <a:rPr lang="en-US" sz="4000" dirty="0" smtClean="0">
                <a:solidFill>
                  <a:schemeClr val="tx1"/>
                </a:solidFill>
                <a:latin typeface="Book Antiqua" pitchFamily="18" charset="0"/>
              </a:rPr>
              <a:t>old, too</a:t>
            </a:r>
            <a:r>
              <a:rPr lang="en-US" sz="4000" dirty="0">
                <a:solidFill>
                  <a:schemeClr val="tx1"/>
                </a:solidFill>
                <a:latin typeface="Book Antiqua" pitchFamily="18" charset="0"/>
              </a:rPr>
              <a:t>.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3" name="anik is m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70388" y="53239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5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6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223944" y="360457"/>
            <a:ext cx="2326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Book Antiqua" pitchFamily="18" charset="0"/>
              </a:rPr>
              <a:t>My friend</a:t>
            </a:r>
            <a:endParaRPr lang="en-US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447376" y="869609"/>
            <a:ext cx="5892788" cy="4982551"/>
            <a:chOff x="461444" y="614197"/>
            <a:chExt cx="5892788" cy="4982551"/>
          </a:xfrm>
        </p:grpSpPr>
        <p:grpSp>
          <p:nvGrpSpPr>
            <p:cNvPr id="3" name="Group 2"/>
            <p:cNvGrpSpPr/>
            <p:nvPr/>
          </p:nvGrpSpPr>
          <p:grpSpPr>
            <a:xfrm>
              <a:off x="461444" y="614197"/>
              <a:ext cx="4762500" cy="3848540"/>
              <a:chOff x="942132" y="957806"/>
              <a:chExt cx="4762500" cy="3571875"/>
            </a:xfrm>
          </p:grpSpPr>
          <p:pic>
            <p:nvPicPr>
              <p:cNvPr id="5128" name="Picture 8" descr="Image result for primary school bangladesh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2132" y="957806"/>
                <a:ext cx="4762500" cy="3571875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1247311" y="1882022"/>
                <a:ext cx="35356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রাজবাড়ি প্রাথমিক বিদ্যালয়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5122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91" r="30398"/>
            <a:stretch/>
          </p:blipFill>
          <p:spPr bwMode="auto">
            <a:xfrm>
              <a:off x="3798276" y="2981324"/>
              <a:ext cx="2555956" cy="2615424"/>
            </a:xfrm>
            <a:prstGeom prst="ellipse">
              <a:avLst/>
            </a:prstGeom>
            <a:ln w="3175">
              <a:solidFill>
                <a:schemeClr val="accent6">
                  <a:lumMod val="75000"/>
                </a:schemeClr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Oval Callout 10"/>
          <p:cNvSpPr/>
          <p:nvPr/>
        </p:nvSpPr>
        <p:spPr>
          <a:xfrm>
            <a:off x="6597748" y="1209822"/>
            <a:ext cx="4754880" cy="3826412"/>
          </a:xfrm>
          <a:prstGeom prst="wedgeEllipseCallout">
            <a:avLst>
              <a:gd name="adj1" fmla="val -68532"/>
              <a:gd name="adj2" fmla="val 4213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Book Antiqua" pitchFamily="18" charset="0"/>
              </a:rPr>
              <a:t>We go to </a:t>
            </a:r>
            <a:r>
              <a:rPr lang="en-US" sz="3600" dirty="0" err="1">
                <a:solidFill>
                  <a:schemeClr val="tx1"/>
                </a:solidFill>
                <a:latin typeface="Book Antiqua" pitchFamily="18" charset="0"/>
              </a:rPr>
              <a:t>Rajbari</a:t>
            </a:r>
            <a:r>
              <a:rPr lang="en-US" sz="3600" dirty="0">
                <a:solidFill>
                  <a:schemeClr val="tx1"/>
                </a:solidFill>
                <a:latin typeface="Book Antiqua" pitchFamily="18" charset="0"/>
              </a:rPr>
              <a:t> Primary School. We are in the same class.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5" name="we got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70388" y="52425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2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1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223944" y="360457"/>
            <a:ext cx="2326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Book Antiqua" pitchFamily="18" charset="0"/>
              </a:rPr>
              <a:t>My friend</a:t>
            </a:r>
            <a:endParaRPr lang="en-US" sz="3600" dirty="0"/>
          </a:p>
        </p:txBody>
      </p:sp>
      <p:sp>
        <p:nvSpPr>
          <p:cNvPr id="11" name="Oval Callout 10"/>
          <p:cNvSpPr/>
          <p:nvPr/>
        </p:nvSpPr>
        <p:spPr>
          <a:xfrm>
            <a:off x="6388202" y="1195306"/>
            <a:ext cx="4754880" cy="3826412"/>
          </a:xfrm>
          <a:prstGeom prst="wedgeEllipseCallout">
            <a:avLst>
              <a:gd name="adj1" fmla="val -68532"/>
              <a:gd name="adj2" fmla="val 4213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Book Antiqua" pitchFamily="18" charset="0"/>
              </a:rPr>
              <a:t>Anik</a:t>
            </a:r>
            <a:r>
              <a:rPr lang="en-US" sz="3600" dirty="0">
                <a:solidFill>
                  <a:schemeClr val="tx1"/>
                </a:solidFill>
                <a:latin typeface="Book Antiqua" pitchFamily="18" charset="0"/>
              </a:rPr>
              <a:t> sits next to me.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17794" y="482195"/>
            <a:ext cx="4762041" cy="5252633"/>
            <a:chOff x="1805384" y="360457"/>
            <a:chExt cx="4762041" cy="5252633"/>
          </a:xfrm>
        </p:grpSpPr>
        <p:pic>
          <p:nvPicPr>
            <p:cNvPr id="1026" name="Picture 2" descr="Image result for school banch on sit students bangladesh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0"/>
            <a:stretch/>
          </p:blipFill>
          <p:spPr bwMode="auto">
            <a:xfrm>
              <a:off x="3592245" y="1615277"/>
              <a:ext cx="2975180" cy="3997813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1805384" y="360457"/>
              <a:ext cx="3535619" cy="2509640"/>
              <a:chOff x="10405236" y="1662765"/>
              <a:chExt cx="3535619" cy="2329226"/>
            </a:xfrm>
          </p:grpSpPr>
          <p:pic>
            <p:nvPicPr>
              <p:cNvPr id="5128" name="Picture 8" descr="Image result for primary school bangladesh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74052" y="1662765"/>
                <a:ext cx="3105635" cy="2329226"/>
              </a:xfrm>
              <a:prstGeom prst="wedgeEllipseCallout">
                <a:avLst>
                  <a:gd name="adj1" fmla="val 62122"/>
                  <a:gd name="adj2" fmla="val 70842"/>
                </a:avLst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  <a:prstDash val="soli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10405236" y="2327066"/>
                <a:ext cx="3535619" cy="369332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রাজবাড়ি প্রাথমিক বিদ্যালয়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pic>
        <p:nvPicPr>
          <p:cNvPr id="4" name="anik sit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60842" y="52868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4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5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223944" y="360457"/>
            <a:ext cx="2326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Book Antiqua" pitchFamily="18" charset="0"/>
              </a:rPr>
              <a:t>My friend</a:t>
            </a:r>
            <a:endParaRPr lang="en-US" sz="3600" dirty="0"/>
          </a:p>
        </p:txBody>
      </p:sp>
      <p:pic>
        <p:nvPicPr>
          <p:cNvPr id="2050" name="Picture 2" descr="Image result for playing football child banglades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84" y="1446943"/>
            <a:ext cx="5588860" cy="4112027"/>
          </a:xfrm>
          <a:prstGeom prst="round2Diag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997790" y="1195306"/>
            <a:ext cx="4754880" cy="3826412"/>
          </a:xfrm>
          <a:prstGeom prst="wedgeEllipseCallout">
            <a:avLst>
              <a:gd name="adj1" fmla="val -68532"/>
              <a:gd name="adj2" fmla="val 4213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Book Antiqua" pitchFamily="18" charset="0"/>
              </a:rPr>
              <a:t>In the afternoon, we play football.</a:t>
            </a:r>
          </a:p>
        </p:txBody>
      </p:sp>
      <p:pic>
        <p:nvPicPr>
          <p:cNvPr id="2" name="in the after no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70430" y="53884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2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3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01892" y="520501"/>
            <a:ext cx="3788217" cy="646331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Book Antiqua" pitchFamily="18" charset="0"/>
              </a:rPr>
              <a:t>Teacher’s reading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409369" y="1651191"/>
            <a:ext cx="8011885" cy="3614057"/>
            <a:chOff x="2423886" y="1065234"/>
            <a:chExt cx="8011885" cy="3614057"/>
          </a:xfrm>
        </p:grpSpPr>
        <p:grpSp>
          <p:nvGrpSpPr>
            <p:cNvPr id="9" name="Group 8"/>
            <p:cNvGrpSpPr/>
            <p:nvPr/>
          </p:nvGrpSpPr>
          <p:grpSpPr>
            <a:xfrm>
              <a:off x="2423886" y="1065234"/>
              <a:ext cx="8011885" cy="3614057"/>
              <a:chOff x="1030514" y="-52366"/>
              <a:chExt cx="8011885" cy="3614057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7" name="Rounded Rectangle 6"/>
              <p:cNvSpPr/>
              <p:nvPr/>
            </p:nvSpPr>
            <p:spPr>
              <a:xfrm>
                <a:off x="1030514" y="-52366"/>
                <a:ext cx="8011885" cy="361405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412339" y="656949"/>
                <a:ext cx="4034973" cy="255454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chemeClr val="tx1"/>
                    </a:solidFill>
                    <a:latin typeface="Book Antiqua" pitchFamily="18" charset="0"/>
                  </a:rPr>
                  <a:t>L</a:t>
                </a:r>
                <a:r>
                  <a:rPr lang="en-US" sz="4000" dirty="0" smtClean="0">
                    <a:solidFill>
                      <a:schemeClr val="tx1"/>
                    </a:solidFill>
                    <a:latin typeface="Book Antiqua" pitchFamily="18" charset="0"/>
                  </a:rPr>
                  <a:t>isten the audio attentively and put your finger under the lines.</a:t>
                </a:r>
              </a:p>
            </p:txBody>
          </p:sp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27088" y="1923401"/>
              <a:ext cx="2421196" cy="181589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im radi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6005" y="3153420"/>
            <a:ext cx="609600" cy="609600"/>
          </a:xfrm>
          <a:prstGeom prst="rect">
            <a:avLst/>
          </a:prstGeom>
        </p:spPr>
      </p:pic>
      <p:pic>
        <p:nvPicPr>
          <p:cNvPr id="1026" name="Picture 2" descr="Image result for teacher  in banglades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62" y="1624000"/>
            <a:ext cx="6467475" cy="3876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26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3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01892" y="520501"/>
            <a:ext cx="3796232" cy="646331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Book Antiqua" pitchFamily="18" charset="0"/>
              </a:rPr>
              <a:t>Student’s reading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833" y="1442981"/>
            <a:ext cx="5686351" cy="4264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64583" y="506647"/>
            <a:ext cx="5017720" cy="646331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Book Antiqua" pitchFamily="18" charset="0"/>
              </a:rPr>
              <a:t>Student’s </a:t>
            </a:r>
            <a:r>
              <a:rPr lang="en-US" sz="3600" dirty="0" smtClean="0">
                <a:solidFill>
                  <a:schemeClr val="tx1"/>
                </a:solidFill>
                <a:latin typeface="Book Antiqua" pitchFamily="18" charset="0"/>
              </a:rPr>
              <a:t>silent reading</a:t>
            </a:r>
            <a:endParaRPr lang="en-US" sz="3600" dirty="0" smtClean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833" y="1442981"/>
            <a:ext cx="5686351" cy="4264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639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882744" y="3297609"/>
            <a:ext cx="261056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Book Antiqua" pitchFamily="18" charset="0"/>
              </a:rPr>
              <a:t>Pair 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05131" y="1770742"/>
            <a:ext cx="1028817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Book Antiqua" pitchFamily="18" charset="0"/>
              </a:rPr>
              <a:t>How old is </a:t>
            </a:r>
            <a:r>
              <a:rPr lang="en-US" sz="2400" dirty="0" err="1" smtClean="0">
                <a:latin typeface="Book Antiqua" pitchFamily="18" charset="0"/>
              </a:rPr>
              <a:t>Radif</a:t>
            </a:r>
            <a:r>
              <a:rPr lang="en-US" sz="2400" dirty="0" smtClean="0">
                <a:latin typeface="Book Antiqua" pitchFamily="18" charset="0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Book Antiqua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Book Antiqua" pitchFamily="18" charset="0"/>
              </a:rPr>
              <a:t>What is his friend’s name?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Book Antiqua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Book Antiqua" pitchFamily="18" charset="0"/>
              </a:rPr>
              <a:t>How old is </a:t>
            </a:r>
            <a:r>
              <a:rPr lang="en-US" sz="2400" dirty="0" err="1" smtClean="0">
                <a:latin typeface="Book Antiqua" pitchFamily="18" charset="0"/>
              </a:rPr>
              <a:t>Radif’s</a:t>
            </a:r>
            <a:r>
              <a:rPr lang="en-US" sz="2400" dirty="0" smtClean="0">
                <a:latin typeface="Book Antiqua" pitchFamily="18" charset="0"/>
              </a:rPr>
              <a:t> friend?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Book Antiqua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Book Antiqua" pitchFamily="18" charset="0"/>
              </a:rPr>
              <a:t>What school do they go to?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Book Antiqua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Book Antiqua" pitchFamily="18" charset="0"/>
              </a:rPr>
              <a:t>Where does </a:t>
            </a:r>
            <a:r>
              <a:rPr lang="en-US" sz="2400" dirty="0" err="1" smtClean="0">
                <a:latin typeface="Book Antiqua" pitchFamily="18" charset="0"/>
              </a:rPr>
              <a:t>Radif</a:t>
            </a:r>
            <a:r>
              <a:rPr lang="en-US" sz="2400" dirty="0" smtClean="0">
                <a:latin typeface="Book Antiqua" pitchFamily="18" charset="0"/>
              </a:rPr>
              <a:t> sit in the class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Book Antiqua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Book Antiqua" pitchFamily="18" charset="0"/>
              </a:rPr>
              <a:t>What do they do in the afternoon?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Book Antiqua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Book Antiqua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Book Antiqua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Book Antiqua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Book Antiqu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49589" y="2183183"/>
            <a:ext cx="1005403" cy="36933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Answer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5442" y="2930556"/>
            <a:ext cx="1005403" cy="36933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Answer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49590" y="3617641"/>
            <a:ext cx="1005403" cy="36933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Answer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49589" y="4365014"/>
            <a:ext cx="1005403" cy="36933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Answer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49591" y="5109262"/>
            <a:ext cx="1005403" cy="36933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Answer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899654" y="480529"/>
            <a:ext cx="759432" cy="3467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127276" y="480529"/>
            <a:ext cx="810554" cy="3467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9560995" y="496294"/>
            <a:ext cx="787691" cy="3310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780667" y="1237154"/>
            <a:ext cx="1615675" cy="3675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706826" y="841829"/>
            <a:ext cx="3231004" cy="3483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987537" y="2169116"/>
            <a:ext cx="416652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Please click answer button for answer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80668" y="418915"/>
            <a:ext cx="10056138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Book Antiqua" pitchFamily="18" charset="0"/>
              </a:rPr>
              <a:t>I’m </a:t>
            </a:r>
            <a:r>
              <a:rPr lang="en-US" sz="2400" dirty="0" err="1">
                <a:latin typeface="Book Antiqua" pitchFamily="18" charset="0"/>
              </a:rPr>
              <a:t>Radif</a:t>
            </a:r>
            <a:r>
              <a:rPr lang="en-US" sz="2400" dirty="0">
                <a:latin typeface="Book Antiqua" pitchFamily="18" charset="0"/>
              </a:rPr>
              <a:t>. I’m eight years old. </a:t>
            </a:r>
            <a:r>
              <a:rPr lang="en-US" sz="2400" dirty="0" err="1">
                <a:latin typeface="Book Antiqua" pitchFamily="18" charset="0"/>
              </a:rPr>
              <a:t>Anik</a:t>
            </a:r>
            <a:r>
              <a:rPr lang="en-US" sz="2400" dirty="0">
                <a:latin typeface="Book Antiqua" pitchFamily="18" charset="0"/>
              </a:rPr>
              <a:t> is my friend. He’s eight years old, too. We go to </a:t>
            </a:r>
            <a:r>
              <a:rPr lang="en-US" sz="2400" dirty="0" err="1">
                <a:latin typeface="Book Antiqua" pitchFamily="18" charset="0"/>
              </a:rPr>
              <a:t>Rajbari</a:t>
            </a:r>
            <a:r>
              <a:rPr lang="en-US" sz="2400" dirty="0">
                <a:latin typeface="Book Antiqua" pitchFamily="18" charset="0"/>
              </a:rPr>
              <a:t> Primary School. We are in the same class. </a:t>
            </a:r>
            <a:r>
              <a:rPr lang="en-US" sz="2400" dirty="0" err="1">
                <a:latin typeface="Book Antiqua" pitchFamily="18" charset="0"/>
              </a:rPr>
              <a:t>Anik</a:t>
            </a:r>
            <a:r>
              <a:rPr lang="en-US" sz="2400" dirty="0">
                <a:latin typeface="Book Antiqua" pitchFamily="18" charset="0"/>
              </a:rPr>
              <a:t> sits next to me. In the afternoon, we play football.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42337" y="5871250"/>
            <a:ext cx="1005403" cy="36933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Answer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59020" y="1227785"/>
            <a:ext cx="1968979" cy="3675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251709" y="3986973"/>
            <a:ext cx="1872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Book Antiqua" pitchFamily="18" charset="0"/>
              </a:rPr>
              <a:t>Time: </a:t>
            </a:r>
            <a:r>
              <a:rPr lang="en-US" dirty="0">
                <a:latin typeface="Book Antiqua" pitchFamily="18" charset="0"/>
              </a:rPr>
              <a:t>5</a:t>
            </a:r>
            <a:r>
              <a:rPr lang="en-US" dirty="0" smtClean="0">
                <a:latin typeface="Book Antiqua" pitchFamily="18" charset="0"/>
              </a:rPr>
              <a:t> minute's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  <p:bldP spid="34" grpId="1" animBg="1"/>
      <p:bldP spid="35" grpId="0" animBg="1"/>
      <p:bldP spid="35" grpId="1" animBg="1"/>
      <p:bldP spid="37" grpId="0" animBg="1"/>
      <p:bldP spid="37" grpId="1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84038" y="391265"/>
            <a:ext cx="2795958" cy="646331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latin typeface="Book Antiqua" pitchFamily="18" charset="0"/>
              </a:rPr>
              <a:t>Group Work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Book Antiqua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9851292" y="1207907"/>
            <a:ext cx="1818271" cy="4577657"/>
            <a:chOff x="9851292" y="1207907"/>
            <a:chExt cx="1818271" cy="4577657"/>
          </a:xfrm>
        </p:grpSpPr>
        <p:pic>
          <p:nvPicPr>
            <p:cNvPr id="14" name="Picture 8" descr="Image result for primary school banglades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1292" y="3992993"/>
              <a:ext cx="1818271" cy="1792571"/>
            </a:xfrm>
            <a:prstGeom prst="ellipse">
              <a:avLst/>
            </a:prstGeom>
            <a:noFill/>
            <a:ln w="12700">
              <a:solidFill>
                <a:schemeClr val="accent6">
                  <a:lumMod val="50000"/>
                </a:schemeClr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91" r="30398"/>
            <a:stretch/>
          </p:blipFill>
          <p:spPr bwMode="auto">
            <a:xfrm>
              <a:off x="9851292" y="1207907"/>
              <a:ext cx="1794507" cy="1780998"/>
            </a:xfrm>
            <a:prstGeom prst="ellipse">
              <a:avLst/>
            </a:prstGeom>
            <a:ln w="3175">
              <a:solidFill>
                <a:schemeClr val="accent6">
                  <a:lumMod val="50000"/>
                </a:schemeClr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ight Arrow 22"/>
            <p:cNvSpPr/>
            <p:nvPr/>
          </p:nvSpPr>
          <p:spPr>
            <a:xfrm rot="5400000">
              <a:off x="10406646" y="3209730"/>
              <a:ext cx="707560" cy="586727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33828" y="1164365"/>
            <a:ext cx="9439925" cy="1839054"/>
            <a:chOff x="333828" y="1164365"/>
            <a:chExt cx="9439925" cy="1839054"/>
          </a:xfrm>
        </p:grpSpPr>
        <p:sp>
          <p:nvSpPr>
            <p:cNvPr id="2" name="Pentagon 1"/>
            <p:cNvSpPr/>
            <p:nvPr/>
          </p:nvSpPr>
          <p:spPr>
            <a:xfrm>
              <a:off x="333828" y="1522065"/>
              <a:ext cx="4005943" cy="1152681"/>
            </a:xfrm>
            <a:prstGeom prst="homePlat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Book Antiqua" pitchFamily="18" charset="0"/>
                </a:rPr>
                <a:t>Talk about </a:t>
              </a:r>
              <a:r>
                <a:rPr lang="en-US" sz="3600" dirty="0" err="1">
                  <a:solidFill>
                    <a:schemeClr val="tx1"/>
                  </a:solidFill>
                  <a:latin typeface="Book Antiqua" pitchFamily="18" charset="0"/>
                </a:rPr>
                <a:t>Radif’s</a:t>
              </a:r>
              <a:r>
                <a:rPr lang="en-US" sz="3600" dirty="0">
                  <a:solidFill>
                    <a:schemeClr val="tx1"/>
                  </a:solidFill>
                  <a:latin typeface="Book Antiqua" pitchFamily="18" charset="0"/>
                </a:rPr>
                <a:t> life:</a:t>
              </a:r>
            </a:p>
          </p:txBody>
        </p:sp>
        <p:pic>
          <p:nvPicPr>
            <p:cNvPr id="7" name="Picture 6" descr="Image result for a school  boy child bangladesh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92"/>
            <a:stretch/>
          </p:blipFill>
          <p:spPr bwMode="auto">
            <a:xfrm>
              <a:off x="4459879" y="1164365"/>
              <a:ext cx="1818272" cy="1780998"/>
            </a:xfrm>
            <a:prstGeom prst="ellipse">
              <a:avLst/>
            </a:prstGeom>
            <a:ln>
              <a:solidFill>
                <a:schemeClr val="accent6">
                  <a:lumMod val="50000"/>
                </a:schemeClr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Image result for bangladeshi two school boy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70"/>
            <a:stretch/>
          </p:blipFill>
          <p:spPr bwMode="auto">
            <a:xfrm>
              <a:off x="7141524" y="1222421"/>
              <a:ext cx="1818271" cy="1780998"/>
            </a:xfrm>
            <a:prstGeom prst="ellipse">
              <a:avLst/>
            </a:prstGeom>
            <a:ln>
              <a:solidFill>
                <a:schemeClr val="accent6">
                  <a:lumMod val="50000"/>
                </a:schemeClr>
              </a:solidFill>
              <a:prstDash val="dash"/>
            </a:ln>
            <a:effectLst/>
            <a:extLst/>
          </p:spPr>
        </p:pic>
        <p:sp>
          <p:nvSpPr>
            <p:cNvPr id="21" name="Right Arrow 20"/>
            <p:cNvSpPr/>
            <p:nvPr/>
          </p:nvSpPr>
          <p:spPr>
            <a:xfrm>
              <a:off x="6375884" y="1780687"/>
              <a:ext cx="707560" cy="586727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ight Arrow 35"/>
            <p:cNvSpPr/>
            <p:nvPr/>
          </p:nvSpPr>
          <p:spPr>
            <a:xfrm>
              <a:off x="9066193" y="1837261"/>
              <a:ext cx="707560" cy="586727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339771" y="4022980"/>
            <a:ext cx="5389341" cy="1857467"/>
            <a:chOff x="4339771" y="4022980"/>
            <a:chExt cx="5389341" cy="1857467"/>
          </a:xfrm>
        </p:grpSpPr>
        <p:pic>
          <p:nvPicPr>
            <p:cNvPr id="16" name="Picture 2" descr="Image result for school banch on sit students bangladesh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0"/>
            <a:stretch/>
          </p:blipFill>
          <p:spPr bwMode="auto">
            <a:xfrm>
              <a:off x="7083444" y="4022980"/>
              <a:ext cx="1818272" cy="1819915"/>
            </a:xfrm>
            <a:prstGeom prst="ellips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Image result for playing football child bangladesh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9771" y="4078444"/>
              <a:ext cx="1818271" cy="1802003"/>
            </a:xfrm>
            <a:prstGeom prst="ellips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ight Arrow 36"/>
            <p:cNvSpPr/>
            <p:nvPr/>
          </p:nvSpPr>
          <p:spPr>
            <a:xfrm rot="10800000">
              <a:off x="9021552" y="4639573"/>
              <a:ext cx="707560" cy="586727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ight Arrow 37"/>
            <p:cNvSpPr/>
            <p:nvPr/>
          </p:nvSpPr>
          <p:spPr>
            <a:xfrm rot="10800000">
              <a:off x="6257503" y="4650259"/>
              <a:ext cx="707560" cy="586727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9473040" y="456402"/>
            <a:ext cx="1988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Book Antiqua" pitchFamily="18" charset="0"/>
              </a:rPr>
              <a:t>Time: 10 minute's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68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ukesh Sutradh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7776" y="3859165"/>
            <a:ext cx="2031852" cy="18983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 descr="Sukesh Sutradh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66070" y="551542"/>
            <a:ext cx="1908890" cy="2278743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307445" y="551542"/>
            <a:ext cx="5843973" cy="271417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chemeClr val="tx1"/>
                </a:solidFill>
                <a:latin typeface="Book Antiqua" pitchFamily="18" charset="0"/>
              </a:rPr>
              <a:t>Sukesh</a:t>
            </a:r>
            <a:r>
              <a:rPr lang="en-US" sz="4000" b="1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Book Antiqua" pitchFamily="18" charset="0"/>
              </a:rPr>
              <a:t>Sutradhar</a:t>
            </a:r>
            <a:r>
              <a:rPr lang="en-US" sz="4000" b="1" dirty="0">
                <a:solidFill>
                  <a:schemeClr val="tx1"/>
                </a:solidFill>
                <a:latin typeface="Book Antiqua" pitchFamily="18" charset="0"/>
              </a:rPr>
              <a:t>,</a:t>
            </a:r>
          </a:p>
          <a:p>
            <a:r>
              <a:rPr lang="en-US" sz="3600" dirty="0">
                <a:solidFill>
                  <a:schemeClr val="tx1"/>
                </a:solidFill>
                <a:latin typeface="Book Antiqua" pitchFamily="18" charset="0"/>
              </a:rPr>
              <a:t>Assistant Teacher,</a:t>
            </a:r>
          </a:p>
          <a:p>
            <a:r>
              <a:rPr lang="en-US" sz="2300" dirty="0" err="1" smtClean="0">
                <a:solidFill>
                  <a:schemeClr val="tx1"/>
                </a:solidFill>
                <a:latin typeface="Book Antiqua" pitchFamily="18" charset="0"/>
              </a:rPr>
              <a:t>Gokarna</a:t>
            </a:r>
            <a:r>
              <a:rPr lang="en-US" sz="2300" dirty="0" smtClean="0">
                <a:solidFill>
                  <a:schemeClr val="tx1"/>
                </a:solidFill>
                <a:latin typeface="Book Antiqua" pitchFamily="18" charset="0"/>
              </a:rPr>
              <a:t> East</a:t>
            </a:r>
            <a:r>
              <a:rPr lang="en-US" sz="2300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US" sz="2300" dirty="0">
                <a:solidFill>
                  <a:schemeClr val="tx1"/>
                </a:solidFill>
                <a:latin typeface="Book Antiqua" pitchFamily="18" charset="0"/>
              </a:rPr>
              <a:t>Government Primary </a:t>
            </a:r>
            <a:r>
              <a:rPr lang="en-US" sz="2300" dirty="0" smtClean="0">
                <a:solidFill>
                  <a:schemeClr val="tx1"/>
                </a:solidFill>
                <a:latin typeface="Book Antiqua" pitchFamily="18" charset="0"/>
              </a:rPr>
              <a:t>School,</a:t>
            </a:r>
            <a:endParaRPr lang="en-US" sz="2300" dirty="0">
              <a:solidFill>
                <a:schemeClr val="tx1"/>
              </a:solidFill>
              <a:latin typeface="Book Antiqua" pitchFamily="18" charset="0"/>
            </a:endParaRPr>
          </a:p>
          <a:p>
            <a:r>
              <a:rPr lang="en-US" sz="2300" dirty="0">
                <a:solidFill>
                  <a:schemeClr val="tx1"/>
                </a:solidFill>
                <a:latin typeface="Book Antiqua" pitchFamily="18" charset="0"/>
              </a:rPr>
              <a:t>Mobile: 01722269461,</a:t>
            </a:r>
          </a:p>
          <a:p>
            <a:r>
              <a:rPr lang="en-US" sz="2300" dirty="0">
                <a:solidFill>
                  <a:schemeClr val="tx1"/>
                </a:solidFill>
                <a:latin typeface="Book Antiqua" pitchFamily="18" charset="0"/>
              </a:rPr>
              <a:t>Email- </a:t>
            </a:r>
            <a:r>
              <a:rPr lang="en-US" sz="2300" dirty="0" smtClean="0">
                <a:solidFill>
                  <a:schemeClr val="tx1"/>
                </a:solidFill>
                <a:latin typeface="Book Antiqua" pitchFamily="18" charset="0"/>
              </a:rPr>
              <a:t>sukeshbd@gmail.com.</a:t>
            </a:r>
            <a:endParaRPr lang="en-US" sz="23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23539" y="3142343"/>
            <a:ext cx="5254171" cy="271417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Book Antiqua" pitchFamily="18" charset="0"/>
              </a:rPr>
              <a:t>Class- </a:t>
            </a:r>
            <a:r>
              <a:rPr lang="en-US" sz="4000" dirty="0" smtClean="0">
                <a:solidFill>
                  <a:schemeClr val="tx1"/>
                </a:solidFill>
                <a:latin typeface="Book Antiqua" pitchFamily="18" charset="0"/>
              </a:rPr>
              <a:t>Three</a:t>
            </a:r>
            <a:r>
              <a:rPr lang="bn-IN" sz="4000" dirty="0" smtClean="0">
                <a:solidFill>
                  <a:schemeClr val="tx1"/>
                </a:solidFill>
                <a:latin typeface="Book Antiqua" pitchFamily="18" charset="0"/>
              </a:rPr>
              <a:t>,</a:t>
            </a:r>
            <a:endParaRPr lang="en-US" sz="4000" dirty="0">
              <a:solidFill>
                <a:schemeClr val="tx1"/>
              </a:solidFill>
              <a:latin typeface="Book Antiqua" pitchFamily="18" charset="0"/>
            </a:endParaRP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Book Antiqua" pitchFamily="18" charset="0"/>
              </a:rPr>
              <a:t>Subject-English</a:t>
            </a:r>
            <a:r>
              <a:rPr lang="bn-IN" sz="4000" dirty="0" smtClean="0">
                <a:solidFill>
                  <a:schemeClr val="tx1"/>
                </a:solidFill>
                <a:latin typeface="Book Antiqua" pitchFamily="18" charset="0"/>
              </a:rPr>
              <a:t>.</a:t>
            </a:r>
            <a:endParaRPr lang="en-US" sz="4000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7411" y="360458"/>
            <a:ext cx="1667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Book Antiqua" pitchFamily="18" charset="0"/>
                <a:cs typeface="NikoshBAN" panose="02000000000000000000" pitchFamily="2" charset="0"/>
              </a:rPr>
              <a:t>Evaluation</a:t>
            </a:r>
            <a:endParaRPr lang="en-US" sz="2400" dirty="0">
              <a:latin typeface="Book Antiqua" pitchFamily="18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88413" y="1514678"/>
            <a:ext cx="45592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Book Antiqua" pitchFamily="18" charset="0"/>
                <a:cs typeface="NikoshBAN" panose="02000000000000000000" pitchFamily="2" charset="0"/>
              </a:rPr>
              <a:t>Which word is missing?</a:t>
            </a:r>
            <a:endParaRPr lang="en-US" sz="3200" dirty="0">
              <a:latin typeface="Book Antiqua" pitchFamily="18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90605" y="2934845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  <a:cs typeface="NikoshBAN" panose="02000000000000000000" pitchFamily="2" charset="0"/>
              </a:rPr>
              <a:t>Play</a:t>
            </a:r>
            <a:endParaRPr lang="en-US" sz="4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Book Antiqua" pitchFamily="18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17398" y="4290220"/>
            <a:ext cx="18774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  <a:cs typeface="NikoshBAN" panose="02000000000000000000" pitchFamily="2" charset="0"/>
              </a:rPr>
              <a:t>Friend</a:t>
            </a:r>
            <a:endParaRPr lang="en-US" sz="4400" dirty="0">
              <a:ln w="18000">
                <a:solidFill>
                  <a:schemeClr val="tx1"/>
                </a:solidFill>
                <a:prstDash val="solid"/>
                <a:miter lim="800000"/>
              </a:ln>
              <a:latin typeface="Book Antiqua" pitchFamily="18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32808" y="3680433"/>
            <a:ext cx="13452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  <a:cs typeface="NikoshBAN" panose="02000000000000000000" pitchFamily="2" charset="0"/>
              </a:rPr>
              <a:t>Year</a:t>
            </a:r>
            <a:endParaRPr lang="en-US" sz="4400" dirty="0">
              <a:ln w="18000">
                <a:solidFill>
                  <a:schemeClr val="tx1"/>
                </a:solidFill>
                <a:prstDash val="solid"/>
                <a:miter lim="800000"/>
              </a:ln>
              <a:latin typeface="Book Antiqua" pitchFamily="18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85214" y="1228634"/>
            <a:ext cx="64491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Book Antiqua" pitchFamily="18" charset="0"/>
                <a:cs typeface="NikoshBAN" panose="02000000000000000000" pitchFamily="2" charset="0"/>
              </a:rPr>
              <a:t>Look attentively. Now we play a game. Everybody close your eyes.</a:t>
            </a:r>
            <a:endParaRPr lang="en-US" sz="3200" dirty="0">
              <a:latin typeface="Book Antiqua" pitchFamily="18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73896" y="1484757"/>
            <a:ext cx="31550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Book Antiqua" pitchFamily="18" charset="0"/>
                <a:cs typeface="NikoshBAN" panose="02000000000000000000" pitchFamily="2" charset="0"/>
              </a:rPr>
              <a:t>Open your eyes.</a:t>
            </a:r>
            <a:endParaRPr lang="en-US" sz="3200" dirty="0">
              <a:latin typeface="Book Antiqua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21" grpId="0"/>
      <p:bldP spid="2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98568" y="416728"/>
            <a:ext cx="30508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  <a:cs typeface="NikoshBAN" panose="02000000000000000000" pitchFamily="2" charset="0"/>
              </a:rPr>
              <a:t>Home Work</a:t>
            </a:r>
            <a:endParaRPr lang="en-US" sz="40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Book Antiqua" pitchFamily="18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64857" y="1490121"/>
            <a:ext cx="81451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Book Antiqua" pitchFamily="18" charset="0"/>
                <a:cs typeface="NikoshBAN" panose="02000000000000000000" pitchFamily="2" charset="0"/>
              </a:rPr>
              <a:t>Write a paragraph about your friend.</a:t>
            </a:r>
            <a:endParaRPr lang="en-US" sz="3600" dirty="0">
              <a:latin typeface="Book Antiqua" pitchFamily="18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8658" y="2433549"/>
            <a:ext cx="8199681" cy="2862322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marL="742950" indent="-742950">
              <a:buAutoNum type="arabicPeriod"/>
            </a:pPr>
            <a:r>
              <a:rPr lang="en-US" sz="3600" dirty="0" smtClean="0">
                <a:latin typeface="Book Antiqua" pitchFamily="18" charset="0"/>
                <a:cs typeface="NikoshBAN" panose="02000000000000000000" pitchFamily="2" charset="0"/>
              </a:rPr>
              <a:t>What is your friend’s name?</a:t>
            </a:r>
          </a:p>
          <a:p>
            <a:pPr marL="742950" indent="-742950">
              <a:buAutoNum type="arabicPeriod"/>
            </a:pPr>
            <a:r>
              <a:rPr lang="en-US" sz="3600" dirty="0" smtClean="0">
                <a:latin typeface="Book Antiqua" pitchFamily="18" charset="0"/>
                <a:cs typeface="NikoshBAN" panose="02000000000000000000" pitchFamily="2" charset="0"/>
              </a:rPr>
              <a:t>How old is your friend?</a:t>
            </a:r>
          </a:p>
          <a:p>
            <a:pPr marL="742950" indent="-742950">
              <a:buAutoNum type="arabicPeriod"/>
            </a:pPr>
            <a:r>
              <a:rPr lang="en-US" sz="3600" dirty="0" smtClean="0">
                <a:latin typeface="Book Antiqua" pitchFamily="18" charset="0"/>
                <a:cs typeface="NikoshBAN" panose="02000000000000000000" pitchFamily="2" charset="0"/>
              </a:rPr>
              <a:t>What school do you go to?</a:t>
            </a:r>
          </a:p>
          <a:p>
            <a:pPr marL="742950" indent="-742950">
              <a:buAutoNum type="arabicPeriod"/>
            </a:pPr>
            <a:r>
              <a:rPr lang="en-US" sz="3600" dirty="0" smtClean="0">
                <a:latin typeface="Book Antiqua" pitchFamily="18" charset="0"/>
                <a:cs typeface="NikoshBAN" panose="02000000000000000000" pitchFamily="2" charset="0"/>
              </a:rPr>
              <a:t>Where does your friend sit in class?</a:t>
            </a:r>
          </a:p>
          <a:p>
            <a:pPr marL="742950" indent="-742950">
              <a:buAutoNum type="arabicPeriod"/>
            </a:pPr>
            <a:r>
              <a:rPr lang="en-US" sz="3600" dirty="0" smtClean="0">
                <a:latin typeface="Book Antiqua" pitchFamily="18" charset="0"/>
                <a:cs typeface="NikoshBAN" panose="02000000000000000000" pitchFamily="2" charset="0"/>
              </a:rPr>
              <a:t>What do you do in the afternoon?</a:t>
            </a:r>
            <a:endParaRPr lang="en-US" sz="3600" dirty="0">
              <a:latin typeface="Book Antiqua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oodby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802" y="496961"/>
            <a:ext cx="10126283" cy="5459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43073" y="315060"/>
            <a:ext cx="85058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latin typeface="Book Antiqua" pitchFamily="18" charset="0"/>
              </a:rPr>
              <a:t>What is the relationship between them?</a:t>
            </a:r>
            <a:endParaRPr lang="en-US" sz="3600" dirty="0">
              <a:latin typeface="Book Antiqua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75559" y="315060"/>
            <a:ext cx="88408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latin typeface="Book Antiqua" pitchFamily="18" charset="0"/>
              </a:rPr>
              <a:t>Can </a:t>
            </a:r>
            <a:r>
              <a:rPr lang="en-US" sz="3600" dirty="0">
                <a:latin typeface="Book Antiqua" pitchFamily="18" charset="0"/>
              </a:rPr>
              <a:t>you guess what is our today’s lesson</a:t>
            </a:r>
            <a:r>
              <a:rPr lang="en-US" sz="3600" dirty="0" smtClean="0">
                <a:latin typeface="Book Antiqua" pitchFamily="18" charset="0"/>
              </a:rPr>
              <a:t>?</a:t>
            </a:r>
            <a:endParaRPr lang="en-US" sz="3600" dirty="0">
              <a:latin typeface="Book Antiqua" pitchFamily="18" charset="0"/>
            </a:endParaRPr>
          </a:p>
        </p:txBody>
      </p:sp>
      <p:sp>
        <p:nvSpPr>
          <p:cNvPr id="3" name="AutoShape 2" descr="Image result for friendship bangladeshi chi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932293" y="1247838"/>
            <a:ext cx="8327415" cy="4652604"/>
            <a:chOff x="1486404" y="1146240"/>
            <a:chExt cx="9218967" cy="4652604"/>
          </a:xfrm>
        </p:grpSpPr>
        <p:grpSp>
          <p:nvGrpSpPr>
            <p:cNvPr id="2" name="Group 1"/>
            <p:cNvGrpSpPr/>
            <p:nvPr/>
          </p:nvGrpSpPr>
          <p:grpSpPr>
            <a:xfrm>
              <a:off x="1486630" y="1146240"/>
              <a:ext cx="9218741" cy="4652604"/>
              <a:chOff x="1989392" y="1186131"/>
              <a:chExt cx="8161366" cy="4652604"/>
            </a:xfrm>
          </p:grpSpPr>
          <p:pic>
            <p:nvPicPr>
              <p:cNvPr id="10" name="Picture 4" descr="Related image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7279" y="1186131"/>
                <a:ext cx="3689937" cy="2100394"/>
              </a:xfrm>
              <a:prstGeom prst="round2DiagRect">
                <a:avLst>
                  <a:gd name="adj1" fmla="val 0"/>
                  <a:gd name="adj2" fmla="val 29024"/>
                </a:avLst>
              </a:prstGeom>
              <a:noFill/>
              <a:ln w="38100">
                <a:solidFill>
                  <a:schemeClr val="accent6">
                    <a:lumMod val="7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" descr="Image result for frien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60821" y="3692828"/>
                <a:ext cx="3689937" cy="2116880"/>
              </a:xfrm>
              <a:prstGeom prst="round2DiagRect">
                <a:avLst>
                  <a:gd name="adj1" fmla="val 31751"/>
                  <a:gd name="adj2" fmla="val 0"/>
                </a:avLst>
              </a:prstGeom>
              <a:noFill/>
              <a:ln w="38100">
                <a:solidFill>
                  <a:schemeClr val="accent6">
                    <a:lumMod val="7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4" descr="Image result for friend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9392" y="3699074"/>
                <a:ext cx="3689937" cy="2139661"/>
              </a:xfrm>
              <a:prstGeom prst="round2DiagRect">
                <a:avLst>
                  <a:gd name="adj1" fmla="val 0"/>
                  <a:gd name="adj2" fmla="val 29847"/>
                </a:avLst>
              </a:prstGeom>
              <a:noFill/>
              <a:ln w="38100">
                <a:solidFill>
                  <a:schemeClr val="accent6">
                    <a:lumMod val="60000"/>
                    <a:lumOff val="4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48"/>
            <a:stretch/>
          </p:blipFill>
          <p:spPr bwMode="auto">
            <a:xfrm>
              <a:off x="1486404" y="1148214"/>
              <a:ext cx="4168000" cy="2140495"/>
            </a:xfrm>
            <a:prstGeom prst="round2Diag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529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460374" y="1164096"/>
            <a:ext cx="4805875" cy="646331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Book Antiqua" pitchFamily="18" charset="0"/>
              </a:rPr>
              <a:t>Today's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Book Antiqua" pitchFamily="18" charset="0"/>
              </a:rPr>
              <a:t>Our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Book Antiqua" pitchFamily="18" charset="0"/>
              </a:rPr>
              <a:t>Lesson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94954" y="2409371"/>
            <a:ext cx="3794938" cy="174171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</a:rPr>
              <a:t>My frie</a:t>
            </a: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</a:rPr>
              <a:t>n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</a:rPr>
              <a:t>d</a:t>
            </a:r>
          </a:p>
        </p:txBody>
      </p:sp>
      <p:pic>
        <p:nvPicPr>
          <p:cNvPr id="5122" name="Picture 2" descr="Image result for friendship childs banglade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112" y="1828090"/>
            <a:ext cx="4644459" cy="30343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AutoShape 2" descr="Image result for friendship bangladeshi chi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480847" y="4643474"/>
            <a:ext cx="3847382" cy="1200329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600" dirty="0">
                <a:latin typeface="Book Antiqua" pitchFamily="18" charset="0"/>
              </a:rPr>
              <a:t>Unit- </a:t>
            </a:r>
            <a:r>
              <a:rPr lang="en-US" sz="3600" dirty="0" smtClean="0">
                <a:latin typeface="Book Antiqua" pitchFamily="18" charset="0"/>
              </a:rPr>
              <a:t>35.</a:t>
            </a:r>
          </a:p>
          <a:p>
            <a:r>
              <a:rPr lang="en-US" sz="3600" dirty="0" smtClean="0">
                <a:latin typeface="Book Antiqua" pitchFamily="18" charset="0"/>
              </a:rPr>
              <a:t>Lessons- 1-3.</a:t>
            </a:r>
            <a:endParaRPr lang="en-US" sz="36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986288" y="333706"/>
            <a:ext cx="4326826" cy="646331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Learning Outcomes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02466" y="1167168"/>
            <a:ext cx="4527201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Book Antiqua" pitchFamily="18" charset="0"/>
              </a:rPr>
              <a:t>Students will be able to: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48534" y="1697277"/>
            <a:ext cx="9294932" cy="44012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70C0"/>
                </a:solidFill>
                <a:latin typeface="Book Antiqua" pitchFamily="18" charset="0"/>
              </a:rPr>
              <a:t>Listening: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Book Antiqua" pitchFamily="18" charset="0"/>
              </a:rPr>
              <a:t>    4.3.1- enjoy and understand simple stories.</a:t>
            </a:r>
          </a:p>
          <a:p>
            <a:r>
              <a:rPr lang="en-US" sz="2800" i="1" dirty="0" smtClean="0">
                <a:solidFill>
                  <a:srgbClr val="0070C0"/>
                </a:solidFill>
                <a:latin typeface="Book Antiqua" pitchFamily="18" charset="0"/>
              </a:rPr>
              <a:t>Speaking: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Book Antiqua" pitchFamily="18" charset="0"/>
              </a:rPr>
              <a:t>    3.1.1-  ask and answer </a:t>
            </a:r>
            <a:r>
              <a:rPr lang="en-US" sz="2800" dirty="0" err="1" smtClean="0">
                <a:solidFill>
                  <a:schemeClr val="tx1"/>
                </a:solidFill>
                <a:latin typeface="Book Antiqua" pitchFamily="18" charset="0"/>
              </a:rPr>
              <a:t>Wh</a:t>
            </a:r>
            <a:r>
              <a:rPr lang="en-US" sz="2800" dirty="0" smtClean="0">
                <a:solidFill>
                  <a:schemeClr val="tx1"/>
                </a:solidFill>
                <a:latin typeface="Book Antiqua" pitchFamily="18" charset="0"/>
              </a:rPr>
              <a:t> questions.</a:t>
            </a:r>
          </a:p>
          <a:p>
            <a:r>
              <a:rPr lang="en-US" sz="2800" i="1" dirty="0" smtClean="0">
                <a:solidFill>
                  <a:srgbClr val="0070C0"/>
                </a:solidFill>
                <a:latin typeface="Book Antiqua" pitchFamily="18" charset="0"/>
              </a:rPr>
              <a:t>Reading: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Book Antiqua" pitchFamily="18" charset="0"/>
              </a:rPr>
              <a:t>    5.1.1- read simple paragraphs.</a:t>
            </a:r>
          </a:p>
          <a:p>
            <a:r>
              <a:rPr lang="en-US" sz="2800" i="1" dirty="0" smtClean="0">
                <a:solidFill>
                  <a:srgbClr val="0070C0"/>
                </a:solidFill>
                <a:latin typeface="Book Antiqua" pitchFamily="18" charset="0"/>
              </a:rPr>
              <a:t>Writing: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Book Antiqua" pitchFamily="18" charset="0"/>
              </a:rPr>
              <a:t>    8.1.3- write sentence from the text book or model.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Book Antiqua" pitchFamily="18" charset="0"/>
              </a:rPr>
              <a:t>    10.1.1- write short and simple paragraphs answering a</a:t>
            </a:r>
          </a:p>
          <a:p>
            <a:r>
              <a:rPr lang="en-US" sz="2800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Book Antiqua" pitchFamily="18" charset="0"/>
              </a:rPr>
              <a:t>   set </a:t>
            </a:r>
            <a:r>
              <a:rPr lang="en-US" sz="2800" dirty="0">
                <a:solidFill>
                  <a:schemeClr val="tx1"/>
                </a:solidFill>
                <a:latin typeface="Book Antiqua" pitchFamily="18" charset="0"/>
              </a:rPr>
              <a:t>of questions.</a:t>
            </a:r>
            <a:endParaRPr lang="en-US" sz="2800" dirty="0" smtClean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9341" y="1809429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Friend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85452" y="383232"/>
            <a:ext cx="6821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latin typeface="Book Antiqua" pitchFamily="18" charset="0"/>
              </a:rPr>
              <a:t>What can you see in the picture?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1765" y="304179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Book Antiqua" pitchFamily="18" charset="0"/>
              </a:rPr>
              <a:t>New Words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25837" y="5433538"/>
            <a:ext cx="55867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Book Antiqua" pitchFamily="18" charset="0"/>
              </a:rPr>
              <a:t>My friend name is </a:t>
            </a:r>
            <a:r>
              <a:rPr lang="en-US" sz="3600" dirty="0" err="1" smtClean="0">
                <a:latin typeface="Book Antiqua" pitchFamily="18" charset="0"/>
              </a:rPr>
              <a:t>Tusher</a:t>
            </a:r>
            <a:r>
              <a:rPr lang="en-US" sz="3600" dirty="0" smtClean="0">
                <a:latin typeface="Book Antiqua" pitchFamily="18" charset="0"/>
              </a:rPr>
              <a:t>.</a:t>
            </a:r>
            <a:endParaRPr lang="en-US" sz="3600" dirty="0">
              <a:latin typeface="Book Antiqu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30877" y="1731380"/>
            <a:ext cx="2582152" cy="341632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Book Antiqua" pitchFamily="18" charset="0"/>
              </a:rPr>
              <a:t>A person with whom one has a bond of mutual affection. 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Book Antiqu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5869" y="1581367"/>
            <a:ext cx="5380262" cy="3716347"/>
          </a:xfrm>
          <a:prstGeom prst="rect">
            <a:avLst/>
          </a:prstGeom>
          <a:ln w="1270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 prst="cross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frien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2111" y="25726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4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97"/>
                            </p:stCondLst>
                            <p:childTnLst>
                              <p:par>
                                <p:cTn id="21" presetID="34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7" grpId="1"/>
      <p:bldP spid="9" grpId="0"/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1393" y="1809429"/>
            <a:ext cx="1239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Year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85452" y="383232"/>
            <a:ext cx="6821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latin typeface="Book Antiqua" pitchFamily="18" charset="0"/>
              </a:rPr>
              <a:t>What can you see in the picture?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1765" y="304179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Book Antiqua" pitchFamily="18" charset="0"/>
              </a:rPr>
              <a:t>New Words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70202" y="5433538"/>
            <a:ext cx="35541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Book Antiqua" pitchFamily="18" charset="0"/>
              </a:rPr>
              <a:t>I’m 10 years old.</a:t>
            </a:r>
            <a:endParaRPr lang="en-US" sz="3600" dirty="0">
              <a:latin typeface="Book Antiqu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17961" y="1009812"/>
            <a:ext cx="2582152" cy="5078313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Book Antiqua" pitchFamily="18" charset="0"/>
              </a:rPr>
              <a:t>The period of 365 days (or 366 days in leap years) starting from the first of January.</a:t>
            </a:r>
            <a:endParaRPr lang="en-US" sz="3600" dirty="0">
              <a:effectLst/>
              <a:latin typeface="Book Antiqu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5869" y="1227166"/>
            <a:ext cx="5380262" cy="4035196"/>
          </a:xfrm>
          <a:prstGeom prst="rect">
            <a:avLst/>
          </a:prstGeom>
          <a:ln w="1270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 prst="cross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yea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6193" y="29365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6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3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93"/>
                            </p:stCondLst>
                            <p:childTnLst>
                              <p:par>
                                <p:cTn id="21" presetID="34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6226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7" grpId="1"/>
      <p:bldP spid="9" grpId="0"/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5821" y="1809429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Play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85452" y="383232"/>
            <a:ext cx="6821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latin typeface="Book Antiqua" pitchFamily="18" charset="0"/>
              </a:rPr>
              <a:t>What can you see in the picture?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1765" y="304179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Book Antiqua" pitchFamily="18" charset="0"/>
              </a:rPr>
              <a:t>New Words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74367" y="5433538"/>
            <a:ext cx="61221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Book Antiqua" pitchFamily="18" charset="0"/>
              </a:rPr>
              <a:t>My </a:t>
            </a:r>
            <a:r>
              <a:rPr lang="en-US" sz="3600" dirty="0" err="1" smtClean="0">
                <a:latin typeface="Book Antiqua" pitchFamily="18" charset="0"/>
              </a:rPr>
              <a:t>favourite</a:t>
            </a:r>
            <a:r>
              <a:rPr lang="en-US" sz="3600" dirty="0" smtClean="0">
                <a:latin typeface="Book Antiqua" pitchFamily="18" charset="0"/>
              </a:rPr>
              <a:t> game is cricket.</a:t>
            </a:r>
            <a:endParaRPr lang="en-US" sz="3600" dirty="0">
              <a:latin typeface="Book Antiqu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03444" y="1082400"/>
            <a:ext cx="2582152" cy="452431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smtClean="0"/>
              <a:t>Activity engaged in for enjoyment and recreation, especially by children.</a:t>
            </a:r>
            <a:endParaRPr lang="en-US" sz="3600" dirty="0">
              <a:effectLst/>
              <a:latin typeface="Book Antiqu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5869" y="1377044"/>
            <a:ext cx="5380262" cy="3735439"/>
          </a:xfrm>
          <a:prstGeom prst="rect">
            <a:avLst/>
          </a:prstGeom>
          <a:ln w="1270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 prst="cross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l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7555" y="29399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4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4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71"/>
                            </p:stCondLst>
                            <p:childTnLst>
                              <p:par>
                                <p:cTn id="21" presetID="34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8113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7" grpId="1"/>
      <p:bldP spid="9" grpId="0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127995" y="950509"/>
            <a:ext cx="3616696" cy="646331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latin typeface="Book Antiqua" pitchFamily="18" charset="0"/>
              </a:rPr>
              <a:t>Individual Work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21331" y="2049743"/>
            <a:ext cx="6109365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Book Antiqua" pitchFamily="18" charset="0"/>
              </a:rPr>
              <a:t>Make sentence by the words:</a:t>
            </a:r>
          </a:p>
          <a:p>
            <a:endParaRPr lang="en-US" sz="3600" dirty="0" smtClean="0">
              <a:latin typeface="Book Antiqua" pitchFamily="18" charset="0"/>
            </a:endParaRPr>
          </a:p>
          <a:p>
            <a:pPr marL="742950" indent="-742950">
              <a:buAutoNum type="arabicPeriod"/>
            </a:pPr>
            <a:r>
              <a:rPr lang="en-US" sz="3600" dirty="0" smtClean="0">
                <a:latin typeface="Book Antiqua" pitchFamily="18" charset="0"/>
              </a:rPr>
              <a:t>Friend</a:t>
            </a:r>
          </a:p>
          <a:p>
            <a:pPr marL="742950" indent="-742950">
              <a:buAutoNum type="arabicPeriod"/>
            </a:pPr>
            <a:r>
              <a:rPr lang="en-US" sz="3600" dirty="0" smtClean="0">
                <a:latin typeface="Book Antiqua" pitchFamily="18" charset="0"/>
              </a:rPr>
              <a:t>Year</a:t>
            </a:r>
          </a:p>
          <a:p>
            <a:pPr marL="742950" indent="-742950">
              <a:buAutoNum type="arabicPeriod"/>
            </a:pPr>
            <a:r>
              <a:rPr lang="en-US" sz="3600" dirty="0" smtClean="0">
                <a:latin typeface="Book Antiqua" pitchFamily="18" charset="0"/>
              </a:rPr>
              <a:t>Play</a:t>
            </a:r>
          </a:p>
          <a:p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530747" y="456402"/>
            <a:ext cx="1872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Book Antiqua" pitchFamily="18" charset="0"/>
              </a:rPr>
              <a:t>Time: 5 minute's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32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3723</TotalTime>
  <Words>516</Words>
  <Application>Microsoft Office PowerPoint</Application>
  <PresentationFormat>Widescreen</PresentationFormat>
  <Paragraphs>127</Paragraphs>
  <Slides>22</Slides>
  <Notes>22</Notes>
  <HiddenSlides>0</HiddenSlides>
  <MMClips>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Book Antiqua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Sukesh Sutradhar</cp:lastModifiedBy>
  <cp:revision>1460</cp:revision>
  <dcterms:created xsi:type="dcterms:W3CDTF">2017-07-12T02:49:00Z</dcterms:created>
  <dcterms:modified xsi:type="dcterms:W3CDTF">2020-03-09T17:22:19Z</dcterms:modified>
</cp:coreProperties>
</file>