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8" r:id="rId3"/>
    <p:sldId id="289" r:id="rId4"/>
    <p:sldId id="290" r:id="rId5"/>
    <p:sldId id="291" r:id="rId6"/>
    <p:sldId id="292" r:id="rId7"/>
    <p:sldId id="293" r:id="rId8"/>
    <p:sldId id="294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2" y="28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713873D-65E1-497A-A534-DBAE1FF7F69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8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8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577C269-E240-4CFF-861D-275E4F3D090C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577C269-E240-4CFF-861D-275E4F3D090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5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6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EBBD-CDBD-4D84-8EA4-718335A942A4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4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6"/>
          <p:cNvSpPr/>
          <p:nvPr/>
        </p:nvSpPr>
        <p:spPr>
          <a:xfrm>
            <a:off x="173422" y="555861"/>
            <a:ext cx="12018578" cy="1623848"/>
          </a:xfrm>
          <a:prstGeom prst="rect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8800" lang="bn-BD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8000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উপস্থিত সকলকে</a:t>
            </a:r>
            <a:endParaRPr dirty="0" sz="8800" lang="en-US">
              <a:solidFill>
                <a:srgbClr val="008000"/>
              </a:solidFill>
            </a:endParaRPr>
          </a:p>
        </p:txBody>
      </p:sp>
      <p:sp>
        <p:nvSpPr>
          <p:cNvPr id="1048607" name="Horizontal Scroll 1"/>
          <p:cNvSpPr/>
          <p:nvPr/>
        </p:nvSpPr>
        <p:spPr>
          <a:xfrm>
            <a:off x="2613381" y="2554013"/>
            <a:ext cx="6804134" cy="3377543"/>
          </a:xfrm>
          <a:prstGeom prst="horizontalScroll"/>
          <a:solidFill>
            <a:srgbClr val="FFE5E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6000" lang="bn-I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algn="tl" dir="2700000" dist="38100" rotWithShape="0">
                    <a:schemeClr val="accent2"/>
                  </a:outerShdw>
                </a:effectLst>
              </a:rPr>
              <a:t>শুভেচ্ছা </a:t>
            </a:r>
            <a:endParaRPr b="1" dirty="0" sz="6000" lang="bn-IN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  <a:p>
            <a:pPr algn="ctr"/>
            <a:r>
              <a:rPr b="1" dirty="0" sz="6000" lang="bn-I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algn="tl" dir="2700000" dist="38100" rotWithShape="0">
                    <a:schemeClr val="accent2"/>
                  </a:outerShdw>
                </a:effectLst>
              </a:rPr>
              <a:t>ও </a:t>
            </a:r>
            <a:endParaRPr b="1" dirty="0" sz="6000" lang="bn-IN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  <a:p>
            <a:pPr algn="ctr"/>
            <a:r>
              <a:rPr b="1" dirty="0" sz="6000" lang="bn-IN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algn="tl" dir="2700000" dist="38100" rotWithShape="0">
                    <a:schemeClr val="accent2"/>
                  </a:outerShdw>
                </a:effectLst>
              </a:rPr>
              <a:t>অভিনন্দন</a:t>
            </a:r>
            <a:endParaRPr b="1" dirty="0" sz="6000" lang="en-US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</p:txBody>
      </p:sp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l="10741" r="10741"/>
          <a:stretch>
            <a:fillRect/>
          </a:stretch>
        </p:blipFill>
        <p:spPr>
          <a:xfrm>
            <a:off x="190994" y="2554013"/>
            <a:ext cx="2205366" cy="4051739"/>
          </a:xfrm>
          <a:prstGeom prst="ellipse"/>
          <a:ln w="63500" cap="rnd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97153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rcRect l="17713" r="17713"/>
          <a:stretch>
            <a:fillRect/>
          </a:stretch>
        </p:blipFill>
        <p:spPr>
          <a:xfrm>
            <a:off x="9634538" y="2179710"/>
            <a:ext cx="2205366" cy="4228718"/>
          </a:xfrm>
          <a:prstGeom prst="ellipse"/>
          <a:ln w="63500" cap="rnd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Rectangle 3"/>
          <p:cNvSpPr/>
          <p:nvPr/>
        </p:nvSpPr>
        <p:spPr>
          <a:xfrm>
            <a:off x="993322" y="4262437"/>
            <a:ext cx="11043557" cy="2263141"/>
          </a:xfrm>
          <a:prstGeom prst="rect"/>
          <a:solidFill>
            <a:srgbClr val="98CC00"/>
          </a:solidFill>
        </p:spPr>
        <p:txBody>
          <a:bodyPr wrap="square">
            <a:spAutoFit/>
          </a:bodyPr>
          <a:p>
            <a:r>
              <a:rPr b="1" dirty="0" sz="4800" lang="bn-BD">
                <a:latin typeface="NikoshBAN" pitchFamily="2" charset="0"/>
                <a:cs typeface="NikoshBAN" pitchFamily="2" charset="0"/>
              </a:rPr>
              <a:t>এটিএম একধরনের ইলেকট্রনিক যন্ত্র, যার মাধ্যমে গ্রাহক ব্যংকের কর্মচারীর উপস্থিতি ছাড়া প্রাথমিক কিছু লেনদেন করতে পারে।</a:t>
            </a:r>
            <a:endParaRPr b="1" dirty="0" sz="48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65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19100" y="511158"/>
            <a:ext cx="5165272" cy="3751279"/>
          </a:xfrm>
          <a:prstGeom prst="rect"/>
        </p:spPr>
      </p:pic>
      <p:pic>
        <p:nvPicPr>
          <p:cNvPr id="2097166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15100" y="568380"/>
            <a:ext cx="4767943" cy="3598807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2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104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2"/>
          <p:cNvGrpSpPr/>
          <p:nvPr/>
        </p:nvGrpSpPr>
        <p:grpSpPr>
          <a:xfrm>
            <a:off x="1665514" y="373324"/>
            <a:ext cx="7805057" cy="4459933"/>
            <a:chOff x="1665514" y="373324"/>
            <a:chExt cx="7805057" cy="4459933"/>
          </a:xfrm>
        </p:grpSpPr>
        <p:sp>
          <p:nvSpPr>
            <p:cNvPr id="1048632" name="TextBox 5"/>
            <p:cNvSpPr txBox="1"/>
            <p:nvPr/>
          </p:nvSpPr>
          <p:spPr>
            <a:xfrm>
              <a:off x="6266202" y="1697662"/>
              <a:ext cx="2595718" cy="510539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dirty="0" sz="2800" lang="en-US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dirty="0" sz="2800"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33" name="Rectangle 6"/>
            <p:cNvSpPr/>
            <p:nvPr/>
          </p:nvSpPr>
          <p:spPr>
            <a:xfrm>
              <a:off x="1665514" y="373324"/>
              <a:ext cx="7805057" cy="4459933"/>
            </a:xfrm>
            <a:prstGeom prst="rect"/>
            <a:blipFill>
              <a:blip xmlns:r="http://schemas.openxmlformats.org/officeDocument/2006/relationships" r:embed="rId1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lvl="0"/>
              <a:r>
                <a:rPr b="1" dirty="0" lang="bn-BD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এনি</a:t>
              </a:r>
              <a:endParaRPr b="1" dirty="0"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34" name="TextBox 7"/>
            <p:cNvSpPr txBox="1"/>
            <p:nvPr/>
          </p:nvSpPr>
          <p:spPr>
            <a:xfrm>
              <a:off x="6087187" y="1977245"/>
              <a:ext cx="2595718" cy="510539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dirty="0" sz="2800" lang="en-US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dirty="0" sz="2800"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35" name="TextBox 8"/>
            <p:cNvSpPr txBox="1"/>
            <p:nvPr/>
          </p:nvSpPr>
          <p:spPr>
            <a:xfrm>
              <a:off x="1665514" y="373324"/>
              <a:ext cx="2595718" cy="510539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dirty="0" sz="2800" lang="en-US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sz="2800" lang="en-US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dirty="0" sz="2800"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48636" name="TextBox 9"/>
          <p:cNvSpPr txBox="1"/>
          <p:nvPr/>
        </p:nvSpPr>
        <p:spPr>
          <a:xfrm>
            <a:off x="2005642" y="3450745"/>
            <a:ext cx="2255590" cy="1158240"/>
          </a:xfrm>
          <a:prstGeom prst="rect"/>
          <a:noFill/>
        </p:spPr>
        <p:txBody>
          <a:bodyPr rtlCol="0" wrap="square">
            <a:spAutoFit/>
          </a:bodyPr>
          <a:p>
            <a:pPr lvl="0"/>
            <a:r>
              <a:rPr b="1"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এনি 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ব্রাঞ্চ 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b="1"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7" name="Rectangle 11"/>
          <p:cNvSpPr/>
          <p:nvPr/>
        </p:nvSpPr>
        <p:spPr>
          <a:xfrm>
            <a:off x="435541" y="4833257"/>
            <a:ext cx="11303290" cy="2796539"/>
          </a:xfrm>
          <a:prstGeom prst="rect"/>
          <a:solidFill>
            <a:srgbClr val="C0C0C0"/>
          </a:solidFill>
        </p:spPr>
        <p:txBody>
          <a:bodyPr wrap="square">
            <a:spAutoFit/>
          </a:bodyPr>
          <a:p>
            <a:pPr lvl="0"/>
            <a:r>
              <a:rPr b="1" dirty="0" sz="6000" lang="bn-BD">
                <a:latin typeface="NikoshBAN" panose="02000000000000000000" pitchFamily="2" charset="0"/>
                <a:cs typeface="NikoshBAN" panose="02000000000000000000" pitchFamily="2" charset="0"/>
              </a:rPr>
              <a:t>একটি শাখায় হিসাব খুলে দেশের অন্য যেকোনো শাখায় তার লেনদেন করতে পারে।</a:t>
            </a:r>
            <a:endParaRPr b="1" dirty="0" sz="6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3"/>
          <p:cNvSpPr/>
          <p:nvPr/>
        </p:nvSpPr>
        <p:spPr>
          <a:xfrm>
            <a:off x="440871" y="4413448"/>
            <a:ext cx="11751129" cy="1894839"/>
          </a:xfrm>
          <a:prstGeom prst="rect"/>
          <a:solidFill>
            <a:srgbClr val="00B050"/>
          </a:solidFill>
        </p:spPr>
        <p:txBody>
          <a:bodyPr wrap="square">
            <a:spAutoFit/>
          </a:bodyPr>
          <a:p>
            <a:pPr algn="ctr" lvl="0"/>
            <a:r>
              <a:rPr b="1" dirty="0" sz="6000" lang="bn-BD">
                <a:latin typeface="NikoshBAN" panose="02000000000000000000" pitchFamily="2" charset="0"/>
                <a:cs typeface="NikoshBAN" panose="02000000000000000000" pitchFamily="2" charset="0"/>
              </a:rPr>
              <a:t>ডেবিট কার্ড এবং ক্রেডিট কার্ড এর পার্থক্য লিখ। </a:t>
            </a:r>
            <a:endParaRPr b="1" dirty="0" sz="6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6" name="TextBox 4"/>
          <p:cNvSpPr txBox="1"/>
          <p:nvPr/>
        </p:nvSpPr>
        <p:spPr>
          <a:xfrm>
            <a:off x="3886200" y="261257"/>
            <a:ext cx="4163786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6000" lang="bn-IN" u="sng" smtClean="0"/>
              <a:t>দলীয় কাজ</a:t>
            </a:r>
            <a:endParaRPr dirty="0" sz="6000" lang="en-US" u="sng"/>
          </a:p>
        </p:txBody>
      </p:sp>
      <p:sp>
        <p:nvSpPr>
          <p:cNvPr id="1048597" name="Rectangle 5"/>
          <p:cNvSpPr/>
          <p:nvPr/>
        </p:nvSpPr>
        <p:spPr>
          <a:xfrm>
            <a:off x="3649096" y="1276920"/>
            <a:ext cx="4245428" cy="2754476"/>
          </a:xfrm>
          <a:prstGeom prst="rect"/>
          <a:blipFill rotWithShape="1" dpi="0">
            <a:blip xmlns:r="http://schemas.openxmlformats.org/officeDocument/2006/relationships" r:embed="rId1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3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3"/>
          <p:cNvSpPr txBox="1"/>
          <p:nvPr/>
        </p:nvSpPr>
        <p:spPr>
          <a:xfrm>
            <a:off x="4196442" y="0"/>
            <a:ext cx="2775857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5400" lang="bn-IN" smtClean="0">
                <a:solidFill>
                  <a:srgbClr val="0070C0"/>
                </a:solidFill>
              </a:rPr>
              <a:t>মূল্যায়ন</a:t>
            </a:r>
            <a:endParaRPr dirty="0" sz="5400" lang="en-US">
              <a:solidFill>
                <a:srgbClr val="0070C0"/>
              </a:solidFill>
            </a:endParaRPr>
          </a:p>
        </p:txBody>
      </p:sp>
      <p:sp>
        <p:nvSpPr>
          <p:cNvPr id="1048590" name="Rectangle 4"/>
          <p:cNvSpPr/>
          <p:nvPr/>
        </p:nvSpPr>
        <p:spPr>
          <a:xfrm>
            <a:off x="705838" y="1145435"/>
            <a:ext cx="11168001" cy="5425440"/>
          </a:xfrm>
          <a:prstGeom prst="rect"/>
          <a:solidFill>
            <a:srgbClr val="FFE5E5"/>
          </a:solidFill>
        </p:spPr>
        <p:txBody>
          <a:bodyPr wrap="square">
            <a:spAutoFit/>
          </a:bodyPr>
          <a:p>
            <a:r>
              <a:rPr b="1"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ATM 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পূর্ণরুপ কী 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b="1" dirty="0" sz="36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3600" lang="bn-BD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36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200" lang="bn-BD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জন্য ব্যাংকে কোন হিসাব থাকার বাধ্যবাধকতা </a:t>
            </a:r>
            <a:r>
              <a:rPr b="1" dirty="0" sz="32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নাই ?</a:t>
            </a:r>
            <a:endParaRPr b="1" dirty="0" sz="32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3600" lang="bn-BD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মাধ্যমে বাকীতে মালামাল ক্রয় করা যায়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b="1" dirty="0" sz="36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36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কোন সেবার মাধ্যমে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াংকের</a:t>
            </a:r>
            <a:r>
              <a:rPr b="1" dirty="0" sz="3600" lang="bn-BD">
                <a:latin typeface="NikoshBAN" panose="02000000000000000000" pitchFamily="2" charset="0"/>
                <a:cs typeface="NikoshBAN" panose="02000000000000000000" pitchFamily="2" charset="0"/>
              </a:rPr>
              <a:t> যে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োন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b="1" dirty="0" sz="3600" lang="as-IN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ত্তোলন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b="1" dirty="0" sz="36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600" lang="en-US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b="1" dirty="0" sz="3600" lang="bn-BD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b="1" dirty="0" sz="36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b="1" dirty="0" sz="3600" lang="bn-BD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1" name="TextBox 6"/>
          <p:cNvSpPr txBox="1"/>
          <p:nvPr/>
        </p:nvSpPr>
        <p:spPr>
          <a:xfrm>
            <a:off x="1169592" y="3429000"/>
            <a:ext cx="3484170" cy="57404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2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- </a:t>
            </a:r>
            <a:r>
              <a:rPr b="1" dirty="0" sz="3200" lang="bn-BD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b="1" dirty="0" sz="3200" lang="bn-BD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1048592" name="TextBox 7"/>
          <p:cNvSpPr txBox="1"/>
          <p:nvPr/>
        </p:nvSpPr>
        <p:spPr>
          <a:xfrm>
            <a:off x="1169593" y="1739910"/>
            <a:ext cx="5625194" cy="52322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800" lang="bn-IN">
                <a:solidFill>
                  <a:srgbClr val="00B0F0"/>
                </a:solidFill>
              </a:rPr>
              <a:t>উত্তর- </a:t>
            </a:r>
            <a:r>
              <a:rPr b="1" dirty="0" sz="2800" lang="en-US">
                <a:solidFill>
                  <a:srgbClr val="00B0F0"/>
                </a:solidFill>
              </a:rPr>
              <a:t>Automated Teller Machine</a:t>
            </a:r>
          </a:p>
        </p:txBody>
      </p:sp>
      <p:sp>
        <p:nvSpPr>
          <p:cNvPr id="1048593" name="TextBox 8"/>
          <p:cNvSpPr txBox="1"/>
          <p:nvPr/>
        </p:nvSpPr>
        <p:spPr>
          <a:xfrm>
            <a:off x="925282" y="4326719"/>
            <a:ext cx="4335732" cy="6248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6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b="1" dirty="0" sz="3600" lang="bn-BD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b="1" dirty="0" sz="3600" lang="bn-BD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1048594" name="TextBox 9"/>
          <p:cNvSpPr txBox="1"/>
          <p:nvPr/>
        </p:nvSpPr>
        <p:spPr>
          <a:xfrm>
            <a:off x="925283" y="6001489"/>
            <a:ext cx="4659087" cy="110744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2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b="1" dirty="0" sz="3200" lang="en-US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b="1" dirty="0" sz="3200" lang="as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b="1" dirty="0" sz="3200" lang="en-US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b="1" dirty="0" sz="3200" lang="as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b="1" dirty="0" sz="3200" lang="en-US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b="1" dirty="0" sz="3200" lang="as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b="1" dirty="0" sz="3200" lang="en-US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াঞ্চ</a:t>
            </a:r>
            <a:r>
              <a:rPr b="1" dirty="0" sz="3200" lang="en-US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3200" lang="en-US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</a:t>
            </a:r>
            <a:endParaRPr dirty="0" sz="3200" lang="en-US">
              <a:solidFill>
                <a:srgbClr val="00B0F0"/>
              </a:solidFill>
            </a:endParaRPr>
          </a:p>
          <a:p>
            <a:endParaRPr dirty="0" sz="36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48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3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10485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0485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4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3"/>
          <p:cNvSpPr/>
          <p:nvPr/>
        </p:nvSpPr>
        <p:spPr>
          <a:xfrm>
            <a:off x="775250" y="599105"/>
            <a:ext cx="6106500" cy="1069340"/>
          </a:xfrm>
          <a:prstGeom prst="rect"/>
        </p:spPr>
        <p:txBody>
          <a:bodyPr wrap="square">
            <a:spAutoFit/>
          </a:bodyPr>
          <a:p>
            <a:pPr algn="ctr" indent="-857250" marL="857250">
              <a:buFont typeface="Wingdings" panose="05000000000000000000" pitchFamily="2" charset="2"/>
              <a:buChar char="q"/>
            </a:pPr>
            <a:r>
              <a:rPr b="1" dirty="0" sz="6600" lang="bn-BD">
                <a:ln w="57150" cmpd="sng">
                  <a:noFill/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1048588" name="TextBox 4"/>
          <p:cNvSpPr txBox="1"/>
          <p:nvPr/>
        </p:nvSpPr>
        <p:spPr>
          <a:xfrm>
            <a:off x="653143" y="2646345"/>
            <a:ext cx="11185071" cy="1539240"/>
          </a:xfrm>
          <a:prstGeom prst="rect"/>
          <a:solidFill>
            <a:srgbClr val="FFE5E5"/>
          </a:solidFill>
        </p:spPr>
        <p:txBody>
          <a:bodyPr rtlCol="0" wrap="square">
            <a:spAutoFit/>
          </a:bodyPr>
          <a:p>
            <a:pPr indent="-685800" marL="685800">
              <a:buFont typeface="Wingdings" panose="05000000000000000000" pitchFamily="2" charset="2"/>
              <a:buChar char="v"/>
            </a:pPr>
            <a:r>
              <a:rPr b="1" dirty="0" sz="4800" lang="bn-IN" smtClean="0">
                <a:solidFill>
                  <a:srgbClr val="9933FF"/>
                </a:solidFill>
              </a:rPr>
              <a:t>বর্তমান সময়ে ইলেক্ট্রনিক ব্যাংকিং এর প্রয়োজনীয়তা গুলো কী কী আলোচনা কর।</a:t>
            </a:r>
            <a:endParaRPr b="1" dirty="0" sz="4800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4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3"/>
          <p:cNvSpPr/>
          <p:nvPr/>
        </p:nvSpPr>
        <p:spPr>
          <a:xfrm>
            <a:off x="1647058" y="1573148"/>
            <a:ext cx="8880457" cy="2326640"/>
          </a:xfrm>
          <a:prstGeom prst="rect"/>
          <a:blipFill>
            <a:blip xmlns:r="http://schemas.openxmlformats.org/officeDocument/2006/relationships" r:embed="rId1"/>
            <a:tile algn="tl" flip="none" sx="100000" sy="100000" tx="0" ty="0"/>
          </a:blipFill>
        </p:spPr>
        <p:txBody>
          <a:bodyPr bIns="45720" lIns="91440" rIns="91440" tIns="45720" wrap="square">
            <a:spAutoFit/>
          </a:bodyPr>
          <a:p>
            <a:pPr algn="ctr"/>
            <a:r>
              <a:rPr b="1" dirty="0" sz="15000" lang="bn-IN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algn="tl" dir="2700000" dist="38100" rotWithShape="0">
                    <a:schemeClr val="accent2"/>
                  </a:outerShdw>
                </a:effectLst>
              </a:rPr>
              <a:t>ধন্যবাদ</a:t>
            </a:r>
            <a:endParaRPr b="1" cap="none" dirty="0" sz="15000" lang="en-US" spc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algn="tl" dir="2700000" dist="38100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3"/>
          <p:cNvSpPr>
            <a:spLocks noGrp="1"/>
          </p:cNvSpPr>
          <p:nvPr>
            <p:ph idx="1"/>
          </p:nvPr>
        </p:nvSpPr>
        <p:spPr>
          <a:xfrm>
            <a:off x="4595286" y="1754153"/>
            <a:ext cx="7094482" cy="3837940"/>
          </a:xfrm>
          <a:prstGeom prst="rect"/>
          <a:solidFill>
            <a:srgbClr val="330066"/>
          </a:solidFill>
        </p:spPr>
        <p:txBody>
          <a:bodyPr wrap="square">
            <a:spAutoFit/>
          </a:bodyPr>
          <a:p>
            <a:pPr algn="ctr"/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রশেদ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5400" lang="en-US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5400" lang="en-US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সহকারী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শিক্ষক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endParaRPr b="1" dirty="0" sz="4000" lang="bn-IN" smtClean="0">
              <a:solidFill>
                <a:srgbClr val="00B0F0"/>
              </a:solidFill>
            </a:endParaRPr>
          </a:p>
          <a:p>
            <a:pPr algn="ctr"/>
            <a:r>
              <a:rPr b="1" dirty="0" sz="4000" lang="bn-IN" smtClean="0">
                <a:solidFill>
                  <a:srgbClr val="00B0F0"/>
                </a:solidFill>
              </a:rPr>
              <a:t>আ</a:t>
            </a:r>
            <a:r>
              <a:rPr b="1" dirty="0" sz="4000" lang="bn-IN" smtClean="0">
                <a:solidFill>
                  <a:srgbClr val="00B0F0"/>
                </a:solidFill>
              </a:rPr>
              <a:t>ল</a:t>
            </a:r>
            <a:r>
              <a:rPr b="1" dirty="0" sz="4000" lang="bn-IN" smtClean="0">
                <a:solidFill>
                  <a:srgbClr val="00B0F0"/>
                </a:solidFill>
              </a:rPr>
              <a:t>েকজান্ডার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পাইলট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বালিকা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উচ্চ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বিদ্যা</a:t>
            </a:r>
            <a:r>
              <a:rPr b="1" dirty="0" sz="4000" lang="en-US" smtClean="0">
                <a:solidFill>
                  <a:srgbClr val="00B0F0"/>
                </a:solidFill>
              </a:rPr>
              <a:t>ল</a:t>
            </a:r>
            <a:r>
              <a:rPr b="1" dirty="0" sz="4000" lang="en-US" smtClean="0">
                <a:solidFill>
                  <a:srgbClr val="00B0F0"/>
                </a:solidFill>
              </a:rPr>
              <a:t>য়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r>
              <a:rPr b="1" dirty="0" sz="4000" lang="en-US" smtClean="0">
                <a:solidFill>
                  <a:srgbClr val="00B0F0"/>
                </a:solidFill>
              </a:rPr>
              <a:t> </a:t>
            </a:r>
            <a:endParaRPr b="1" dirty="0" sz="4000" lang="bn-IN" smtClean="0">
              <a:solidFill>
                <a:srgbClr val="00B0F0"/>
              </a:solidFill>
            </a:endParaRPr>
          </a:p>
          <a:p>
            <a:pPr algn="ctr" indent="0" marL="0">
              <a:buNone/>
            </a:pPr>
            <a:r>
              <a:rPr b="1" dirty="0" sz="4000" lang="en-US" err="1" smtClean="0">
                <a:solidFill>
                  <a:srgbClr val="00B0F0"/>
                </a:solidFill>
              </a:rPr>
              <a:t>র</a:t>
            </a:r>
            <a:r>
              <a:rPr b="1" dirty="0" sz="4000" lang="en-US" err="1" smtClean="0">
                <a:solidFill>
                  <a:srgbClr val="00B0F0"/>
                </a:solidFill>
              </a:rPr>
              <a:t>া</a:t>
            </a:r>
            <a:r>
              <a:rPr b="1" dirty="0" sz="4000" lang="en-US" err="1" smtClean="0">
                <a:solidFill>
                  <a:srgbClr val="00B0F0"/>
                </a:solidFill>
              </a:rPr>
              <a:t>মগ</a:t>
            </a:r>
            <a:r>
              <a:rPr b="1" dirty="0" sz="4000" lang="en-US" err="1" smtClean="0">
                <a:solidFill>
                  <a:srgbClr val="00B0F0"/>
                </a:solidFill>
              </a:rPr>
              <a:t>ত</a:t>
            </a:r>
            <a:r>
              <a:rPr b="1" dirty="0" sz="4000" lang="en-US" err="1" smtClean="0">
                <a:solidFill>
                  <a:srgbClr val="00B0F0"/>
                </a:solidFill>
              </a:rPr>
              <a:t>ি</a:t>
            </a:r>
            <a:r>
              <a:rPr b="1" dirty="0" sz="4000" lang="en-US" err="1" smtClean="0">
                <a:solidFill>
                  <a:srgbClr val="00B0F0"/>
                </a:solidFill>
              </a:rPr>
              <a:t>,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লক্ষ্মীপু</a:t>
            </a:r>
            <a:r>
              <a:rPr b="1" dirty="0" sz="4000" lang="en-US" err="1" smtClean="0">
                <a:solidFill>
                  <a:srgbClr val="00B0F0"/>
                </a:solidFill>
              </a:rPr>
              <a:t>র</a:t>
            </a:r>
            <a:r>
              <a:rPr b="1" dirty="0" sz="4000" lang="en-US" err="1" smtClean="0">
                <a:solidFill>
                  <a:srgbClr val="00B0F0"/>
                </a:solidFill>
              </a:rPr>
              <a:t>।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r>
              <a:rPr b="1" dirty="0" sz="4000" lang="en-US" err="1" smtClean="0">
                <a:solidFill>
                  <a:srgbClr val="00B0F0"/>
                </a:solidFill>
              </a:rPr>
              <a:t> </a:t>
            </a:r>
            <a:endParaRPr b="1" dirty="0" sz="4000" lang="bn-IN" smtClean="0">
              <a:solidFill>
                <a:srgbClr val="00B0F0"/>
              </a:solidFill>
            </a:endParaRPr>
          </a:p>
          <a:p>
            <a:pPr algn="ctr"/>
            <a:endParaRPr dirty="0" sz="2800" lang="en-US">
              <a:solidFill>
                <a:srgbClr val="00B0F0"/>
              </a:solidFill>
            </a:endParaRPr>
          </a:p>
        </p:txBody>
      </p:sp>
      <p:pic>
        <p:nvPicPr>
          <p:cNvPr id="209715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l="295" r="295"/>
          <a:stretch>
            <a:fillRect/>
          </a:stretch>
        </p:blipFill>
        <p:spPr>
          <a:xfrm>
            <a:off x="307152" y="1754154"/>
            <a:ext cx="4711543" cy="4814276"/>
          </a:xfrm>
          <a:prstGeom prst="rect"/>
        </p:spPr>
      </p:pic>
      <p:sp>
        <p:nvSpPr>
          <p:cNvPr id="1048609" name=""/>
          <p:cNvSpPr/>
          <p:nvPr/>
        </p:nvSpPr>
        <p:spPr>
          <a:xfrm>
            <a:off x="3499970" y="316441"/>
            <a:ext cx="4850377" cy="1331486"/>
          </a:xfrm>
          <a:prstGeom prst="rect"/>
          <a:solidFill>
            <a:srgbClr val="92D050"/>
          </a:solidFill>
          <a:ln w="12700">
            <a:solidFill>
              <a:srgbClr val="666666"/>
            </a:solidFill>
          </a:ln>
        </p:spPr>
        <p:txBody>
          <a:bodyPr anchor="ctr"/>
          <a:p>
            <a:pPr algn="ctr"/>
            <a:r>
              <a:rPr sz="8000" lang="en-US"/>
              <a:t> </a:t>
            </a:r>
            <a:r>
              <a:rPr sz="8000" i="1" lang="en-US"/>
              <a:t>পরিচিতি</a:t>
            </a:r>
            <a:r>
              <a:rPr sz="8000" lang="en-US"/>
              <a:t> </a:t>
            </a:r>
            <a:endParaRPr sz="8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4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2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4"/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Oval 4"/>
          <p:cNvSpPr/>
          <p:nvPr/>
        </p:nvSpPr>
        <p:spPr>
          <a:xfrm>
            <a:off x="1043542" y="300746"/>
            <a:ext cx="9797143" cy="6295996"/>
          </a:xfrm>
          <a:prstGeom prst="ellipse"/>
          <a:solidFill>
            <a:srgbClr val="808080"/>
          </a:solidFill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r>
              <a:rPr b="1"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b="1" dirty="0" sz="40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6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b="1" dirty="0" sz="60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b="1" dirty="0" sz="6000" lang="bn-BD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  </a:t>
            </a:r>
            <a:r>
              <a:rPr b="1"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b="1" dirty="0" sz="40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000" lang="bn-BD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ফিন্যান্স </a:t>
            </a:r>
            <a:r>
              <a:rPr b="1" dirty="0" sz="4000" lang="bn-BD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এন্ড ব্যাংকিং</a:t>
            </a:r>
          </a:p>
          <a:p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b="1"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b="1" dirty="0" sz="40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5400" lang="bn-BD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১১ </a:t>
            </a:r>
            <a:endParaRPr b="1" dirty="0" sz="5400" lang="bn-BD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   </a:t>
            </a:r>
            <a:r>
              <a:rPr b="1"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b="1" dirty="0" sz="40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4800" lang="bn-BD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b="1" dirty="0" sz="4800" lang="bn-BD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b="1" dirty="0" sz="4800" lang="bn-BD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মিনিট </a:t>
            </a:r>
            <a:endParaRPr altLang="en-US" lang="zh-CN"/>
          </a:p>
          <a:p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b="1" dirty="0" sz="4000"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b="1" dirty="0" sz="4000" lang="bn-BD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b="1" dirty="0" sz="4000" lang="b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5400" lang="bn-IN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b="1" dirty="0" sz="5400" lang="bn-IN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5400" lang="en-US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b="1" dirty="0" sz="5400" lang="bn-BD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  <a:p>
            <a:r>
              <a:rPr dirty="0" lang="bn-BD" smtClean="0">
                <a:latin typeface="NikoshBAN" pitchFamily="2" charset="0"/>
                <a:cs typeface="NikoshBAN" pitchFamily="2" charset="0"/>
              </a:rPr>
              <a:t> </a:t>
            </a:r>
            <a:endParaRPr dirty="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3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9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3951514" cy="2789745"/>
          </a:xfrm>
          <a:prstGeom prst="rect"/>
        </p:spPr>
      </p:pic>
      <p:pic>
        <p:nvPicPr>
          <p:cNvPr id="2097156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047944" y="287867"/>
            <a:ext cx="3990975" cy="2667000"/>
          </a:xfrm>
          <a:prstGeom prst="rect"/>
        </p:spPr>
      </p:pic>
      <p:pic>
        <p:nvPicPr>
          <p:cNvPr id="2097157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3940726" y="440871"/>
            <a:ext cx="4107218" cy="2513996"/>
          </a:xfrm>
          <a:prstGeom prst="rect"/>
        </p:spPr>
      </p:pic>
      <p:sp>
        <p:nvSpPr>
          <p:cNvPr id="1048611" name="Rounded Rectangle 7"/>
          <p:cNvSpPr/>
          <p:nvPr/>
        </p:nvSpPr>
        <p:spPr>
          <a:xfrm>
            <a:off x="2842532" y="3395738"/>
            <a:ext cx="5713639" cy="3037114"/>
          </a:xfrm>
          <a:prstGeom prst="roundRect"/>
          <a:solidFill>
            <a:srgbClr val="C0C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সোনালী</a:t>
            </a:r>
            <a:r>
              <a:rPr dirty="0" sz="48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8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dirty="0" sz="48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dirty="0" sz="48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জনতা ব্যাংক</a:t>
            </a:r>
          </a:p>
          <a:p>
            <a:pPr algn="ctr"/>
            <a:r>
              <a:rPr dirty="0" sz="48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গ্রমীন ব্যাংক</a:t>
            </a:r>
          </a:p>
          <a:p>
            <a:pPr algn="ctr"/>
            <a:r>
              <a:rPr dirty="0" sz="48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ডাচ বাংলা ব্যাংক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8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5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4"/>
          <p:cNvSpPr/>
          <p:nvPr/>
        </p:nvSpPr>
        <p:spPr>
          <a:xfrm>
            <a:off x="353059" y="212609"/>
            <a:ext cx="11485880" cy="840740"/>
          </a:xfrm>
          <a:prstGeom prst="rect"/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" rig="sof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b="1" dirty="0" sz="5100" i="1" lang="bn-BD" u="sng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এর বিভিন্ন পণ্য ও সেবা  </a:t>
            </a:r>
            <a:endParaRPr b="1" dirty="0" sz="5100" i="1" lang="en-US" u="sng">
              <a:solidFill>
                <a:srgbClr val="00B0F0"/>
              </a:solidFill>
            </a:endParaRPr>
          </a:p>
        </p:txBody>
      </p:sp>
      <p:sp>
        <p:nvSpPr>
          <p:cNvPr id="1048613" name=""/>
          <p:cNvSpPr/>
          <p:nvPr/>
        </p:nvSpPr>
        <p:spPr>
          <a:xfrm>
            <a:off x="3425551" y="2593557"/>
            <a:ext cx="4347756" cy="2083047"/>
          </a:xfrm>
          <a:prstGeom prst="hexagon"/>
          <a:solidFill>
            <a:srgbClr val="808080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 lvl="0"/>
            <a:r>
              <a:rPr b="1" dirty="0" sz="4000" lang="bn-BD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সেবার কিছু পণ্য</a:t>
            </a:r>
            <a:endParaRPr b="1" dirty="0" sz="4000" lang="en-US">
              <a:solidFill>
                <a:srgbClr val="800000"/>
              </a:solidFill>
            </a:endParaRPr>
          </a:p>
        </p:txBody>
      </p:sp>
      <p:sp>
        <p:nvSpPr>
          <p:cNvPr id="1048614" name=""/>
          <p:cNvSpPr/>
          <p:nvPr/>
        </p:nvSpPr>
        <p:spPr>
          <a:xfrm>
            <a:off x="8007105" y="3905721"/>
            <a:ext cx="3442075" cy="2098677"/>
          </a:xfrm>
          <a:prstGeom prst="roundRect"/>
          <a:solidFill>
            <a:srgbClr val="808080"/>
          </a:solidFill>
          <a:ln w="25400">
            <a:solidFill>
              <a:srgbClr val="666666"/>
            </a:solidFill>
          </a:ln>
        </p:spPr>
        <p:txBody>
          <a:bodyPr anchor="ctr"/>
          <a:p>
            <a:pPr lvl="0"/>
            <a:r>
              <a:rPr b="1" dirty="0" sz="4500" lang="bn-BD">
                <a:ln w="0"/>
                <a:solidFill>
                  <a:srgbClr val="00B05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b="1" dirty="0" sz="4500" lang="en-US">
              <a:ln w="0"/>
              <a:solidFill>
                <a:srgbClr val="00B05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8615" name=""/>
          <p:cNvSpPr/>
          <p:nvPr/>
        </p:nvSpPr>
        <p:spPr>
          <a:xfrm>
            <a:off x="8002862" y="1356890"/>
            <a:ext cx="3446318" cy="1947681"/>
          </a:xfrm>
          <a:prstGeom prst="roundRect"/>
          <a:solidFill>
            <a:srgbClr val="99CCFF"/>
          </a:solidFill>
          <a:ln w="25400">
            <a:solidFill>
              <a:srgbClr val="666666"/>
            </a:solidFill>
          </a:ln>
        </p:spPr>
        <p:txBody>
          <a:bodyPr anchor="ctr"/>
          <a:p>
            <a:pPr lvl="0"/>
            <a:r>
              <a:rPr b="1" dirty="0" sz="3600" lang="bn-BD">
                <a:ln w="0"/>
                <a:solidFill>
                  <a:srgbClr val="008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ডেবিট কার্ড ও ক্রেডিট কার্ড</a:t>
            </a:r>
            <a:endParaRPr b="1" dirty="0" sz="3600" lang="en-US">
              <a:ln w="0"/>
              <a:solidFill>
                <a:srgbClr val="00800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b="1" lang="en-US">
              <a:solidFill>
                <a:srgbClr val="008000"/>
              </a:solidFill>
            </a:endParaRPr>
          </a:p>
        </p:txBody>
      </p:sp>
      <p:sp>
        <p:nvSpPr>
          <p:cNvPr id="1048616" name=""/>
          <p:cNvSpPr/>
          <p:nvPr/>
        </p:nvSpPr>
        <p:spPr>
          <a:xfrm>
            <a:off x="3879269" y="4955059"/>
            <a:ext cx="3048000" cy="1507431"/>
          </a:xfrm>
          <a:prstGeom prst="roundRect"/>
          <a:solidFill>
            <a:srgbClr val="CC99FF"/>
          </a:solidFill>
          <a:ln w="25400">
            <a:solidFill>
              <a:srgbClr val="666666"/>
            </a:solidFill>
          </a:ln>
        </p:spPr>
        <p:txBody>
          <a:bodyPr anchor="ctr"/>
          <a:p>
            <a:pPr lvl="0"/>
            <a:r>
              <a:rPr b="1" dirty="0" sz="4400" lang="bn-BD">
                <a:ln w="0"/>
                <a:solidFill>
                  <a:srgbClr val="9933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ব্যাংকিং</a:t>
            </a:r>
            <a:endParaRPr b="1" dirty="0" sz="4400" lang="en-US">
              <a:ln w="0"/>
              <a:solidFill>
                <a:srgbClr val="99330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8617" name=""/>
          <p:cNvSpPr/>
          <p:nvPr/>
        </p:nvSpPr>
        <p:spPr>
          <a:xfrm>
            <a:off x="4075429" y="1125390"/>
            <a:ext cx="3048000" cy="1205340"/>
          </a:xfrm>
          <a:prstGeom prst="roundRect"/>
          <a:solidFill>
            <a:srgbClr val="FF6600"/>
          </a:solidFill>
          <a:ln w="25400">
            <a:solidFill>
              <a:srgbClr val="666666"/>
            </a:solidFill>
          </a:ln>
        </p:spPr>
        <p:txBody>
          <a:bodyPr anchor="ctr"/>
          <a:p>
            <a:pPr lvl="0"/>
            <a:r>
              <a:rPr b="1" dirty="0" sz="6000" lang="bn-BD">
                <a:ln w="0"/>
                <a:solidFill>
                  <a:srgbClr val="0070C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এটিএম</a:t>
            </a:r>
            <a:endParaRPr b="1" dirty="0" sz="6000" lang="en-US">
              <a:ln w="0"/>
              <a:solidFill>
                <a:srgbClr val="0070C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8618" name=""/>
          <p:cNvSpPr/>
          <p:nvPr/>
        </p:nvSpPr>
        <p:spPr>
          <a:xfrm>
            <a:off x="377550" y="3896494"/>
            <a:ext cx="3048000" cy="2107903"/>
          </a:xfrm>
          <a:prstGeom prst="roundRect"/>
          <a:solidFill>
            <a:srgbClr val="C0C0C0"/>
          </a:solidFill>
          <a:ln w="25400">
            <a:solidFill>
              <a:srgbClr val="666666"/>
            </a:solidFill>
          </a:ln>
        </p:spPr>
        <p:txBody>
          <a:bodyPr anchor="ctr"/>
          <a:p>
            <a:pPr lvl="0"/>
            <a:r>
              <a:rPr b="1" dirty="0" sz="4800" lang="bn-BD">
                <a:ln w="0"/>
                <a:solidFill>
                  <a:srgbClr val="00008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</a:t>
            </a:r>
            <a:endParaRPr b="1" dirty="0" sz="4800" lang="en-US">
              <a:ln w="0"/>
              <a:solidFill>
                <a:srgbClr val="00008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b="1" lang="en-US">
              <a:solidFill>
                <a:srgbClr val="000080"/>
              </a:solidFill>
            </a:endParaRPr>
          </a:p>
        </p:txBody>
      </p:sp>
      <p:sp>
        <p:nvSpPr>
          <p:cNvPr id="1048619" name=""/>
          <p:cNvSpPr/>
          <p:nvPr/>
        </p:nvSpPr>
        <p:spPr>
          <a:xfrm>
            <a:off x="353059" y="1415864"/>
            <a:ext cx="3048000" cy="1829732"/>
          </a:xfrm>
          <a:prstGeom prst="roundRect"/>
          <a:solidFill>
            <a:srgbClr val="99CC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dirty="0" sz="4000" lang="bn-BD">
                <a:ln w="0"/>
                <a:solidFill>
                  <a:srgbClr val="9933FF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ফোন ব্যাংকিং</a:t>
            </a:r>
            <a:endParaRPr b="1" dirty="0" sz="4000" lang="en-US">
              <a:ln w="0"/>
              <a:solidFill>
                <a:srgbClr val="9933FF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3"/>
          <p:cNvSpPr/>
          <p:nvPr/>
        </p:nvSpPr>
        <p:spPr>
          <a:xfrm>
            <a:off x="221178" y="2436950"/>
            <a:ext cx="11108127" cy="3393441"/>
          </a:xfrm>
          <a:prstGeom prst="rect"/>
          <a:solidFill>
            <a:srgbClr val="FFCB00"/>
          </a:solidFill>
          <a:ln>
            <a:noFill/>
          </a:ln>
          <a:effectLst/>
        </p:spPr>
        <p:txBody>
          <a:bodyPr wrap="square">
            <a:spAutoFit/>
          </a:bodyPr>
          <a:p>
            <a:r>
              <a:rPr b="1" dirty="0" sz="4200" lang="bn-BD">
                <a:latin typeface="NikoshBAN" pitchFamily="2" charset="0"/>
                <a:cs typeface="NikoshBAN" pitchFamily="2" charset="0"/>
                <a:sym typeface="Wingdings 2"/>
              </a:rPr>
              <a:t>১</a:t>
            </a:r>
            <a:r>
              <a:rPr b="1" dirty="0" sz="4200" lang="bn-BD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 ইলেকট্রনিক ব্যাংকিং পণ্য কী তা বলতে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b="1" dirty="0" sz="4400" lang="bn-BD">
              <a:latin typeface="NikoshBAN" pitchFamily="2" charset="0"/>
              <a:cs typeface="NikoshBAN" pitchFamily="2" charset="0"/>
              <a:sym typeface="Wingdings 2"/>
            </a:endParaRPr>
          </a:p>
          <a:p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২। ইলেকট্রনিক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বিভিন্ন সেবা সম্পর্কে 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	আলোচনা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করতে 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endParaRPr b="1" dirty="0" sz="4400" lang="bn-BD">
              <a:latin typeface="NikoshBAN" pitchFamily="2" charset="0"/>
              <a:cs typeface="NikoshBAN" pitchFamily="2" charset="0"/>
              <a:sym typeface="Wingdings 2"/>
            </a:endParaRPr>
          </a:p>
          <a:p>
            <a:pPr>
              <a:tabLst>
                <a:tab algn="l" pos="519113"/>
              </a:tabLst>
            </a:pP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৩। ইলেকট্রনিক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বিভিন্ন পণ্য ও সেবার </a:t>
            </a:r>
            <a:r>
              <a:rPr b="1" dirty="0" sz="4400" lang="bn-IN" smtClean="0">
                <a:latin typeface="NikoshBAN" pitchFamily="2" charset="0"/>
                <a:cs typeface="NikoshBAN" pitchFamily="2" charset="0"/>
                <a:sym typeface="Wingdings 2"/>
              </a:rPr>
              <a:t>	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অবদান 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মূল্যায়ন করতে </a:t>
            </a:r>
            <a:r>
              <a:rPr b="1" dirty="0" sz="4400" lang="bn-BD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b="1" dirty="0" sz="4400" lang="bn-BD">
                <a:latin typeface="NikoshBAN" pitchFamily="2" charset="0"/>
                <a:cs typeface="NikoshBAN" pitchFamily="2" charset="0"/>
                <a:sym typeface="Wingdings 2"/>
              </a:rPr>
              <a:t>।  </a:t>
            </a:r>
          </a:p>
        </p:txBody>
      </p:sp>
      <p:sp>
        <p:nvSpPr>
          <p:cNvPr id="1048621" name="Rounded Rectangle 5"/>
          <p:cNvSpPr/>
          <p:nvPr/>
        </p:nvSpPr>
        <p:spPr>
          <a:xfrm>
            <a:off x="1012372" y="556289"/>
            <a:ext cx="9731828" cy="1299474"/>
          </a:xfrm>
          <a:prstGeom prst="roundRect"/>
          <a:solidFill>
            <a:srgbClr val="C0C0C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6000" lang="bn-BD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b="1" dirty="0" sz="6000" lang="bn-BD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b="1" dirty="0" sz="6000" lang="bn-IN" smtClean="0">
                <a:latin typeface="NikoshBAN" pitchFamily="2" charset="0"/>
                <a:cs typeface="NikoshBAN" pitchFamily="2" charset="0"/>
              </a:rPr>
              <a:t>.........</a:t>
            </a:r>
            <a:endParaRPr dirty="0" sz="60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596743" y="326571"/>
            <a:ext cx="5345465" cy="2549298"/>
          </a:xfrm>
          <a:prstGeom prst="rect"/>
        </p:spPr>
      </p:pic>
      <p:pic>
        <p:nvPicPr>
          <p:cNvPr id="2097159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441582" y="2875869"/>
            <a:ext cx="3750418" cy="3456553"/>
          </a:xfrm>
          <a:prstGeom prst="rect"/>
        </p:spPr>
      </p:pic>
      <p:pic>
        <p:nvPicPr>
          <p:cNvPr id="2097160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751114" y="263297"/>
            <a:ext cx="5372100" cy="2063863"/>
          </a:xfrm>
          <a:prstGeom prst="rect"/>
        </p:spPr>
      </p:pic>
      <p:sp>
        <p:nvSpPr>
          <p:cNvPr id="1048622" name="TextBox 7"/>
          <p:cNvSpPr txBox="1"/>
          <p:nvPr/>
        </p:nvSpPr>
        <p:spPr>
          <a:xfrm>
            <a:off x="408214" y="3212057"/>
            <a:ext cx="8033368" cy="2987040"/>
          </a:xfrm>
          <a:prstGeom prst="rect"/>
          <a:solidFill>
            <a:srgbClr val="98CC00"/>
          </a:solidFill>
          <a:ln>
            <a:solidFill>
              <a:srgbClr val="330066"/>
            </a:solidFill>
            <a:prstDash val="solid"/>
          </a:ln>
        </p:spPr>
        <p:txBody>
          <a:bodyPr rtlCol="0" wrap="square">
            <a:spAutoFit/>
          </a:bodyPr>
          <a:p>
            <a:r>
              <a:rPr dirty="0" sz="4800" lang="bn-BD">
                <a:latin typeface="NikoshBAN" pitchFamily="2" charset="0"/>
                <a:cs typeface="NikoshBAN" pitchFamily="2" charset="0"/>
              </a:rPr>
              <a:t>যে সকল ইলেকট্রনিক ডিভাইস ব্যবহার করে ব্যাংকিং লেনদেন সম্পন্ন করা হয় তাকে ইলেকট্রনিক ব্যাংকিং পণ্য বলে। </a:t>
            </a:r>
            <a:endParaRPr dirty="0" sz="48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3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8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778845" y="-216199"/>
            <a:ext cx="4951490" cy="3758559"/>
          </a:xfrm>
          <a:prstGeom prst="rect"/>
        </p:spPr>
      </p:pic>
      <p:pic>
        <p:nvPicPr>
          <p:cNvPr id="2097162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0" y="0"/>
            <a:ext cx="5202881" cy="3326158"/>
          </a:xfrm>
          <a:prstGeom prst="rect"/>
        </p:spPr>
      </p:pic>
      <p:sp>
        <p:nvSpPr>
          <p:cNvPr id="1048624" name="Rectangle 8"/>
          <p:cNvSpPr/>
          <p:nvPr/>
        </p:nvSpPr>
        <p:spPr>
          <a:xfrm>
            <a:off x="287977" y="4099560"/>
            <a:ext cx="11221688" cy="2225040"/>
          </a:xfrm>
          <a:prstGeom prst="rect"/>
          <a:solidFill>
            <a:srgbClr val="FFE5E5"/>
          </a:solidFill>
        </p:spPr>
        <p:txBody>
          <a:bodyPr bIns="45720" lIns="91440" rIns="91440" tIns="45720" wrap="square">
            <a:spAutoFit/>
          </a:bodyPr>
          <a:p>
            <a:r>
              <a:rPr b="1" cap="none" dirty="0" sz="3600" lang="bn-BD" spc="0">
                <a:ln w="0"/>
                <a:solidFill>
                  <a:srgbClr val="008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এটা একধরনের ইলেকট্রনিক প্লাস্টিক কার্ড, যা ব্যাংক তার গ্রাহকের জন্য ইস্যু করে থাকে। এই কার্ডের মাধ্যমে নগদ টাকা ছাড়াই গ্রাহক কেনা-কাটা করতে পারে এবং প্রয়োজনে এটিএম মেশিন থেকে নগদ টাকা উত্তোলন করতে পারে। </a:t>
            </a:r>
            <a:endParaRPr b="1" cap="none" dirty="0" sz="3600" lang="en-US" spc="0">
              <a:ln w="0"/>
              <a:solidFill>
                <a:srgbClr val="008000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8625" name="TextBox 10"/>
          <p:cNvSpPr txBox="1"/>
          <p:nvPr/>
        </p:nvSpPr>
        <p:spPr>
          <a:xfrm>
            <a:off x="1567543" y="3326158"/>
            <a:ext cx="2824842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bn-BD">
                <a:latin typeface="NikoshBAN" pitchFamily="2" charset="0"/>
                <a:cs typeface="NikoshBAN" pitchFamily="2" charset="0"/>
              </a:rPr>
              <a:t>ডেবিট কার্ড</a:t>
            </a:r>
            <a:endParaRPr b="1"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6" name="Rectangle 12"/>
          <p:cNvSpPr/>
          <p:nvPr/>
        </p:nvSpPr>
        <p:spPr>
          <a:xfrm>
            <a:off x="7249886" y="3495435"/>
            <a:ext cx="3116135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3200" lang="bn-BD">
                <a:latin typeface="NikoshBAN" pitchFamily="2" charset="0"/>
                <a:cs typeface="NikoshBAN" pitchFamily="2" charset="0"/>
              </a:rPr>
              <a:t>ক্রেডিট কার্ড</a:t>
            </a:r>
            <a:endParaRPr b="1"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31"/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06185" y="96611"/>
            <a:ext cx="4931229" cy="2567667"/>
          </a:xfrm>
          <a:prstGeom prst="rect"/>
        </p:spPr>
      </p:pic>
      <p:pic>
        <p:nvPicPr>
          <p:cNvPr id="209716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91300" y="212898"/>
            <a:ext cx="5285014" cy="2095500"/>
          </a:xfrm>
          <a:prstGeom prst="rect"/>
        </p:spPr>
      </p:pic>
      <p:sp>
        <p:nvSpPr>
          <p:cNvPr id="1048627" name="TextBox 6"/>
          <p:cNvSpPr txBox="1"/>
          <p:nvPr/>
        </p:nvSpPr>
        <p:spPr>
          <a:xfrm>
            <a:off x="506184" y="3096570"/>
            <a:ext cx="6050974" cy="3393440"/>
          </a:xfrm>
          <a:prstGeom prst="rect"/>
          <a:solidFill>
            <a:srgbClr val="99CCFF"/>
          </a:solidFill>
        </p:spPr>
        <p:txBody>
          <a:bodyPr rtlCol="0" wrap="square">
            <a:spAutoFit/>
          </a:bodyPr>
          <a:p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b="1" dirty="0" sz="4400" i="1" lang="en-US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এজেন্ট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b="1" dirty="0" sz="4400" i="1" lang="en-US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i="1" lang="en-US" err="1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b="1" dirty="0" sz="4400" i="1" lang="en-US" smtClean="0">
                <a:solidFill>
                  <a:srgbClr val="33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400" i="1" lang="en-US">
              <a:solidFill>
                <a:srgbClr val="33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8" name="Rectangle 1"/>
          <p:cNvSpPr/>
          <p:nvPr/>
        </p:nvSpPr>
        <p:spPr>
          <a:xfrm>
            <a:off x="6939643" y="3429000"/>
            <a:ext cx="5252357" cy="2479041"/>
          </a:xfrm>
          <a:prstGeom prst="rect"/>
          <a:solidFill>
            <a:srgbClr val="CC99FF"/>
          </a:solidFill>
        </p:spPr>
        <p:txBody>
          <a:bodyPr wrap="square">
            <a:spAutoFit/>
          </a:bodyPr>
          <a:p>
            <a:r>
              <a:rPr b="1" dirty="0" sz="4000" lang="bn-BD">
                <a:latin typeface="NikoshBAN" pitchFamily="2" charset="0"/>
                <a:cs typeface="NikoshBAN" pitchFamily="2" charset="0"/>
              </a:rPr>
              <a:t>মোবাইল এসএমএসের মাধ্যমে বিভিন্ন ব্যাংকিং সেবা প্রদান করাকে এসএমএস ব্যাংকিং বলে।</a:t>
            </a:r>
            <a:endParaRPr b="1"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9" name="Rectangle 2"/>
          <p:cNvSpPr/>
          <p:nvPr/>
        </p:nvSpPr>
        <p:spPr>
          <a:xfrm>
            <a:off x="876545" y="2500076"/>
            <a:ext cx="3186050" cy="688341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4000" lang="bn-BD">
                <a:latin typeface="NikoshBAN" pitchFamily="2" charset="0"/>
                <a:cs typeface="NikoshBAN" pitchFamily="2" charset="0"/>
              </a:rPr>
              <a:t>ফোন ব্যাংকিং </a:t>
            </a:r>
            <a:endParaRPr b="1" dirty="0" sz="40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0" name="TextBox 5"/>
          <p:cNvSpPr txBox="1"/>
          <p:nvPr/>
        </p:nvSpPr>
        <p:spPr>
          <a:xfrm>
            <a:off x="7443638" y="2500077"/>
            <a:ext cx="3580338" cy="57404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200" lang="bn-BD"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b="1" dirty="0" sz="32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24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9"/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4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শুভেচ্ছা ও অভিনন্দন</dc:title>
  <dc:creator>Sabuj</dc:creator>
  <cp:lastModifiedBy>Sabuj</cp:lastModifiedBy>
  <dcterms:created xsi:type="dcterms:W3CDTF">2019-08-29T05:26:39Z</dcterms:created>
  <dcterms:modified xsi:type="dcterms:W3CDTF">2020-03-09T09:29:09Z</dcterms:modified>
</cp:coreProperties>
</file>