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6" r:id="rId2"/>
    <p:sldId id="278" r:id="rId3"/>
    <p:sldId id="277" r:id="rId4"/>
    <p:sldId id="257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50E2-8AB1-46F6-AEC1-52C7A1BDBBC2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BDC15-DA04-471F-A0F4-40961A645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86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DC15-DA04-471F-A0F4-40961A645E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DC15-DA04-471F-A0F4-40961A645E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201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teachers who will use the content  in their own classroom may explain all the words if needed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8000"/>
            <a:ext cx="9144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teachers are requested to follow the notes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given below the slides.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There are two kinds of speech</a:t>
            </a:r>
            <a:r>
              <a:rPr lang="en-US" sz="4400" b="1" dirty="0">
                <a:latin typeface="Book Antiqua" pitchFamily="18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444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How to change </a:t>
            </a:r>
            <a:r>
              <a:rPr lang="en-US" dirty="0" smtClean="0"/>
              <a:t>tense/‘verbs</a:t>
            </a:r>
            <a:r>
              <a:rPr lang="en-US" dirty="0"/>
              <a:t>’ from Direct to Indirect speech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2404519"/>
              </p:ext>
            </p:extLst>
          </p:nvPr>
        </p:nvGraphicFramePr>
        <p:xfrm>
          <a:off x="228600" y="1752600"/>
          <a:ext cx="8763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465667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Direct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Indirect</a:t>
                      </a:r>
                      <a:endParaRPr lang="en-US" sz="40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Am/is/are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Was/were</a:t>
                      </a:r>
                      <a:endParaRPr lang="en-US" sz="28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Was/were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Had been</a:t>
                      </a:r>
                      <a:endParaRPr lang="en-US" sz="28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Shall/will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Should/would</a:t>
                      </a:r>
                      <a:endParaRPr lang="en-US" sz="28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Has/have/did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Had + past</a:t>
                      </a:r>
                      <a:r>
                        <a:rPr lang="en-US" sz="2800" baseline="0" dirty="0" smtClean="0"/>
                        <a:t> participle</a:t>
                      </a:r>
                      <a:endParaRPr lang="en-US" sz="28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Can/may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Could/might</a:t>
                      </a:r>
                      <a:endParaRPr lang="en-US" sz="28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Had</a:t>
                      </a:r>
                      <a:r>
                        <a:rPr lang="en-US" sz="2800" baseline="0" dirty="0" smtClean="0"/>
                        <a:t> to</a:t>
                      </a:r>
                      <a:endParaRPr lang="en-US" sz="28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 indefinite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 indefinite</a:t>
                      </a:r>
                      <a:endParaRPr lang="en-US" sz="2800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 indefinate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 perfect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96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4714875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038601" y="152400"/>
            <a:ext cx="5105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 said to me, “ I </a:t>
            </a:r>
            <a:r>
              <a:rPr lang="en-US" sz="3600" dirty="0" smtClean="0">
                <a:solidFill>
                  <a:srgbClr val="FF0000"/>
                </a:solidFill>
              </a:rPr>
              <a:t>was</a:t>
            </a:r>
            <a:r>
              <a:rPr lang="en-US" sz="3600" dirty="0" smtClean="0"/>
              <a:t> ill.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2590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Up Arrow Callout 15"/>
          <p:cNvSpPr/>
          <p:nvPr/>
        </p:nvSpPr>
        <p:spPr>
          <a:xfrm>
            <a:off x="5791200" y="1762579"/>
            <a:ext cx="2895600" cy="1971221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9929" y="4343400"/>
            <a:ext cx="414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Down Arrow Callout 17"/>
          <p:cNvSpPr/>
          <p:nvPr/>
        </p:nvSpPr>
        <p:spPr>
          <a:xfrm>
            <a:off x="5796642" y="3875314"/>
            <a:ext cx="2890157" cy="1611086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486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4086" y="5486400"/>
            <a:ext cx="8763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She told me that she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 been </a:t>
            </a:r>
            <a:r>
              <a:rPr lang="en-US" sz="3200" b="1" dirty="0" smtClean="0">
                <a:latin typeface="Book Antiqua" pitchFamily="18" charset="0"/>
              </a:rPr>
              <a:t>ill.</a:t>
            </a:r>
            <a:endParaRPr lang="en-US" sz="3200" b="1" dirty="0">
              <a:latin typeface="Book Antiqua" pitchFamily="18" charset="0"/>
            </a:endParaRPr>
          </a:p>
        </p:txBody>
      </p:sp>
      <p:cxnSp>
        <p:nvCxnSpPr>
          <p:cNvPr id="3" name="Straight Arrow Connector 2"/>
          <p:cNvCxnSpPr>
            <a:stCxn id="13" idx="2"/>
          </p:cNvCxnSpPr>
          <p:nvPr/>
        </p:nvCxnSpPr>
        <p:spPr>
          <a:xfrm flipH="1">
            <a:off x="4419601" y="798731"/>
            <a:ext cx="2171700" cy="1258669"/>
          </a:xfrm>
          <a:prstGeom prst="straightConnector1">
            <a:avLst/>
          </a:prstGeom>
          <a:ln w="5715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48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609600" y="533400"/>
            <a:ext cx="75438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"/>
            <a:ext cx="7543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8382000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Make a list of the verbs and their changing form in indirect speech</a:t>
            </a:r>
          </a:p>
        </p:txBody>
      </p:sp>
    </p:spTree>
    <p:extLst>
      <p:ext uri="{BB962C8B-B14F-4D97-AF65-F5344CB8AC3E}">
        <p14:creationId xmlns:p14="http://schemas.microsoft.com/office/powerpoint/2010/main" xmlns="" val="42186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024164"/>
              </p:ext>
            </p:extLst>
          </p:nvPr>
        </p:nvGraphicFramePr>
        <p:xfrm>
          <a:off x="457200" y="2362200"/>
          <a:ext cx="82296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Direct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Indirect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Am/is/are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 Was/were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Was/were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 Had been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Shall/will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Should/would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Has/have/did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Had + past</a:t>
                      </a:r>
                      <a:r>
                        <a:rPr lang="en-US" sz="2800" baseline="0" dirty="0" smtClean="0"/>
                        <a:t> participle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Can/may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Could/might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Had</a:t>
                      </a:r>
                      <a:r>
                        <a:rPr lang="en-US" sz="2800" baseline="0" dirty="0" smtClean="0"/>
                        <a:t> to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 indefinite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Past indefinite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 indefinate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Past perfect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owchart: Decision 3"/>
          <p:cNvSpPr/>
          <p:nvPr/>
        </p:nvSpPr>
        <p:spPr>
          <a:xfrm>
            <a:off x="1447800" y="381000"/>
            <a:ext cx="6248400" cy="990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999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8788083"/>
              </p:ext>
            </p:extLst>
          </p:nvPr>
        </p:nvGraphicFramePr>
        <p:xfrm>
          <a:off x="533400" y="1371600"/>
          <a:ext cx="82296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Subject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Object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Possitive</a:t>
                      </a:r>
                      <a:r>
                        <a:rPr lang="en-US" sz="3200" dirty="0" smtClean="0"/>
                        <a:t> case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My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Us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Our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You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You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Your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Him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His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She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Her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Her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They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Them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Their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Its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685800" y="381000"/>
            <a:ext cx="74676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Look at the chart </a:t>
            </a:r>
          </a:p>
          <a:p>
            <a:pPr algn="ctr"/>
            <a:r>
              <a:rPr lang="en-US" sz="3600" dirty="0" smtClean="0"/>
              <a:t>Changing case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5792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Book Antiqua" pitchFamily="18" charset="0"/>
              </a:rPr>
              <a:t>Home work</a:t>
            </a:r>
            <a:br>
              <a:rPr lang="en-US" b="1" dirty="0"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2819400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Change the following speech from direct to indirect—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teacher said to me, “The earth moves round the sun.”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Father said to his son, ”I want to make you a man of truth.”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 to me,” I was there 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ownload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19200"/>
            <a:ext cx="2990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2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086600" cy="251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THANK’S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eautiful-Flowers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71800"/>
            <a:ext cx="5486400" cy="345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686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lowers-37-g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05200"/>
            <a:ext cx="4800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 IDENTITY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71800"/>
            <a:ext cx="457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Abdul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Senior  Assistant  Teacher(English)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Raghunathpur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high School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Nawabganj,Dinajpur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abmatin1977@gmail.com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Phone:01823385723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971800"/>
            <a:ext cx="457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UNIT:16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One/two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E,F,T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(Grammar)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Topic  :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Narration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: :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 :28/02/2020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81000"/>
            <a:ext cx="137160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PICTURE AND 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76400"/>
            <a:ext cx="3286237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828800"/>
            <a:ext cx="3505200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7" t="4211" r="20991" b="27109"/>
          <a:stretch/>
        </p:blipFill>
        <p:spPr>
          <a:xfrm>
            <a:off x="5943600" y="1771171"/>
            <a:ext cx="1981200" cy="260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4648200"/>
            <a:ext cx="36576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Mother said to the baby,” I am happy.”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724400"/>
            <a:ext cx="46482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baby said to her teacher that she(Mother) was happy.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318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0"/>
            <a:ext cx="8305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understand by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images and texts?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057400"/>
            <a:ext cx="82296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Students: Direct and indirect speech. (Sir</a:t>
            </a:r>
            <a:r>
              <a:rPr lang="en-US" b="1" dirty="0" smtClean="0">
                <a:latin typeface="Book Antiqua" pitchFamily="18" charset="0"/>
              </a:rPr>
              <a:t>)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4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67000"/>
            <a:ext cx="91440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Our To day’s    our  lesson is-</a:t>
            </a:r>
          </a:p>
          <a:p>
            <a:endParaRPr lang="en-US" sz="3200" b="1" dirty="0" smtClean="0">
              <a:latin typeface="Book Antiqua" pitchFamily="18" charset="0"/>
            </a:endParaRPr>
          </a:p>
          <a:p>
            <a:endParaRPr lang="en-US" sz="3200" b="1" dirty="0" smtClean="0">
              <a:latin typeface="Book Antiqua" pitchFamily="18" charset="0"/>
            </a:endParaRP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Direct and indirect speech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Narration </a:t>
            </a:r>
          </a:p>
          <a:p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Declaration 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1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52578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        By the end of the lesson students' will be able to learn…….                          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1. Students  Identify </a:t>
            </a:r>
            <a:r>
              <a:rPr lang="en-US" dirty="0"/>
              <a:t>speech</a:t>
            </a:r>
          </a:p>
          <a:p>
            <a:pPr marL="0" indent="0">
              <a:buNone/>
            </a:pPr>
            <a:r>
              <a:rPr lang="en-US" dirty="0" smtClean="0"/>
              <a:t>      2. students  Identify </a:t>
            </a:r>
            <a:r>
              <a:rPr lang="en-US" dirty="0"/>
              <a:t>the classification of speech</a:t>
            </a:r>
          </a:p>
          <a:p>
            <a:pPr marL="0" indent="0">
              <a:buNone/>
            </a:pPr>
            <a:r>
              <a:rPr lang="en-US" dirty="0" smtClean="0"/>
              <a:t>    3.Students  change </a:t>
            </a:r>
            <a:r>
              <a:rPr lang="en-US" dirty="0"/>
              <a:t>speech from direct to indirect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33400" y="2286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114" y="1762780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Rafi said to me, “ I have done my duty.”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371" y="2372380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Rafi told me that he had done his duty.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881742" y="3084384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Speeches are classified into two kinds.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114" y="5191780"/>
            <a:ext cx="26053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571" y="5191780"/>
            <a:ext cx="2819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2308860" y="4419600"/>
            <a:ext cx="4363174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00799" y="4419600"/>
            <a:ext cx="542471" cy="77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57400" y="4419600"/>
            <a:ext cx="502920" cy="77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304800"/>
            <a:ext cx="784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Follow the chart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39000" cy="11430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How many kinds of speech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102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423</Words>
  <Application>Microsoft Office PowerPoint</Application>
  <PresentationFormat>On-screen Show (4:3)</PresentationFormat>
  <Paragraphs>123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PICTURE AND TEXT</vt:lpstr>
      <vt:lpstr>Slide 5</vt:lpstr>
      <vt:lpstr>Slide 6</vt:lpstr>
      <vt:lpstr>Slide 7</vt:lpstr>
      <vt:lpstr>Slide 8</vt:lpstr>
      <vt:lpstr>Group work</vt:lpstr>
      <vt:lpstr>Solution</vt:lpstr>
      <vt:lpstr>How to change tense/‘verbs’ from Direct to Indirect speech</vt:lpstr>
      <vt:lpstr>Slide 12</vt:lpstr>
      <vt:lpstr>Slide 13</vt:lpstr>
      <vt:lpstr>Slide 14</vt:lpstr>
      <vt:lpstr>Slide 15</vt:lpstr>
      <vt:lpstr>Home work 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ALL STUDENTS</dc:title>
  <dc:creator>AOWAL</dc:creator>
  <cp:lastModifiedBy>MOTHIN</cp:lastModifiedBy>
  <cp:revision>152</cp:revision>
  <dcterms:created xsi:type="dcterms:W3CDTF">2006-08-16T00:00:00Z</dcterms:created>
  <dcterms:modified xsi:type="dcterms:W3CDTF">2020-03-05T12:43:42Z</dcterms:modified>
</cp:coreProperties>
</file>