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5" r:id="rId2"/>
    <p:sldId id="310" r:id="rId3"/>
    <p:sldId id="291" r:id="rId4"/>
    <p:sldId id="292" r:id="rId5"/>
    <p:sldId id="313" r:id="rId6"/>
    <p:sldId id="293" r:id="rId7"/>
    <p:sldId id="318" r:id="rId8"/>
    <p:sldId id="295" r:id="rId9"/>
    <p:sldId id="316" r:id="rId10"/>
    <p:sldId id="296" r:id="rId11"/>
    <p:sldId id="297" r:id="rId12"/>
    <p:sldId id="306" r:id="rId13"/>
    <p:sldId id="305" r:id="rId14"/>
    <p:sldId id="298" r:id="rId15"/>
    <p:sldId id="311" r:id="rId16"/>
    <p:sldId id="317" r:id="rId17"/>
    <p:sldId id="300" r:id="rId18"/>
    <p:sldId id="303" r:id="rId19"/>
    <p:sldId id="315" r:id="rId20"/>
    <p:sldId id="301" r:id="rId21"/>
    <p:sldId id="304" r:id="rId22"/>
    <p:sldId id="276" r:id="rId23"/>
    <p:sldId id="284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AAE6A0-1BFA-4A05-BCD0-E58454F1DB5A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6D7726-7FF2-4044-9D26-924D5B277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0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baseline="0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প্রশ্ন করে শিক্ষার্থীদের নিকট থেকে পাঠ উদ্ধার করতে চেষ্টা করবেন।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দরকার হলে শিক্ষক কিছু ক্লু দিবেন। </a:t>
            </a:r>
            <a:r>
              <a:rPr lang="en-US" dirty="0"/>
              <a:t>এক</a:t>
            </a:r>
            <a:r>
              <a:rPr lang="en-US" baseline="0" dirty="0"/>
              <a:t> পক্ষ বই কিনছে অন্য পক্ষ টাকা দিচ্ছে।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4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প্রশ্ন করে শিক্ষার্থীদের নিকট থেকে পাঠ উদ্ধার করতে চেষ্টা করবেন।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দরকার হলে শিক্ষক কিছু ক্লু দিবেন।</a:t>
            </a:r>
            <a:r>
              <a:rPr lang="en-US" dirty="0"/>
              <a:t>এক</a:t>
            </a:r>
            <a:r>
              <a:rPr lang="en-US" baseline="0" dirty="0"/>
              <a:t> পক্ষ বিক্রেতা অন্য পক্ষ ক্রেতা।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প্রশ্ন করে শিক্ষার্থীদের নিকট থেকে পাঠ উদ্ধার করতে চেষ্টা করবেন।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দরকার হলে শিক্ষক কিছু ক্লু দিবেন।</a:t>
            </a:r>
            <a:r>
              <a:rPr lang="en-US" dirty="0"/>
              <a:t>এক</a:t>
            </a:r>
            <a:r>
              <a:rPr lang="en-US" baseline="0" dirty="0"/>
              <a:t> পক্ষ বিক্রেতা অন্য পক্ষ ক্রেতা।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6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 পাঠ ঘোষনা</a:t>
            </a:r>
            <a:r>
              <a:rPr lang="en-US" baseline="0" dirty="0"/>
              <a:t> করে বোর্ডে লিখবেন।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7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 পাঠ ঘোষনা</a:t>
            </a:r>
            <a:r>
              <a:rPr lang="en-US" baseline="0" dirty="0"/>
              <a:t> করে বোর্ডে লিখবেন।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7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 শিক্ষার্থীদের</a:t>
            </a:r>
            <a:r>
              <a:rPr lang="en-US" baseline="0" dirty="0"/>
              <a:t> একটা করে চিত্র দেখাবেন প্রশ্ন করবেন, ক্লু দেবেন, ব্যাখ্যা দেবেন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4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সব্য</a:t>
            </a:r>
            <a:r>
              <a:rPr lang="en-US" baseline="0" dirty="0"/>
              <a:t> মানে সকল। যিনি মালিক তাঁর ই সকল প্রকার সম্পদ, ব্যয়, আয়, দায় বহন করতে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যে</a:t>
            </a:r>
            <a:r>
              <a:rPr lang="en-US" baseline="0" dirty="0"/>
              <a:t> জিনিস যা, তা বাড়লে তাই হয়, কমলে বিপরীত হবে। যেমন-সব্য- ডেবিট, বাড়লে ডেবিট হবে কিন্তু কমলে উল্টা ক্রেডিট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D7726-7FF2-4044-9D26-924D5B2779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2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32A5-8B7E-49A3-84EC-88D89185E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EEB76-C991-4193-9206-710E348BF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10E09-B417-48A1-A898-10437C47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29E64-B065-468F-85EB-73B1F3B2A7E9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DF36-C04A-4490-8CCE-D6A7B4AD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D928-7DC7-423F-BAF6-7718CBB0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BCBC1-FA7A-4EE1-9A26-98017E37F1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9C0-541B-4E78-B0FD-2350CF65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6D7D2-9EE1-47D6-9B95-6394CB64E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ABDA-99E4-41BD-9A0E-5D1EB8FF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8ECBE-C821-4EAF-B646-383C8258AA57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E2455-E38A-41D9-A48F-3441AC66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A49E-736D-4C30-A96A-747B4549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D0B22-5759-4355-B12E-2E97BD57A4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57906-C390-4279-B6E5-028895C23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835B3-E38B-4B35-B131-016A1557E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DDA2-EF84-43B7-84C4-96F8D33D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03451-BFA2-4428-8912-C7276A338220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580C-BC7F-4437-89F0-8B1E19D1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F94E-0569-4CDC-A4B6-B23C5A70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6041-9D84-44B7-9D83-68A419F494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6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DABA5-308C-45DD-A8ED-36FCC3FCE25F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54572-BAF4-4541-8A48-6CCE9CD6B6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1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45CC-042D-4189-B80A-0A26D5DE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3B346-88EB-4464-8E1D-86D48C33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7507-7B8D-4CB8-937F-ED7F3F04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C47A2-F910-40F3-AA0C-E4063028AE03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D047-869B-43C3-88E5-E560605A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A6F5D-8BA7-4142-97C8-6282FF28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3E069-5E93-4488-8399-3FBA51B4CD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0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F773-779A-4F66-B7BB-FB4C1BDC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2DD79-1327-4322-9B30-386618B9F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46563-60D0-40A3-AF6D-7E1D1CDA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1B146-B0BC-4973-A30B-9C7394E0C062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108B4-0C80-4B5C-803A-307D83E3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334E1-00D4-41BD-91CB-CF6F6EFC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3F6AB-9FAE-4222-A8F4-F39B66DC96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1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C63C-1EE8-46D4-AA07-8EEECEB6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5E50-9239-416B-B701-22C723694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140F9-5500-40D5-AFBF-C93D91999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38AFE-2DBD-43C7-BE3F-11593487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E1D6E-1CD2-4CCC-A9A3-8032E87D9E6F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EF858-C8ED-4858-985D-420D0A0F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D2AE7-7080-4FC7-A0D8-3E247C44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9F6EF-4696-42B3-A887-72DBEB8AFF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7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1851-5668-4A9C-BD3E-6A88B8DB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FA921-AE3F-4B70-AFC9-93BC9835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1B92-B713-4646-9ED1-AB664E9F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269E0-9526-4D5F-AD4E-171124E5E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03865-7C7A-4B8A-BD0E-56B1643F0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83684-5788-4382-9294-9C360E66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8FE35-4066-4D96-A5EA-964A88BC8B84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1E093-563D-45AA-A920-4DB63456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F9354-11D1-47BF-AE9A-8A039E3D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20C0F-4F08-4013-95DE-206D7EB3E6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079D-FEF2-4A90-8734-29B8F63C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676CE-3D69-46BB-A337-BA325114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13BE0-B773-4F4B-850C-FC77E53D8121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844FA-DE41-4F37-ABF0-0617C74C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21249-084D-43C4-8EA7-58280DDF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49ADF-63D3-4A13-9825-45637AA54C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8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44A88-FCF6-4ADA-AFBD-9CF6A954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C2D9D-1429-4E1C-983E-908234066E67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68C16-884B-4D7A-B45C-42880A0D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6C1B7-AEF5-4ACE-B0E5-0D40D0D3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ECB25-BB7B-47B4-B249-0D2ACEAB19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9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2281-C9D3-42D7-9942-1158DEFC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F48F0-A1B0-44C5-A57D-8916D6DE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AB71A-0D42-4094-94BD-E9F3D95E8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08316-278F-429D-A8E6-3F3A86E8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F4873-76FC-4C8E-B531-52E921ECA8D1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CDC9A-5F91-476A-A9C0-0E0E5D9F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F321E-B57E-4F85-B3F9-469A795E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E43AC-EED7-44BD-899F-C2994A2FDA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9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7F70-7DD8-4CFC-9056-7BFE8A57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3237D-A460-4FE4-8C6A-B563CB5F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0CB8D-46E2-4023-96F0-E0B42AE53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3EEE1-7896-40B0-BF5E-136E50B8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071F0-841D-4980-849A-422EA5DFE308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C68EB-2C92-4118-B2F7-9E18A012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A3730-952D-402C-8DB2-8C9FDA2A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5E2BA-30AC-461E-87FF-2CBEE6E6F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8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45C92-0F39-49B3-A4A4-F6E373CC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669E9-281C-4D8B-A0FC-F4629711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A6F2D-3A25-4346-9A19-3353C03DA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B071F0-841D-4980-849A-422EA5DFE308}" type="datetimeFigureOut">
              <a:rPr lang="en-US" smtClean="0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15287-F3F2-403A-8C68-E4D012610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AD9B-B115-4D1C-BD2E-190D98A5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25E2BA-30AC-461E-87FF-2CBEE6E6F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kofbrian.com/wp-content/uploads/account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2969"/>
            <a:ext cx="8001000" cy="62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3791" y="276281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 সকলকে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CT Lab\Desktop\Content\Acc-3rd- Pic\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8" y="219074"/>
            <a:ext cx="7439892" cy="30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4572000"/>
            <a:ext cx="32004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 প্রদানকারী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29374" y="3453825"/>
            <a:ext cx="228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/বিক্রেতা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3453825"/>
            <a:ext cx="214353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/ক্রেতা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112638"/>
            <a:ext cx="7127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114800"/>
            <a:ext cx="7127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799" y="4520625"/>
            <a:ext cx="266700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 গ্রহ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248" y="5845314"/>
            <a:ext cx="154535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0732" y="5892225"/>
            <a:ext cx="1146468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1816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0AB0740-292A-49BD-ABA5-4229317A56E1}"/>
              </a:ext>
            </a:extLst>
          </p:cNvPr>
          <p:cNvGrpSpPr/>
          <p:nvPr/>
        </p:nvGrpSpPr>
        <p:grpSpPr>
          <a:xfrm>
            <a:off x="2956269" y="5791200"/>
            <a:ext cx="3901731" cy="894449"/>
            <a:chOff x="2762557" y="5705662"/>
            <a:chExt cx="3901731" cy="894449"/>
          </a:xfrm>
        </p:grpSpPr>
        <p:sp>
          <p:nvSpPr>
            <p:cNvPr id="8" name="TextBox 7"/>
            <p:cNvSpPr txBox="1"/>
            <p:nvPr/>
          </p:nvSpPr>
          <p:spPr>
            <a:xfrm>
              <a:off x="3809999" y="5769114"/>
              <a:ext cx="1900532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দ্বৈতস্বত্ত্বা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909130" y="5559089"/>
              <a:ext cx="752341" cy="104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51573" y="5654626"/>
              <a:ext cx="752341" cy="873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>
          <a:xfrm flipV="1">
            <a:off x="2078513" y="2133600"/>
            <a:ext cx="1350487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BAF979-DDE4-4353-AAA5-28330211BE31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846744" y="2630839"/>
            <a:ext cx="1244824" cy="8229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CT Lab\Desktop\Content\Acc-3rd- Pic\Untitled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1"/>
          <a:stretch/>
        </p:blipFill>
        <p:spPr bwMode="auto">
          <a:xfrm flipH="1">
            <a:off x="609599" y="65535"/>
            <a:ext cx="8382000" cy="39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4134" y="4495800"/>
            <a:ext cx="185146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ক্রেতা/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6248400" y="4572000"/>
            <a:ext cx="2012089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বিক্রেতা/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4134" y="5675531"/>
            <a:ext cx="151177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400" y="5725664"/>
            <a:ext cx="18288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65117" y="5142131"/>
            <a:ext cx="12938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46052" y="5196729"/>
            <a:ext cx="0" cy="6051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140869" y="1905000"/>
            <a:ext cx="754731" cy="2667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44953" y="2819400"/>
            <a:ext cx="222647" cy="16609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-Right Arrow 7"/>
          <p:cNvSpPr/>
          <p:nvPr/>
        </p:nvSpPr>
        <p:spPr>
          <a:xfrm>
            <a:off x="2594434" y="5410200"/>
            <a:ext cx="3958766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’টি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পক্ষ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ytimg.com/vi/M3nT0-wR5d8/0.jpg"/>
          <p:cNvPicPr>
            <a:picLocks noChangeAspect="1" noChangeArrowheads="1"/>
          </p:cNvPicPr>
          <p:nvPr/>
        </p:nvPicPr>
        <p:blipFill rotWithShape="1">
          <a:blip r:embed="rId2"/>
          <a:srcRect b="15625"/>
          <a:stretch/>
        </p:blipFill>
        <p:spPr bwMode="auto">
          <a:xfrm>
            <a:off x="596900" y="2420816"/>
            <a:ext cx="8013700" cy="44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>
            <a:off x="329079" y="1185203"/>
            <a:ext cx="3328521" cy="14055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দিবে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-দ্রব্য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791200" y="1295400"/>
            <a:ext cx="3176122" cy="1524000"/>
          </a:xfrm>
          <a:prstGeom prst="lef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দিবে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-টাকা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515816"/>
            <a:ext cx="2590800" cy="253218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দু’তরফা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দাখিলা</a:t>
            </a:r>
          </a:p>
        </p:txBody>
      </p:sp>
    </p:spTree>
    <p:extLst>
      <p:ext uri="{BB962C8B-B14F-4D97-AF65-F5344CB8AC3E}">
        <p14:creationId xmlns:p14="http://schemas.microsoft.com/office/powerpoint/2010/main" val="207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90600"/>
            <a:ext cx="67818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কাজ-১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40424" y="2459920"/>
            <a:ext cx="818648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দু’তরফা দাখি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লা </a:t>
            </a: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পদ্ধতির জনক কে?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424" y="3559314"/>
            <a:ext cx="818649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লুকা প্যাসিও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09600" y="4549914"/>
            <a:ext cx="821731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লুকা প্যাসিও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কোন দেশের গণিতবিদ ছিলেন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00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CT Lab\Desktop\Content\Acc-3rd- Pic\Untitled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60043"/>
            <a:ext cx="4038600" cy="26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1" y="2441284"/>
            <a:ext cx="3420883" cy="26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7362" y="1676400"/>
            <a:ext cx="18320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7884" y="1290935"/>
            <a:ext cx="503991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শ্রমিকরা কাজ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মুজুরীর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4450" y="5125329"/>
            <a:ext cx="16383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5125329"/>
            <a:ext cx="14478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04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ল-</a:t>
            </a:r>
          </a:p>
        </p:txBody>
      </p:sp>
    </p:spTree>
    <p:extLst>
      <p:ext uri="{BB962C8B-B14F-4D97-AF65-F5344CB8AC3E}">
        <p14:creationId xmlns:p14="http://schemas.microsoft.com/office/powerpoint/2010/main" val="41615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2133600"/>
            <a:ext cx="2819400" cy="332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2645" y="1234720"/>
            <a:ext cx="275107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মালিকের পাওনা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36" y="2139505"/>
            <a:ext cx="2942330" cy="3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76304" y="1273314"/>
            <a:ext cx="180049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ঋন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8209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2382" y="1273314"/>
            <a:ext cx="110158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5634737"/>
            <a:ext cx="17526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2645" y="5692914"/>
            <a:ext cx="2792752" cy="70788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602705"/>
            <a:ext cx="219202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999" y="304800"/>
            <a:ext cx="788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চিত্রগুলি দেখ এবং চিন্তা ক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ল-</a:t>
            </a:r>
          </a:p>
        </p:txBody>
      </p:sp>
    </p:spTree>
    <p:extLst>
      <p:ext uri="{BB962C8B-B14F-4D97-AF65-F5344CB8AC3E}">
        <p14:creationId xmlns:p14="http://schemas.microsoft.com/office/powerpoint/2010/main" val="25624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609600"/>
            <a:ext cx="6172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প্রকারভেদ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418" y="2105561"/>
            <a:ext cx="6934200" cy="317009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সম্পদ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ব্যয়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দায়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 </a:t>
            </a:r>
          </a:p>
        </p:txBody>
      </p:sp>
    </p:spTree>
    <p:extLst>
      <p:ext uri="{BB962C8B-B14F-4D97-AF65-F5344CB8AC3E}">
        <p14:creationId xmlns:p14="http://schemas.microsoft.com/office/powerpoint/2010/main" val="17523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2971799"/>
            <a:ext cx="2212852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স=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4854854"/>
            <a:ext cx="2602650" cy="76944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দায়=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5562600"/>
            <a:ext cx="48006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মালিকের=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6549" y="4242375"/>
            <a:ext cx="267885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আয়=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2419" y="3657600"/>
            <a:ext cx="198333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ব্য=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228600"/>
            <a:ext cx="792480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প্রকারভেদ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সংক্ষেপে মনে রাখার উপায়-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599" y="2154382"/>
            <a:ext cx="81915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73374" y="2154382"/>
            <a:ext cx="69965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2250" y="2133600"/>
            <a:ext cx="102355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6300" y="2154382"/>
            <a:ext cx="1295400" cy="76944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8400" y="2154382"/>
            <a:ext cx="1774845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2419" y="1074003"/>
            <a:ext cx="5257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সব্য আয়-দায় মালিকের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2" y="457200"/>
            <a:ext cx="838199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-২ </a:t>
            </a:r>
            <a:endParaRPr lang="as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2" y="1600200"/>
            <a:ext cx="8381996" cy="13234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হিসাবগুলো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্রেণিবিন্যাস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কর-</a:t>
            </a:r>
            <a:endParaRPr lang="as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741082-DBE5-4D28-85DC-54880D1047DB}"/>
              </a:ext>
            </a:extLst>
          </p:cNvPr>
          <p:cNvSpPr/>
          <p:nvPr/>
        </p:nvSpPr>
        <p:spPr>
          <a:xfrm>
            <a:off x="343488" y="3205877"/>
            <a:ext cx="8381996" cy="25853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বিজ্ঞাপন, আসবাবপত্র , ক্রয় , বিক্রয়, মূলধন, পাওনাদার, হাতে নগদ, বেতন, ঋন, বকেয়া মজু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2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389" y="2325159"/>
            <a:ext cx="7162800" cy="419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58297" y="23622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1" y="1915180"/>
            <a:ext cx="35887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696" y="1915180"/>
            <a:ext cx="355190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DBDB41-C43E-48AC-B1F2-255B1AA3C1CB}"/>
              </a:ext>
            </a:extLst>
          </p:cNvPr>
          <p:cNvGrpSpPr/>
          <p:nvPr/>
        </p:nvGrpSpPr>
        <p:grpSpPr>
          <a:xfrm>
            <a:off x="1844227" y="2077376"/>
            <a:ext cx="5638800" cy="4191000"/>
            <a:chOff x="1828800" y="2325159"/>
            <a:chExt cx="5638800" cy="4191000"/>
          </a:xfrm>
        </p:grpSpPr>
        <p:cxnSp>
          <p:nvCxnSpPr>
            <p:cNvPr id="4" name="Straight Connector 3"/>
            <p:cNvCxnSpPr>
              <a:endCxn id="2" idx="2"/>
            </p:cNvCxnSpPr>
            <p:nvPr/>
          </p:nvCxnSpPr>
          <p:spPr>
            <a:xfrm>
              <a:off x="4631789" y="2325159"/>
              <a:ext cx="0" cy="419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58297" y="3276600"/>
              <a:ext cx="56093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28800" y="4019550"/>
              <a:ext cx="5638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58297" y="4800600"/>
              <a:ext cx="56093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58297" y="5638800"/>
              <a:ext cx="56093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03438" y="184942"/>
            <a:ext cx="390216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-২ 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CFD388-2552-46D9-A9B0-EC951BF0F345}"/>
              </a:ext>
            </a:extLst>
          </p:cNvPr>
          <p:cNvSpPr txBox="1"/>
          <p:nvPr/>
        </p:nvSpPr>
        <p:spPr>
          <a:xfrm>
            <a:off x="381000" y="932564"/>
            <a:ext cx="148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0AF35F-E078-4F07-96E8-D56EDBEA17C3}"/>
              </a:ext>
            </a:extLst>
          </p:cNvPr>
          <p:cNvSpPr txBox="1"/>
          <p:nvPr/>
        </p:nvSpPr>
        <p:spPr>
          <a:xfrm>
            <a:off x="1740442" y="929111"/>
            <a:ext cx="1903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D7F3C6-4027-43FA-9DF0-2A86F956262F}"/>
              </a:ext>
            </a:extLst>
          </p:cNvPr>
          <p:cNvSpPr txBox="1"/>
          <p:nvPr/>
        </p:nvSpPr>
        <p:spPr>
          <a:xfrm>
            <a:off x="3352800" y="917288"/>
            <a:ext cx="148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08EF8A-B7D8-4D1A-B566-499081BBFD8B}"/>
              </a:ext>
            </a:extLst>
          </p:cNvPr>
          <p:cNvSpPr txBox="1"/>
          <p:nvPr/>
        </p:nvSpPr>
        <p:spPr>
          <a:xfrm>
            <a:off x="4407442" y="890218"/>
            <a:ext cx="148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4A1B44-BE1E-4BB0-A0B8-6A388C50A9FB}"/>
              </a:ext>
            </a:extLst>
          </p:cNvPr>
          <p:cNvSpPr txBox="1"/>
          <p:nvPr/>
        </p:nvSpPr>
        <p:spPr>
          <a:xfrm>
            <a:off x="5791200" y="914400"/>
            <a:ext cx="148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85126D-F075-4B2A-BF6F-2D720A050913}"/>
              </a:ext>
            </a:extLst>
          </p:cNvPr>
          <p:cNvSpPr txBox="1"/>
          <p:nvPr/>
        </p:nvSpPr>
        <p:spPr>
          <a:xfrm>
            <a:off x="7162800" y="934197"/>
            <a:ext cx="171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B05A29-BE35-4A2C-B125-DD99C3EE6488}"/>
              </a:ext>
            </a:extLst>
          </p:cNvPr>
          <p:cNvSpPr txBox="1"/>
          <p:nvPr/>
        </p:nvSpPr>
        <p:spPr>
          <a:xfrm>
            <a:off x="914401" y="1361172"/>
            <a:ext cx="178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নগদ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DE029C-970F-4950-9D88-EDCD5F534033}"/>
              </a:ext>
            </a:extLst>
          </p:cNvPr>
          <p:cNvSpPr txBox="1"/>
          <p:nvPr/>
        </p:nvSpPr>
        <p:spPr>
          <a:xfrm>
            <a:off x="2761923" y="1405731"/>
            <a:ext cx="148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৮)</a:t>
            </a:r>
            <a:r>
              <a:rPr lang="bn-BD" sz="2400" dirty="0"/>
              <a:t>বেতন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CD65F4-D6A4-45B6-8102-F8A1D0042028}"/>
              </a:ext>
            </a:extLst>
          </p:cNvPr>
          <p:cNvSpPr txBox="1"/>
          <p:nvPr/>
        </p:nvSpPr>
        <p:spPr>
          <a:xfrm>
            <a:off x="4058533" y="1354231"/>
            <a:ext cx="148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51FABE-8852-4DAA-BE1A-87A0F7A97640}"/>
              </a:ext>
            </a:extLst>
          </p:cNvPr>
          <p:cNvSpPr txBox="1"/>
          <p:nvPr/>
        </p:nvSpPr>
        <p:spPr>
          <a:xfrm>
            <a:off x="5555436" y="1312459"/>
            <a:ext cx="236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মজুরি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6146 0.221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0191 0.321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6771 0.430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0504 0.23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3733 0.30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9983 0.418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12726 0.4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7656 0.6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11927 0.471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4149 0.593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4" grpId="0"/>
      <p:bldP spid="38" grpId="0"/>
      <p:bldP spid="39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1143000" y="2228850"/>
            <a:ext cx="6686550" cy="33147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ইরফান আলী</a:t>
            </a:r>
            <a:endParaRPr lang="bn-BD" sz="4050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>
              <a:defRPr/>
            </a:pP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খয়েরতলা মাধ্যমিক বিদ্যালয়, </a:t>
            </a:r>
            <a:endParaRPr lang="en-US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irfan.bd77@gmail.com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657350" y="1143000"/>
            <a:ext cx="4857750" cy="914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উপস্থাপনায় 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ICT Lab\Desktop\Content\IMG_20160613_0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78" y="2228849"/>
            <a:ext cx="1689023" cy="2548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340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প্রকারভেদ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,ডেবিট-ক্রেডিট মনে রাখার উপায়-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31102" y="1295401"/>
            <a:ext cx="1819962" cy="1923320"/>
            <a:chOff x="1131102" y="1580859"/>
            <a:chExt cx="1819962" cy="1637861"/>
          </a:xfrm>
        </p:grpSpPr>
        <p:grpSp>
          <p:nvGrpSpPr>
            <p:cNvPr id="5" name="Group 4"/>
            <p:cNvGrpSpPr/>
            <p:nvPr/>
          </p:nvGrpSpPr>
          <p:grpSpPr>
            <a:xfrm>
              <a:off x="1131102" y="1580859"/>
              <a:ext cx="1819962" cy="1619541"/>
              <a:chOff x="902502" y="1123659"/>
              <a:chExt cx="1819962" cy="161954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990599" y="1392382"/>
                <a:ext cx="1582430" cy="584775"/>
                <a:chOff x="990599" y="1392382"/>
                <a:chExt cx="1582430" cy="584775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990599" y="1392382"/>
                  <a:ext cx="819150" cy="58477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as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873374" y="1392382"/>
                  <a:ext cx="699655" cy="584775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as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</a:t>
                  </a:r>
                </a:p>
              </p:txBody>
            </p:sp>
          </p:grpSp>
          <p:sp>
            <p:nvSpPr>
              <p:cNvPr id="2" name="Double Bracket 1"/>
              <p:cNvSpPr/>
              <p:nvPr/>
            </p:nvSpPr>
            <p:spPr>
              <a:xfrm>
                <a:off x="902502" y="1123659"/>
                <a:ext cx="1819962" cy="1619541"/>
              </a:xfrm>
              <a:prstGeom prst="bracketPair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533077" y="2572389"/>
              <a:ext cx="1057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ডেবিট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76035" y="1295401"/>
            <a:ext cx="4505965" cy="2105889"/>
            <a:chOff x="3876035" y="1657059"/>
            <a:chExt cx="4505965" cy="1744231"/>
          </a:xfrm>
        </p:grpSpPr>
        <p:grpSp>
          <p:nvGrpSpPr>
            <p:cNvPr id="6" name="Group 5"/>
            <p:cNvGrpSpPr/>
            <p:nvPr/>
          </p:nvGrpSpPr>
          <p:grpSpPr>
            <a:xfrm>
              <a:off x="3876035" y="1657059"/>
              <a:ext cx="4505965" cy="1619541"/>
              <a:chOff x="3342635" y="1199859"/>
              <a:chExt cx="4505965" cy="161954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472250" y="1371600"/>
                <a:ext cx="1023550" cy="58477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86300" y="1392382"/>
                <a:ext cx="1295400" cy="5847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দায়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48400" y="1392382"/>
                <a:ext cx="1343638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মালিকের</a:t>
                </a:r>
                <a:endPara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Double Bracket 14"/>
              <p:cNvSpPr/>
              <p:nvPr/>
            </p:nvSpPr>
            <p:spPr>
              <a:xfrm>
                <a:off x="3342635" y="1199859"/>
                <a:ext cx="4505965" cy="1619541"/>
              </a:xfrm>
              <a:prstGeom prst="bracketPair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486400" y="2754959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ক্রেডিট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1577" y="3380830"/>
            <a:ext cx="340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বাড়লে-ডেবিট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2296" y="3468469"/>
            <a:ext cx="243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বাড়লে-ক্রেডিট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4114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কমলে (বিপরীত)-ক্রেডিট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2296" y="4170537"/>
            <a:ext cx="357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কমলে (বিপরীত)-ডেবিট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124200" y="1580859"/>
            <a:ext cx="2095500" cy="4210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FC7D25D-2D20-4878-A019-7009F3201032}"/>
              </a:ext>
            </a:extLst>
          </p:cNvPr>
          <p:cNvSpPr/>
          <p:nvPr/>
        </p:nvSpPr>
        <p:spPr>
          <a:xfrm>
            <a:off x="0" y="5018691"/>
            <a:ext cx="9144000" cy="18393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জিনিস যা , তা বাড়লে তা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কমে গেলে বিপরীত হয়।</a:t>
            </a:r>
          </a:p>
        </p:txBody>
      </p:sp>
    </p:spTree>
    <p:extLst>
      <p:ext uri="{BB962C8B-B14F-4D97-AF65-F5344CB8AC3E}">
        <p14:creationId xmlns:p14="http://schemas.microsoft.com/office/powerpoint/2010/main" val="7759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1"/>
      <p:bldP spid="21" grpId="0"/>
      <p:bldP spid="27" grpId="0"/>
      <p:bldP spid="28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467147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128" y="1295400"/>
            <a:ext cx="5357272" cy="132343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তরফা দাখিলা পদ্ধতি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জনক কে?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851548"/>
            <a:ext cx="4653495" cy="76944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কত প্রকার ?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8" y="2655093"/>
            <a:ext cx="5814472" cy="144655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দু’তরফা দাখিলা পদ্ধতির পক্ষ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1295399"/>
            <a:ext cx="307127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লুকা প্যাসিওলি।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618839"/>
            <a:ext cx="322367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ডেবিট ও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ক্রেডিট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948515"/>
            <a:ext cx="307127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প্রকার।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9650" y="838200"/>
            <a:ext cx="71628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890391"/>
            <a:ext cx="76200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4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া-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া-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৯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জ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ab41\Desktop\collection\2010\lake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605" y="2041451"/>
            <a:ext cx="7421526" cy="40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3136" y="685800"/>
            <a:ext cx="748886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CT Lab\Desktop\Content\Acc-3rd- Pic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6330"/>
            <a:ext cx="7188345" cy="38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 descr="ছবি দেখ ও চিন্তা কর"/>
          <p:cNvSpPr>
            <a:spLocks noGrp="1"/>
          </p:cNvSpPr>
          <p:nvPr>
            <p:ph type="title"/>
          </p:nvPr>
        </p:nvSpPr>
        <p:spPr>
          <a:xfrm>
            <a:off x="685800" y="143470"/>
            <a:ext cx="8686800" cy="92333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চিত্রগুলি দেখ এবং চিন্তা ক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0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ল-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F8E102-BFA8-4917-A5B9-4484E361221C}"/>
              </a:ext>
            </a:extLst>
          </p:cNvPr>
          <p:cNvGrpSpPr/>
          <p:nvPr/>
        </p:nvGrpSpPr>
        <p:grpSpPr>
          <a:xfrm>
            <a:off x="1143000" y="1066800"/>
            <a:ext cx="3429000" cy="2066330"/>
            <a:chOff x="1371600" y="1143000"/>
            <a:chExt cx="3429000" cy="2066330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1143000"/>
              <a:ext cx="3429000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বিক্রেতা/দাতা</a:t>
              </a:r>
            </a:p>
          </p:txBody>
        </p: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288286D1-607D-4ACC-96AB-32CC717C7358}"/>
                </a:ext>
              </a:extLst>
            </p:cNvPr>
            <p:cNvSpPr/>
            <p:nvPr/>
          </p:nvSpPr>
          <p:spPr>
            <a:xfrm>
              <a:off x="2819400" y="2066330"/>
              <a:ext cx="647700" cy="1143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7AE596-43A8-494F-A48C-9476889CDA39}"/>
              </a:ext>
            </a:extLst>
          </p:cNvPr>
          <p:cNvGrpSpPr/>
          <p:nvPr/>
        </p:nvGrpSpPr>
        <p:grpSpPr>
          <a:xfrm>
            <a:off x="5410199" y="1143000"/>
            <a:ext cx="2844945" cy="1922860"/>
            <a:chOff x="5410199" y="1143000"/>
            <a:chExt cx="2844945" cy="1922860"/>
          </a:xfrm>
        </p:grpSpPr>
        <p:sp>
          <p:nvSpPr>
            <p:cNvPr id="8" name="TextBox 7"/>
            <p:cNvSpPr txBox="1"/>
            <p:nvPr/>
          </p:nvSpPr>
          <p:spPr>
            <a:xfrm>
              <a:off x="5410199" y="1143000"/>
              <a:ext cx="28449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ক্রেতা/গ্রহীতা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FE50EE0A-82A5-42CB-A348-504D1EFD5A4E}"/>
                </a:ext>
              </a:extLst>
            </p:cNvPr>
            <p:cNvSpPr/>
            <p:nvPr/>
          </p:nvSpPr>
          <p:spPr>
            <a:xfrm>
              <a:off x="6508821" y="1922860"/>
              <a:ext cx="647700" cy="1143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30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ছবি দেখ ও চিন্তা কর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69345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দেখ এবং চিন্তা ক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 বল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ICT Lab\Desktop\New folder\market_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0648"/>
            <a:ext cx="7696200" cy="42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260BDC-B2F2-4CA5-A82B-98AB887076A5}"/>
              </a:ext>
            </a:extLst>
          </p:cNvPr>
          <p:cNvGrpSpPr/>
          <p:nvPr/>
        </p:nvGrpSpPr>
        <p:grpSpPr>
          <a:xfrm>
            <a:off x="1143000" y="1066800"/>
            <a:ext cx="3429000" cy="2066330"/>
            <a:chOff x="1371600" y="1143000"/>
            <a:chExt cx="3429000" cy="2066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4A9551-E7ED-44CA-BBE7-4AFAB343A7B8}"/>
                </a:ext>
              </a:extLst>
            </p:cNvPr>
            <p:cNvSpPr txBox="1"/>
            <p:nvPr/>
          </p:nvSpPr>
          <p:spPr>
            <a:xfrm>
              <a:off x="1371600" y="1143000"/>
              <a:ext cx="3429000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বিক্রেতা/দাতা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091DE412-E2FC-46D7-BD14-18CE7FDB95C7}"/>
                </a:ext>
              </a:extLst>
            </p:cNvPr>
            <p:cNvSpPr/>
            <p:nvPr/>
          </p:nvSpPr>
          <p:spPr>
            <a:xfrm>
              <a:off x="2819400" y="2066330"/>
              <a:ext cx="647700" cy="1143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1F5814-808F-4F66-96C4-024C0ACE1419}"/>
              </a:ext>
            </a:extLst>
          </p:cNvPr>
          <p:cNvGrpSpPr/>
          <p:nvPr/>
        </p:nvGrpSpPr>
        <p:grpSpPr>
          <a:xfrm>
            <a:off x="5410199" y="1143000"/>
            <a:ext cx="2844945" cy="1922860"/>
            <a:chOff x="5410199" y="1143000"/>
            <a:chExt cx="2844945" cy="19228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D66726-0BDA-44AE-B74D-FC42F624CE77}"/>
                </a:ext>
              </a:extLst>
            </p:cNvPr>
            <p:cNvSpPr txBox="1"/>
            <p:nvPr/>
          </p:nvSpPr>
          <p:spPr>
            <a:xfrm>
              <a:off x="5410199" y="1143000"/>
              <a:ext cx="28449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ক্রেতা/গ্রহীতা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70AC2085-CD40-413E-A544-0723889F2D88}"/>
                </a:ext>
              </a:extLst>
            </p:cNvPr>
            <p:cNvSpPr/>
            <p:nvPr/>
          </p:nvSpPr>
          <p:spPr>
            <a:xfrm>
              <a:off x="6508821" y="1922860"/>
              <a:ext cx="647700" cy="1143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91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ছবি দেখ ও চিন্তা কর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69345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দেখ এবং চিন্তা 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 বল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ICT Lab\Desktop\New folder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55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8D15807-E623-4687-B179-0F60113C3B33}"/>
              </a:ext>
            </a:extLst>
          </p:cNvPr>
          <p:cNvGrpSpPr/>
          <p:nvPr/>
        </p:nvGrpSpPr>
        <p:grpSpPr>
          <a:xfrm>
            <a:off x="1143000" y="1066800"/>
            <a:ext cx="3429000" cy="2066330"/>
            <a:chOff x="1371600" y="1143000"/>
            <a:chExt cx="3429000" cy="2066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B24831-504B-4CB6-A246-67816DFDD2B9}"/>
                </a:ext>
              </a:extLst>
            </p:cNvPr>
            <p:cNvSpPr txBox="1"/>
            <p:nvPr/>
          </p:nvSpPr>
          <p:spPr>
            <a:xfrm>
              <a:off x="1371600" y="1143000"/>
              <a:ext cx="3429000" cy="92333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বিক্রেতা/দাতা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A73E1350-CCBE-41EF-96C1-DB7992D09E0E}"/>
                </a:ext>
              </a:extLst>
            </p:cNvPr>
            <p:cNvSpPr/>
            <p:nvPr/>
          </p:nvSpPr>
          <p:spPr>
            <a:xfrm>
              <a:off x="2819400" y="2066330"/>
              <a:ext cx="647700" cy="1143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45BEEA-8C4C-4D95-8B20-CE110FF9F92D}"/>
              </a:ext>
            </a:extLst>
          </p:cNvPr>
          <p:cNvGrpSpPr/>
          <p:nvPr/>
        </p:nvGrpSpPr>
        <p:grpSpPr>
          <a:xfrm>
            <a:off x="5410199" y="1143000"/>
            <a:ext cx="2844945" cy="1922860"/>
            <a:chOff x="5410199" y="1143000"/>
            <a:chExt cx="2844945" cy="19228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2FC965-284F-404F-AC86-B1BAC81137F7}"/>
                </a:ext>
              </a:extLst>
            </p:cNvPr>
            <p:cNvSpPr txBox="1"/>
            <p:nvPr/>
          </p:nvSpPr>
          <p:spPr>
            <a:xfrm>
              <a:off x="5410199" y="1143000"/>
              <a:ext cx="28449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ক্রেতা/গ্রহীতা</a:t>
              </a: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2AA5C192-1B4D-4AE7-AEFB-2BE5A1C24368}"/>
                </a:ext>
              </a:extLst>
            </p:cNvPr>
            <p:cNvSpPr/>
            <p:nvPr/>
          </p:nvSpPr>
          <p:spPr>
            <a:xfrm>
              <a:off x="6508821" y="1922860"/>
              <a:ext cx="647700" cy="11430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0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5816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>
              <a:spcBef>
                <a:spcPct val="0"/>
              </a:spcBef>
            </a:pP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alt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পদ্ধতি</a:t>
            </a:r>
          </a:p>
          <a:p>
            <a:pPr algn="ctr">
              <a:spcBef>
                <a:spcPct val="0"/>
              </a:spcBef>
            </a:pPr>
            <a:r>
              <a:rPr lang="bn-BD" alt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</a:t>
            </a:r>
          </a:p>
          <a:p>
            <a:pPr algn="ctr">
              <a:spcBef>
                <a:spcPct val="0"/>
              </a:spcBef>
            </a:pPr>
            <a:r>
              <a:rPr lang="bn-BD" alt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নং- ২</a:t>
            </a:r>
            <a:r>
              <a:rPr lang="en-US" alt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alt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1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E8B66A-DB9D-4B7E-97E5-99C20DC9373A}"/>
              </a:ext>
            </a:extLst>
          </p:cNvPr>
          <p:cNvSpPr txBox="1"/>
          <p:nvPr/>
        </p:nvSpPr>
        <p:spPr>
          <a:xfrm>
            <a:off x="342900" y="153668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</a:t>
            </a:r>
            <a:r>
              <a:rPr lang="as-IN" alt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ষার্থীরা-</a:t>
            </a:r>
          </a:p>
          <a:p>
            <a:pPr>
              <a:spcBef>
                <a:spcPct val="0"/>
              </a:spcBef>
            </a:pP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দু’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পদ্ধতির জনক কে বলতে পারবে।</a:t>
            </a:r>
          </a:p>
          <a:p>
            <a:pPr>
              <a:spcBef>
                <a:spcPct val="0"/>
              </a:spcBef>
            </a:pP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লেনদেনের দ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লেনদেনে জড়িত দু’টি পক্ষ চিহ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ডেবি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-ক্রে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ির্ণ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 বলতে পারবে।</a:t>
            </a:r>
          </a:p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হিসাবের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্রেডিট নিণয় করতে পারবে।</a:t>
            </a:r>
            <a:endParaRPr lang="en-US" alt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47" y="4495800"/>
            <a:ext cx="9055604" cy="23083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ইতালীর প্রসিদ্ধ  গনিতবিদ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প্যাসিওলি </a:t>
            </a:r>
          </a:p>
          <a:p>
            <a:pPr algn="just"/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১৪৯৪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ষ্টাব্দে আর্থিক ঘটনাবলী লিপিবদ্ধ  করার  পদ্ধতি বর্ণনা করেন।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47" y="3733800"/>
            <a:ext cx="907670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পদ্ধতির জনক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প্যাসিওলি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122" name="Picture 2" descr="C:\Users\ICT Lab\Desktop\Content\Acc-3rd- Pic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1035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907670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পদ্ধতির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সঙ্গা</a:t>
            </a:r>
            <a:r>
              <a:rPr lang="bn-BD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98" y="1905000"/>
            <a:ext cx="8881753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হিসাব ব্যবস্থায় প্রতিটি লেনদেন দ্বৈতস্বত্বা বিশ্লেষণের মাধ্যমে একটি পক্ষকে ডেবিট এবং এর সমপরিমাণ অর্থ দ্বারা অপর পক্ষকে ক্রেডিট করে লিপিবদ্ধ করা হয় তাকে </a:t>
            </a:r>
            <a:r>
              <a:rPr lang="bn-BD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পদ্ধতি বলে।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765</Words>
  <Application>Microsoft Office PowerPoint</Application>
  <PresentationFormat>On-screen Show (4:3)</PresentationFormat>
  <Paragraphs>146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চিত্রগুলি দেখ এবং চিন্তা করে বল-</vt:lpstr>
      <vt:lpstr>ছবি দেখ এবং চিন্তা করে বল </vt:lpstr>
      <vt:lpstr>ছবি দেখ এবং চিন্তা করে বল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 Lab</dc:creator>
  <cp:lastModifiedBy>Irfan Ali</cp:lastModifiedBy>
  <cp:revision>259</cp:revision>
  <cp:lastPrinted>2020-04-24T18:46:46Z</cp:lastPrinted>
  <dcterms:created xsi:type="dcterms:W3CDTF">2006-08-16T00:00:00Z</dcterms:created>
  <dcterms:modified xsi:type="dcterms:W3CDTF">2020-05-01T07:49:26Z</dcterms:modified>
</cp:coreProperties>
</file>