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ED6FD-2324-450C-B4F5-75F02CAAD87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49ED9-A02D-427F-A64C-8F7BD198D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8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50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57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98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13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26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93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0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58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21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42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55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72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30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17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697E-35C1-47B7-832E-19D78ABE0A4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3491-8594-4D59-B990-0A5BB6184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80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697E-35C1-47B7-832E-19D78ABE0A4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3491-8594-4D59-B990-0A5BB6184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5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697E-35C1-47B7-832E-19D78ABE0A4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3491-8594-4D59-B990-0A5BB6184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697E-35C1-47B7-832E-19D78ABE0A4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3491-8594-4D59-B990-0A5BB6184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2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697E-35C1-47B7-832E-19D78ABE0A4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3491-8594-4D59-B990-0A5BB6184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5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697E-35C1-47B7-832E-19D78ABE0A4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3491-8594-4D59-B990-0A5BB6184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8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697E-35C1-47B7-832E-19D78ABE0A4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3491-8594-4D59-B990-0A5BB6184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9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697E-35C1-47B7-832E-19D78ABE0A4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3491-8594-4D59-B990-0A5BB6184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3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697E-35C1-47B7-832E-19D78ABE0A4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3491-8594-4D59-B990-0A5BB6184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6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697E-35C1-47B7-832E-19D78ABE0A4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3491-8594-4D59-B990-0A5BB6184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75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697E-35C1-47B7-832E-19D78ABE0A4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3491-8594-4D59-B990-0A5BB6184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1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D697E-35C1-47B7-832E-19D78ABE0A4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A3491-8594-4D59-B990-0A5BB6184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7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47" t="6666" r="16190" b="8889"/>
          <a:stretch/>
        </p:blipFill>
        <p:spPr>
          <a:xfrm>
            <a:off x="4381500" y="383970"/>
            <a:ext cx="4820556" cy="70321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223327" y="2376561"/>
            <a:ext cx="39787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</a:p>
          <a:p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bn-BD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3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2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885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Callout 13"/>
          <p:cNvSpPr/>
          <p:nvPr/>
        </p:nvSpPr>
        <p:spPr>
          <a:xfrm>
            <a:off x="2286000" y="304800"/>
            <a:ext cx="7696200" cy="762000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ত্রের পরমাণুটি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এবং নিচের প্রশ্নগুলির উত্তর খাতায় লিখ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1828800" y="4114800"/>
          <a:ext cx="82296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7915"/>
                <a:gridCol w="2311685"/>
              </a:tblGrid>
              <a:tr h="47359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701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পরমা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ণু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টিতে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কয়টি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ইলেকট্রন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কয়টি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প্রোটন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আছে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পরমা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ণুটি কী আধান নিরপেক্ষ? কেন?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96739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ইলেকট্রন অন্য পরমাণু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তে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গেলে কী ঘটবে?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2590801" y="1219201"/>
            <a:ext cx="6824133" cy="2590801"/>
            <a:chOff x="1066800" y="1219200"/>
            <a:chExt cx="6824133" cy="2590801"/>
          </a:xfrm>
        </p:grpSpPr>
        <p:grpSp>
          <p:nvGrpSpPr>
            <p:cNvPr id="28" name="Group 27"/>
            <p:cNvGrpSpPr/>
            <p:nvPr/>
          </p:nvGrpSpPr>
          <p:grpSpPr>
            <a:xfrm>
              <a:off x="1066800" y="1363362"/>
              <a:ext cx="6824133" cy="2446639"/>
              <a:chOff x="1066800" y="1371600"/>
              <a:chExt cx="6824133" cy="2743201"/>
            </a:xfrm>
          </p:grpSpPr>
          <p:pic>
            <p:nvPicPr>
              <p:cNvPr id="2" name="Picture 1" descr="helium-animation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6800" y="1371600"/>
                <a:ext cx="4504267" cy="2667000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grpSp>
            <p:nvGrpSpPr>
              <p:cNvPr id="21" name="Group 20"/>
              <p:cNvGrpSpPr/>
              <p:nvPr/>
            </p:nvGrpSpPr>
            <p:grpSpPr>
              <a:xfrm>
                <a:off x="6062133" y="1916986"/>
                <a:ext cx="1828800" cy="2197815"/>
                <a:chOff x="6819900" y="1981200"/>
                <a:chExt cx="2057400" cy="2694296"/>
              </a:xfrm>
              <a:effectLst/>
            </p:grpSpPr>
            <p:sp>
              <p:nvSpPr>
                <p:cNvPr id="3" name="Oval 2"/>
                <p:cNvSpPr/>
                <p:nvPr/>
              </p:nvSpPr>
              <p:spPr>
                <a:xfrm>
                  <a:off x="6819900" y="1981200"/>
                  <a:ext cx="304800" cy="3048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Oval 3"/>
                <p:cNvSpPr/>
                <p:nvPr/>
              </p:nvSpPr>
              <p:spPr>
                <a:xfrm>
                  <a:off x="6819900" y="3200400"/>
                  <a:ext cx="304800" cy="3048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6819900" y="4343400"/>
                  <a:ext cx="304800" cy="3048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7581900" y="4294496"/>
                  <a:ext cx="1143000" cy="38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24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নিউট্রন</a:t>
                  </a:r>
                  <a:endPara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8" name="Straight Arrow Connector 7"/>
                <p:cNvCxnSpPr/>
                <p:nvPr/>
              </p:nvCxnSpPr>
              <p:spPr>
                <a:xfrm rot="10800000">
                  <a:off x="7124700" y="2133600"/>
                  <a:ext cx="685800" cy="158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Rectangle 15"/>
                <p:cNvSpPr/>
                <p:nvPr/>
              </p:nvSpPr>
              <p:spPr>
                <a:xfrm>
                  <a:off x="7581900" y="3173104"/>
                  <a:ext cx="1143000" cy="38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24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প্রোটন</a:t>
                  </a:r>
                  <a:endPara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7734300" y="1981200"/>
                  <a:ext cx="1143000" cy="38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24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ইলেকট্রন</a:t>
                  </a:r>
                  <a:endPara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18" name="Straight Arrow Connector 17"/>
                <p:cNvCxnSpPr/>
                <p:nvPr/>
              </p:nvCxnSpPr>
              <p:spPr>
                <a:xfrm rot="10800000">
                  <a:off x="7124700" y="3352800"/>
                  <a:ext cx="685800" cy="158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rot="10800000">
                  <a:off x="7124701" y="4495800"/>
                  <a:ext cx="685800" cy="158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" name="Rectangle 29"/>
            <p:cNvSpPr/>
            <p:nvPr/>
          </p:nvSpPr>
          <p:spPr>
            <a:xfrm>
              <a:off x="6324600" y="1219200"/>
              <a:ext cx="1016000" cy="2771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চিত্রে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9101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44800" y="2819400"/>
            <a:ext cx="2032000" cy="2209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lus 2"/>
          <p:cNvSpPr/>
          <p:nvPr/>
        </p:nvSpPr>
        <p:spPr>
          <a:xfrm>
            <a:off x="3124201" y="4038600"/>
            <a:ext cx="338667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3623734" y="3962400"/>
            <a:ext cx="338667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lus 4"/>
          <p:cNvSpPr/>
          <p:nvPr/>
        </p:nvSpPr>
        <p:spPr>
          <a:xfrm>
            <a:off x="4038601" y="4419600"/>
            <a:ext cx="338667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lus 5"/>
          <p:cNvSpPr/>
          <p:nvPr/>
        </p:nvSpPr>
        <p:spPr>
          <a:xfrm>
            <a:off x="4174068" y="3810000"/>
            <a:ext cx="474133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lus 6"/>
          <p:cNvSpPr/>
          <p:nvPr/>
        </p:nvSpPr>
        <p:spPr>
          <a:xfrm>
            <a:off x="4131734" y="3048000"/>
            <a:ext cx="338667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lus 7"/>
          <p:cNvSpPr/>
          <p:nvPr/>
        </p:nvSpPr>
        <p:spPr>
          <a:xfrm>
            <a:off x="3454401" y="3352800"/>
            <a:ext cx="338667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Minus 9"/>
          <p:cNvSpPr/>
          <p:nvPr/>
        </p:nvSpPr>
        <p:spPr>
          <a:xfrm>
            <a:off x="3276601" y="4495800"/>
            <a:ext cx="474133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Minus 10"/>
          <p:cNvSpPr/>
          <p:nvPr/>
        </p:nvSpPr>
        <p:spPr>
          <a:xfrm>
            <a:off x="3581401" y="4724400"/>
            <a:ext cx="474133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Minus 11"/>
          <p:cNvSpPr/>
          <p:nvPr/>
        </p:nvSpPr>
        <p:spPr>
          <a:xfrm>
            <a:off x="3522135" y="3048000"/>
            <a:ext cx="474133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Minus 13"/>
          <p:cNvSpPr/>
          <p:nvPr/>
        </p:nvSpPr>
        <p:spPr>
          <a:xfrm>
            <a:off x="4038600" y="4191000"/>
            <a:ext cx="406400" cy="304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 rot="19663233">
            <a:off x="5980484" y="2050824"/>
            <a:ext cx="541867" cy="3594533"/>
            <a:chOff x="5372100" y="1066800"/>
            <a:chExt cx="914400" cy="4648200"/>
          </a:xfrm>
        </p:grpSpPr>
        <p:grpSp>
          <p:nvGrpSpPr>
            <p:cNvPr id="24" name="Group 23"/>
            <p:cNvGrpSpPr/>
            <p:nvPr/>
          </p:nvGrpSpPr>
          <p:grpSpPr>
            <a:xfrm>
              <a:off x="5372100" y="1066800"/>
              <a:ext cx="914400" cy="4648200"/>
              <a:chOff x="5372100" y="1066800"/>
              <a:chExt cx="914400" cy="464820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372100" y="1066800"/>
                <a:ext cx="914400" cy="4648200"/>
                <a:chOff x="5372100" y="1066800"/>
                <a:chExt cx="914400" cy="4648200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372100" y="1066800"/>
                  <a:ext cx="914400" cy="46482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Plus 15"/>
                <p:cNvSpPr/>
                <p:nvPr/>
              </p:nvSpPr>
              <p:spPr>
                <a:xfrm>
                  <a:off x="5753100" y="1295400"/>
                  <a:ext cx="304800" cy="533400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Plus 17"/>
                <p:cNvSpPr/>
                <p:nvPr/>
              </p:nvSpPr>
              <p:spPr>
                <a:xfrm>
                  <a:off x="5753100" y="2057400"/>
                  <a:ext cx="304800" cy="533400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Plus 19"/>
                <p:cNvSpPr/>
                <p:nvPr/>
              </p:nvSpPr>
              <p:spPr>
                <a:xfrm>
                  <a:off x="5633772" y="3750804"/>
                  <a:ext cx="304800" cy="533400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Plus 20"/>
                <p:cNvSpPr/>
                <p:nvPr/>
              </p:nvSpPr>
              <p:spPr>
                <a:xfrm>
                  <a:off x="5676900" y="4495800"/>
                  <a:ext cx="304800" cy="533400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Plus 21"/>
                <p:cNvSpPr/>
                <p:nvPr/>
              </p:nvSpPr>
              <p:spPr>
                <a:xfrm>
                  <a:off x="5676900" y="5181600"/>
                  <a:ext cx="304800" cy="533400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9" name="Plus 18"/>
              <p:cNvSpPr/>
              <p:nvPr/>
            </p:nvSpPr>
            <p:spPr>
              <a:xfrm>
                <a:off x="5753100" y="2819400"/>
                <a:ext cx="304800" cy="533400"/>
              </a:xfrm>
              <a:prstGeom prst="mathPlus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Minus 24"/>
            <p:cNvSpPr/>
            <p:nvPr/>
          </p:nvSpPr>
          <p:spPr>
            <a:xfrm>
              <a:off x="5676900" y="1905000"/>
              <a:ext cx="381000" cy="152400"/>
            </a:xfrm>
            <a:prstGeom prst="mathMinus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Minus 25"/>
            <p:cNvSpPr/>
            <p:nvPr/>
          </p:nvSpPr>
          <p:spPr>
            <a:xfrm>
              <a:off x="5753100" y="1143000"/>
              <a:ext cx="381000" cy="152400"/>
            </a:xfrm>
            <a:prstGeom prst="mathMinus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Minus 26"/>
            <p:cNvSpPr/>
            <p:nvPr/>
          </p:nvSpPr>
          <p:spPr>
            <a:xfrm>
              <a:off x="5676900" y="2667000"/>
              <a:ext cx="381000" cy="152400"/>
            </a:xfrm>
            <a:prstGeom prst="mathMinus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Minus 27"/>
            <p:cNvSpPr/>
            <p:nvPr/>
          </p:nvSpPr>
          <p:spPr>
            <a:xfrm>
              <a:off x="5559013" y="3540150"/>
              <a:ext cx="381000" cy="152400"/>
            </a:xfrm>
            <a:prstGeom prst="mathMinus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Minus 28"/>
            <p:cNvSpPr/>
            <p:nvPr/>
          </p:nvSpPr>
          <p:spPr>
            <a:xfrm>
              <a:off x="5610746" y="4346879"/>
              <a:ext cx="381000" cy="152400"/>
            </a:xfrm>
            <a:prstGeom prst="mathMinus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Minus 29"/>
            <p:cNvSpPr/>
            <p:nvPr/>
          </p:nvSpPr>
          <p:spPr>
            <a:xfrm>
              <a:off x="5676900" y="5029200"/>
              <a:ext cx="381000" cy="152400"/>
            </a:xfrm>
            <a:prstGeom prst="mathMinus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Minus 8"/>
          <p:cNvSpPr/>
          <p:nvPr/>
        </p:nvSpPr>
        <p:spPr>
          <a:xfrm>
            <a:off x="3124201" y="3657600"/>
            <a:ext cx="338667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2980267" y="4953000"/>
            <a:ext cx="1422400" cy="1143000"/>
            <a:chOff x="1638300" y="4876800"/>
            <a:chExt cx="1600200" cy="1143000"/>
          </a:xfrm>
        </p:grpSpPr>
        <p:sp>
          <p:nvSpPr>
            <p:cNvPr id="32" name="Rectangle 31"/>
            <p:cNvSpPr/>
            <p:nvPr/>
          </p:nvSpPr>
          <p:spPr>
            <a:xfrm>
              <a:off x="1638300" y="5486400"/>
              <a:ext cx="16002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পশমী কাপড়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2248694" y="5180806"/>
              <a:ext cx="609600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5147733" y="4572000"/>
            <a:ext cx="1422400" cy="1371600"/>
            <a:chOff x="3619500" y="4648200"/>
            <a:chExt cx="1600200" cy="1371600"/>
          </a:xfrm>
        </p:grpSpPr>
        <p:sp>
          <p:nvSpPr>
            <p:cNvPr id="47" name="Rectangle 46"/>
            <p:cNvSpPr/>
            <p:nvPr/>
          </p:nvSpPr>
          <p:spPr>
            <a:xfrm>
              <a:off x="3619500" y="5486400"/>
              <a:ext cx="16002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প্লাষ্টিক দন্ড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rot="5400000" flipH="1" flipV="1">
              <a:off x="4248150" y="4819650"/>
              <a:ext cx="838200" cy="4953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Minus 12"/>
          <p:cNvSpPr/>
          <p:nvPr/>
        </p:nvSpPr>
        <p:spPr>
          <a:xfrm>
            <a:off x="4199467" y="3581400"/>
            <a:ext cx="4064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Plus 49"/>
          <p:cNvSpPr/>
          <p:nvPr/>
        </p:nvSpPr>
        <p:spPr>
          <a:xfrm>
            <a:off x="7001934" y="2057400"/>
            <a:ext cx="541867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7857067" y="2514600"/>
            <a:ext cx="1422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857067" y="1981200"/>
            <a:ext cx="1219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Minus 52"/>
          <p:cNvSpPr/>
          <p:nvPr/>
        </p:nvSpPr>
        <p:spPr>
          <a:xfrm>
            <a:off x="7069668" y="2667000"/>
            <a:ext cx="474133" cy="228600"/>
          </a:xfrm>
          <a:prstGeom prst="mathMinus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7611534" y="2284412"/>
            <a:ext cx="541867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611534" y="2743200"/>
            <a:ext cx="541867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543800" y="4038600"/>
            <a:ext cx="2396066" cy="1752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ঘর্ষণের ফলে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পশমী কাপড় থেকে 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ইলেকট্রন প্লাষ্টিক দন্ডে চলে যায়।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2235200" y="2133600"/>
            <a:ext cx="2489200" cy="685800"/>
            <a:chOff x="800100" y="1371600"/>
            <a:chExt cx="2800350" cy="1066800"/>
          </a:xfrm>
        </p:grpSpPr>
        <p:sp>
          <p:nvSpPr>
            <p:cNvPr id="62" name="Rectangle 61"/>
            <p:cNvSpPr/>
            <p:nvPr/>
          </p:nvSpPr>
          <p:spPr>
            <a:xfrm>
              <a:off x="800100" y="1371600"/>
              <a:ext cx="280035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ইলেকট্রন দিয়ে ধনাত্বক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5" name="Straight Arrow Connector 64"/>
            <p:cNvCxnSpPr>
              <a:stCxn id="62" idx="2"/>
            </p:cNvCxnSpPr>
            <p:nvPr/>
          </p:nvCxnSpPr>
          <p:spPr>
            <a:xfrm rot="16200000" flipH="1">
              <a:off x="1995487" y="2109788"/>
              <a:ext cx="533400" cy="1238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6366934" y="3048000"/>
            <a:ext cx="3386667" cy="533400"/>
            <a:chOff x="5219700" y="2514600"/>
            <a:chExt cx="3352800" cy="533400"/>
          </a:xfrm>
        </p:grpSpPr>
        <p:sp>
          <p:nvSpPr>
            <p:cNvPr id="63" name="Rectangle 62"/>
            <p:cNvSpPr/>
            <p:nvPr/>
          </p:nvSpPr>
          <p:spPr>
            <a:xfrm>
              <a:off x="5981700" y="2514600"/>
              <a:ext cx="25908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ইলেকট্রন নিয়ে ঋনাত্বক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2" name="Straight Arrow Connector 71"/>
            <p:cNvCxnSpPr>
              <a:stCxn id="63" idx="1"/>
            </p:cNvCxnSpPr>
            <p:nvPr/>
          </p:nvCxnSpPr>
          <p:spPr>
            <a:xfrm rot="10800000" flipV="1">
              <a:off x="5219700" y="2781300"/>
              <a:ext cx="762000" cy="381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Down Arrow Callout 68"/>
          <p:cNvSpPr/>
          <p:nvPr/>
        </p:nvSpPr>
        <p:spPr>
          <a:xfrm>
            <a:off x="3115733" y="533400"/>
            <a:ext cx="5486400" cy="762000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ঘর্ষণে ইলেকট্রনের প্রভাব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59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5 -0.04926 C -0.13607 -0.04256 -0.12928 0.01596 -0.11046 0.08164 C -0.09102 0.14732 -0.06603 0.19449 -0.05631 0.18802 C -0.04551 0.18085 -0.05091 0.12095 -0.07019 0.05573 C -0.08979 -0.00948 -0.11462 -0.05689 -0.1245 -0.04926 Z " pathEditMode="relative" rAng="-1408220" ptsTypes="fffff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118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4 0.00093 L 0.07778 -0.0212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5 -0.04926 L -0.05292 -0.1054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-28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58 -0.0222 L 0.14357 -0.067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5200" y="2133600"/>
            <a:ext cx="2895600" cy="1905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১টি চিরুনি সুতায় বেধে </a:t>
            </a:r>
            <a:r>
              <a:rPr lang="bn-IN" sz="20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ঝুলিয়ে </a:t>
            </a:r>
            <a:r>
              <a:rPr lang="bn-BD" sz="20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পশমী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কাপড় দিয়ে ঘর্ষণ কর।  ২য় চিরুনিটিও পশমী কাপড় দিয়ে ঘষে ১ম চিরুনীর কাছে ধর। এবার পশমী কাপড় ১ম চিরুনির কাছে ধর এবং নিচের ছকটি পুরণ কর।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62200" y="4572000"/>
          <a:ext cx="7696200" cy="1545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925"/>
                <a:gridCol w="1998516"/>
                <a:gridCol w="2161848"/>
                <a:gridCol w="198891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ঝুলানো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হাতে</a:t>
                      </a:r>
                      <a:endParaRPr lang="en-US" sz="24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কী ঘটছে?</a:t>
                      </a:r>
                      <a:endParaRPr lang="en-US" sz="24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চার্জের</a:t>
                      </a:r>
                      <a:r>
                        <a:rPr lang="bn-BD" sz="24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ধর্ম</a:t>
                      </a:r>
                      <a:endParaRPr lang="en-US" sz="24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/>
                </a:tc>
              </a:tr>
              <a:tr h="544286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44286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209801" y="914400"/>
            <a:ext cx="2980267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ার্জের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9801" y="1524000"/>
            <a:ext cx="4605867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 উপকরণ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২টি চিরুনি, পশমী কাপড়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02668" y="304800"/>
            <a:ext cx="2980267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890293" y="990600"/>
            <a:ext cx="122822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১৫ মিনিটি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362201" y="2264562"/>
            <a:ext cx="2061707" cy="1774038"/>
            <a:chOff x="1062493" y="2264562"/>
            <a:chExt cx="2370813" cy="1947876"/>
          </a:xfrm>
        </p:grpSpPr>
        <p:pic>
          <p:nvPicPr>
            <p:cNvPr id="23" name="Picture 22" descr="violet-comb-2503413.jpg"/>
            <p:cNvPicPr>
              <a:picLocks noChangeAspect="1"/>
            </p:cNvPicPr>
            <p:nvPr/>
          </p:nvPicPr>
          <p:blipFill>
            <a:blip r:embed="rId3" cstate="print"/>
            <a:srcRect l="6923" t="14472" r="6923" b="20742"/>
            <a:stretch>
              <a:fillRect/>
            </a:stretch>
          </p:blipFill>
          <p:spPr>
            <a:xfrm rot="767110">
              <a:off x="1071106" y="2264562"/>
              <a:ext cx="2362200" cy="914400"/>
            </a:xfrm>
            <a:prstGeom prst="rect">
              <a:avLst/>
            </a:prstGeom>
          </p:spPr>
        </p:pic>
        <p:pic>
          <p:nvPicPr>
            <p:cNvPr id="25" name="Picture 24" descr="violet-comb-2503413.jpg"/>
            <p:cNvPicPr>
              <a:picLocks noChangeAspect="1"/>
            </p:cNvPicPr>
            <p:nvPr/>
          </p:nvPicPr>
          <p:blipFill>
            <a:blip r:embed="rId3" cstate="print"/>
            <a:srcRect l="6923" t="14472" r="6923" b="20742"/>
            <a:stretch>
              <a:fillRect/>
            </a:stretch>
          </p:blipFill>
          <p:spPr>
            <a:xfrm rot="767110">
              <a:off x="1062493" y="3298038"/>
              <a:ext cx="2362200" cy="914400"/>
            </a:xfrm>
            <a:prstGeom prst="rect">
              <a:avLst/>
            </a:prstGeom>
          </p:spPr>
        </p:pic>
      </p:grpSp>
      <p:pic>
        <p:nvPicPr>
          <p:cNvPr id="26" name="Picture 25" descr="white-wool-cloth-29136979.jpg"/>
          <p:cNvPicPr>
            <a:picLocks noChangeAspect="1"/>
          </p:cNvPicPr>
          <p:nvPr/>
        </p:nvPicPr>
        <p:blipFill>
          <a:blip r:embed="rId4"/>
          <a:srcRect l="45833" t="28492" b="19436"/>
          <a:stretch>
            <a:fillRect/>
          </a:stretch>
        </p:blipFill>
        <p:spPr>
          <a:xfrm>
            <a:off x="4800600" y="2286000"/>
            <a:ext cx="1905000" cy="16764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2766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286001" y="3498668"/>
          <a:ext cx="7543799" cy="1606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292"/>
                <a:gridCol w="1958941"/>
                <a:gridCol w="2119040"/>
                <a:gridCol w="194952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ঝুলানো</a:t>
                      </a:r>
                      <a:endParaRPr lang="en-US" sz="2800" b="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হাতে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কী ঘটেছে?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চার্জের</a:t>
                      </a:r>
                      <a:r>
                        <a:rPr lang="bn-BD" sz="28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ধর্ম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/>
                </a:tc>
              </a:tr>
              <a:tr h="544286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44286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324601" y="4114800"/>
            <a:ext cx="1083733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বিকর্ষণ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1" y="4648200"/>
            <a:ext cx="1083733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আকর্ষণ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65068" y="4114800"/>
            <a:ext cx="1083733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সমচার্জ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09468" y="4648200"/>
            <a:ext cx="1744133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বিপরীত চার্জ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4038600"/>
            <a:ext cx="990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চিরুনি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8601" y="4114800"/>
            <a:ext cx="1515533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চিরুনি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1" y="4648200"/>
            <a:ext cx="1058333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চিরুনি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1" y="4648200"/>
            <a:ext cx="1896533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পশমী কাপড়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1447800"/>
            <a:ext cx="36576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ছকটি মিলিয়ে নাও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30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4800600"/>
            <a:ext cx="7239000" cy="609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চিরুনি এবং পশমী কাপড় পরস্পরকে আকর্ষণ করছে কেন?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2514600"/>
            <a:ext cx="72390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উভয় চিরুনি পশমী কাপড় দ্বারা ঘষে কাছে ধরলে বিকর্ষণ করছে কেন?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04800"/>
            <a:ext cx="32004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কাজ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620001" y="381000"/>
            <a:ext cx="236220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৪মিনিট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052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5791201" y="2514603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প্রেটন</a:t>
            </a:r>
            <a:endParaRPr lang="en-US" sz="2000" dirty="0"/>
          </a:p>
        </p:txBody>
      </p:sp>
      <p:sp>
        <p:nvSpPr>
          <p:cNvPr id="65" name="Oval 64"/>
          <p:cNvSpPr/>
          <p:nvPr/>
        </p:nvSpPr>
        <p:spPr>
          <a:xfrm>
            <a:off x="8305801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305801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29001" y="990600"/>
            <a:ext cx="6781803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ধনাত্বক আধানের ধারক কোনটি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905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57802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7018619" y="1826558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24802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9648016" y="18288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57800" y="25908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339237" y="2402744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924802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9753602" y="25908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981200" y="2057401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74269" y="1864660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ইলেকট্রন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8441269" y="1864660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নিউট্রন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8382001" y="2590803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পজিট্রন  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5257802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605867" y="3048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05202" y="3352800"/>
            <a:ext cx="6781803" cy="16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স্বাভাবিক অবস্থায় পদার্থের পরমানুতে-</a:t>
            </a:r>
          </a:p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ইলেকট্রন ও নিউট্রন সমান থাকে।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ইলেকট্রন ও প্রোটন সমান থাকে। </a:t>
            </a:r>
          </a:p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প্রোটন ও নিউট্রন সমান থাকে 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1981201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2057400" y="5334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67401" y="5181603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01985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7162802" y="5105403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686801" y="5181603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8305801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99060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686801" y="5867403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ii,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5410202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7086602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867401" y="5867403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iii</a:t>
            </a:r>
          </a:p>
        </p:txBody>
      </p:sp>
      <p:sp>
        <p:nvSpPr>
          <p:cNvPr id="66" name="Half Frame 65"/>
          <p:cNvSpPr/>
          <p:nvPr/>
        </p:nvSpPr>
        <p:spPr>
          <a:xfrm rot="14014148">
            <a:off x="10006236" y="5755544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5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65" grpId="0" animBg="1"/>
      <p:bldP spid="67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4" grpId="0" animBg="1"/>
      <p:bldP spid="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Callout 15"/>
          <p:cNvSpPr/>
          <p:nvPr/>
        </p:nvSpPr>
        <p:spPr>
          <a:xfrm>
            <a:off x="4495800" y="762000"/>
            <a:ext cx="2819400" cy="990600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ল্যায়</a:t>
            </a:r>
            <a:r>
              <a:rPr lang="bn-IN" sz="40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33800" y="2286000"/>
            <a:ext cx="4800600" cy="762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আধান বা চার্জ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57600" y="5029200"/>
            <a:ext cx="4876800" cy="762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পরমানু চার্জ নিরপেক্ষ কেন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33800" y="3657600"/>
            <a:ext cx="4800600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আধান কত প্রকার ও কি কি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635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1" y="762000"/>
            <a:ext cx="2506133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 শব্দসমূহ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25334" y="5181600"/>
            <a:ext cx="2294467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733800" y="3200400"/>
            <a:ext cx="2286000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ইলেকট্রন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629400" y="3200400"/>
            <a:ext cx="2362200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প্রোটন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733801" y="4191000"/>
            <a:ext cx="2277533" cy="762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ধনা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ত্ম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চার্জ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663268" y="2209800"/>
            <a:ext cx="2328333" cy="762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চার্জ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637868" y="4191000"/>
            <a:ext cx="2353733" cy="762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ঋণা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ত্ম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চার্জ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3810001" y="2209800"/>
            <a:ext cx="2218267" cy="762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পরমা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ণু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6629400" y="5181600"/>
            <a:ext cx="2362200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চার্জ নিরপেক্ষ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1887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7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207866"/>
              </p:ext>
            </p:extLst>
          </p:nvPr>
        </p:nvGraphicFramePr>
        <p:xfrm>
          <a:off x="5588001" y="4226911"/>
          <a:ext cx="14224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1" y="4226911"/>
                        <a:ext cx="1422400" cy="20574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2920111" y="6284311"/>
            <a:ext cx="675818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ভিডিওটির অনুরূপ পরীক্ষা করে পর্যবেক্ষণ খাতায় ছক আকারে লিখ।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67123" y="4515713"/>
            <a:ext cx="2573867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0"/>
            <a:ext cx="12192000" cy="42269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943269" y="-83128"/>
            <a:ext cx="378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015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5725"/>
            <a:ext cx="8153400" cy="6686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1371601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9F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আবারো সবাই কে ধন্যবাদ</a:t>
            </a:r>
            <a:endParaRPr lang="en-US" sz="4800" dirty="0">
              <a:solidFill>
                <a:srgbClr val="9F12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11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5067300" y="1126342"/>
            <a:ext cx="1981200" cy="74295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7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27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95600" y="3143250"/>
            <a:ext cx="2914650" cy="165735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মাহাবুর রশিদ </a:t>
            </a:r>
          </a:p>
          <a:p>
            <a:pPr algn="ctr"/>
            <a:r>
              <a:rPr lang="en-US" sz="15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5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5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</a:p>
          <a:p>
            <a:pPr algn="ctr"/>
            <a:r>
              <a:rPr lang="bn-BD" sz="15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মোবাইল নং০১৭১৭১৮৭১৫২</a:t>
            </a:r>
            <a:endParaRPr lang="en-US" sz="15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5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Email:mahaburrashidict56@gmail.com</a:t>
            </a:r>
            <a:endParaRPr lang="bn-BD" sz="15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5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467601" y="3371850"/>
            <a:ext cx="1371600" cy="222885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1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1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সপ্তম</a:t>
            </a:r>
          </a:p>
          <a:p>
            <a:pPr algn="ctr"/>
            <a:r>
              <a:rPr lang="bn-BD" sz="1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1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1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বিজ্ঞান</a:t>
            </a:r>
          </a:p>
          <a:p>
            <a:pPr algn="ctr"/>
            <a:r>
              <a:rPr lang="bn-BD" sz="1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1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1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দশম</a:t>
            </a:r>
          </a:p>
          <a:p>
            <a:pPr algn="ctr"/>
            <a:r>
              <a:rPr lang="bn-BD" sz="1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1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1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৬ </a:t>
            </a:r>
          </a:p>
          <a:p>
            <a:pPr algn="ctr"/>
            <a:r>
              <a:rPr lang="bn-BD" sz="1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sz="2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3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৪০ মিনিট</a:t>
            </a:r>
          </a:p>
          <a:p>
            <a:pPr algn="ctr"/>
            <a:r>
              <a:rPr lang="bn-BD" sz="13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তাং ২০/০৩/২০২০  </a:t>
            </a:r>
            <a:endParaRPr lang="bn-BD" sz="21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8" name="Picture 17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1" y="1771650"/>
            <a:ext cx="908050" cy="1305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1771650"/>
            <a:ext cx="1030310" cy="13055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2" y="4800601"/>
            <a:ext cx="2914649" cy="134302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553200" y="2228850"/>
            <a:ext cx="0" cy="3543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81800" y="2971800"/>
            <a:ext cx="0" cy="1943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315076" y="2971800"/>
            <a:ext cx="9525" cy="1943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650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rch-light-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905000"/>
            <a:ext cx="3048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plastic-metal_torch_light_selling_well_in_Africa_market.jpg"/>
          <p:cNvPicPr>
            <a:picLocks noChangeAspect="1"/>
          </p:cNvPicPr>
          <p:nvPr/>
        </p:nvPicPr>
        <p:blipFill>
          <a:blip r:embed="rId4" cstate="print"/>
          <a:srcRect l="20988" r="21728"/>
          <a:stretch>
            <a:fillRect/>
          </a:stretch>
        </p:blipFill>
        <p:spPr>
          <a:xfrm>
            <a:off x="6609722" y="1905000"/>
            <a:ext cx="29718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Down Arrow Callout 7"/>
          <p:cNvSpPr/>
          <p:nvPr/>
        </p:nvSpPr>
        <p:spPr>
          <a:xfrm>
            <a:off x="3962400" y="304800"/>
            <a:ext cx="4038600" cy="7620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 দুটি লক্ষ কর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651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838201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>
                <a:latin typeface="NikoshBAN"/>
              </a:rPr>
              <a:t>প্র</a:t>
            </a:r>
            <a:r>
              <a:rPr lang="bn-BD" sz="2400" dirty="0">
                <a:latin typeface="NikoshBAN"/>
              </a:rPr>
              <a:t>শ্ন</a:t>
            </a:r>
            <a:r>
              <a:rPr lang="en-US" sz="3200" dirty="0">
                <a:latin typeface="NikoshBAN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bn-BD" sz="3200" dirty="0">
                <a:latin typeface="NikoshBAN"/>
                <a:cs typeface="NikoshBAN" pitchFamily="2" charset="0"/>
              </a:rPr>
              <a:t>সুইচ দিলে </a:t>
            </a:r>
            <a:r>
              <a:rPr lang="bn-IN" sz="3200" dirty="0">
                <a:latin typeface="NikoshBAN"/>
                <a:cs typeface="NikoshBAN" pitchFamily="2" charset="0"/>
              </a:rPr>
              <a:t>ব্যাটরিী চালিত খেলনা গাড়ি চলে </a:t>
            </a:r>
            <a:r>
              <a:rPr lang="bn-BD" sz="3200" dirty="0">
                <a:latin typeface="NikoshBAN"/>
                <a:cs typeface="NikoshBAN" pitchFamily="2" charset="0"/>
              </a:rPr>
              <a:t>কেন</a:t>
            </a:r>
            <a:r>
              <a:rPr lang="bn-IN" sz="3200" dirty="0">
                <a:latin typeface="NikoshBAN"/>
                <a:cs typeface="NikoshBAN" pitchFamily="2" charset="0"/>
              </a:rPr>
              <a:t>?  </a:t>
            </a:r>
            <a:endParaRPr lang="en-US" sz="3200" dirty="0">
              <a:latin typeface="NikoshBAN"/>
              <a:cs typeface="NikoshBAN" pitchFamily="2" charset="0"/>
            </a:endParaRPr>
          </a:p>
          <a:p>
            <a:pPr>
              <a:defRPr/>
            </a:pPr>
            <a:r>
              <a:rPr lang="bn-IN" sz="3200" dirty="0">
                <a:latin typeface="NikoshBAN"/>
                <a:cs typeface="NikoshBAN" pitchFamily="2" charset="0"/>
              </a:rPr>
              <a:t>উত্তরঃ</a:t>
            </a:r>
            <a:endParaRPr lang="en-US" sz="3200" dirty="0">
              <a:latin typeface="NikoshBAN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bn-IN" sz="3200" dirty="0">
                <a:latin typeface="NikoshBAN"/>
                <a:cs typeface="NikoshBAN" pitchFamily="2" charset="0"/>
              </a:rPr>
              <a:t> কারণ</a:t>
            </a:r>
            <a:r>
              <a:rPr lang="en-US" sz="3200" dirty="0">
                <a:latin typeface="NikoshBAN"/>
              </a:rPr>
              <a:t> </a:t>
            </a:r>
            <a:r>
              <a:rPr lang="bn-IN" sz="3200" dirty="0">
                <a:latin typeface="NikoshBAN"/>
                <a:cs typeface="NikoshBAN" pitchFamily="2" charset="0"/>
              </a:rPr>
              <a:t>খেলনা গাড়ির ব্যাটারীতে চার্জ আছে।</a:t>
            </a:r>
            <a:endParaRPr lang="bn-BD" sz="3200" dirty="0">
              <a:latin typeface="NikoshBAN"/>
              <a:cs typeface="NikoshBAN" pitchFamily="2" charset="0"/>
            </a:endParaRPr>
          </a:p>
          <a:p>
            <a:pPr>
              <a:defRPr/>
            </a:pPr>
            <a:r>
              <a:rPr lang="bn-BD" sz="3200" dirty="0">
                <a:latin typeface="NikoshBAN"/>
                <a:cs typeface="NikoshBAN" pitchFamily="2" charset="0"/>
              </a:rPr>
              <a:t>প্রশ্ন</a:t>
            </a:r>
            <a:endParaRPr lang="bn-IN" sz="3200" dirty="0">
              <a:latin typeface="NikoshBAN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bn-IN" sz="3200" dirty="0">
                <a:latin typeface="NikoshBAN"/>
                <a:cs typeface="NikoshBAN" pitchFamily="2" charset="0"/>
              </a:rPr>
              <a:t>আবার</a:t>
            </a:r>
            <a:r>
              <a:rPr lang="bn-IN" sz="3200" dirty="0">
                <a:latin typeface="NikoshBAN"/>
              </a:rPr>
              <a:t> </a:t>
            </a:r>
            <a:r>
              <a:rPr lang="bn-BD" sz="3200" dirty="0">
                <a:latin typeface="NikoshBAN"/>
                <a:cs typeface="NikoshBAN" pitchFamily="2" charset="0"/>
              </a:rPr>
              <a:t>সুইচ দিলেও</a:t>
            </a:r>
            <a:r>
              <a:rPr lang="bn-IN" sz="3200" dirty="0">
                <a:latin typeface="NikoshBAN"/>
                <a:cs typeface="NikoshBAN" pitchFamily="2" charset="0"/>
              </a:rPr>
              <a:t> খেলনা গাড়ি চলে</a:t>
            </a:r>
            <a:r>
              <a:rPr lang="bn-BD" sz="3200" dirty="0">
                <a:latin typeface="NikoshBAN"/>
                <a:cs typeface="NikoshBAN" pitchFamily="2" charset="0"/>
              </a:rPr>
              <a:t> না</a:t>
            </a:r>
            <a:r>
              <a:rPr lang="en-US" sz="3200" dirty="0">
                <a:latin typeface="NikoshBAN"/>
                <a:cs typeface="NikoshBAN" pitchFamily="2" charset="0"/>
              </a:rPr>
              <a:t> </a:t>
            </a:r>
            <a:r>
              <a:rPr lang="bn-IN" sz="3200" dirty="0">
                <a:latin typeface="NikoshBAN"/>
                <a:cs typeface="NikoshBAN" pitchFamily="2" charset="0"/>
              </a:rPr>
              <a:t>কেন?</a:t>
            </a:r>
            <a:r>
              <a:rPr lang="bn-BD" sz="3200" dirty="0">
                <a:latin typeface="NikoshBAN"/>
                <a:cs typeface="NikoshBAN" pitchFamily="2" charset="0"/>
              </a:rPr>
              <a:t> </a:t>
            </a:r>
            <a:endParaRPr lang="en-US" sz="3200" dirty="0">
              <a:latin typeface="NikoshBAN"/>
              <a:cs typeface="NikoshBAN" pitchFamily="2" charset="0"/>
            </a:endParaRPr>
          </a:p>
          <a:p>
            <a:pPr>
              <a:defRPr/>
            </a:pPr>
            <a:r>
              <a:rPr lang="bn-IN" sz="3200" dirty="0">
                <a:latin typeface="NikoshBAN"/>
                <a:cs typeface="NikoshBAN" pitchFamily="2" charset="0"/>
              </a:rPr>
              <a:t>উত্তরঃ</a:t>
            </a:r>
            <a:endParaRPr lang="en-US" sz="3200" dirty="0">
              <a:latin typeface="NikoshBAN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bn-IN" sz="3200" dirty="0">
                <a:latin typeface="NikoshBAN"/>
                <a:cs typeface="NikoshBAN" pitchFamily="2" charset="0"/>
              </a:rPr>
              <a:t> কারণ</a:t>
            </a:r>
            <a:r>
              <a:rPr lang="en-US" sz="3200" dirty="0">
                <a:latin typeface="NikoshBAN"/>
              </a:rPr>
              <a:t> </a:t>
            </a:r>
            <a:r>
              <a:rPr lang="bn-IN" sz="3200" dirty="0">
                <a:latin typeface="NikoshBAN"/>
                <a:cs typeface="NikoshBAN" pitchFamily="2" charset="0"/>
              </a:rPr>
              <a:t>খেলনা গাড়ির ব্যাটারীর চার্জ শেষ হয়েছে।</a:t>
            </a:r>
            <a:endParaRPr lang="en-US" sz="32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9111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tatic-hair-300x263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838200"/>
            <a:ext cx="8763000" cy="4953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2" name="Rectangle 21"/>
          <p:cNvSpPr/>
          <p:nvPr/>
        </p:nvSpPr>
        <p:spPr>
          <a:xfrm>
            <a:off x="2819400" y="2667000"/>
            <a:ext cx="6553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আধান বা চার্জের উৎপত্তি ।</a:t>
            </a:r>
            <a:endParaRPr lang="en-US" sz="6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1524001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837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429001" y="2133600"/>
            <a:ext cx="5681131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পরমা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ণু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গঠন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29003" y="2781300"/>
            <a:ext cx="5681129" cy="6858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ার্জ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29000" y="3505200"/>
            <a:ext cx="5681132" cy="6096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চার্জের প্রকৃতি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 করেত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29001" y="4114800"/>
            <a:ext cx="5681132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চার্জের ধর্ম প্রদর্শন করতে পারবে।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4813" y="1143000"/>
            <a:ext cx="37338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20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1" y="1219200"/>
            <a:ext cx="3725333" cy="3810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Down Arrow Callout 4"/>
          <p:cNvSpPr/>
          <p:nvPr/>
        </p:nvSpPr>
        <p:spPr>
          <a:xfrm>
            <a:off x="2167467" y="381000"/>
            <a:ext cx="3251200" cy="685800"/>
          </a:xfrm>
          <a:prstGeom prst="downArrowCallout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1" y="5257800"/>
            <a:ext cx="3657599" cy="838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গ্রহ-উপগ্রহ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ঘুরছে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1" y="5257800"/>
            <a:ext cx="3793067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প্রোটন-নিউট্রন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নিউক্লিয়াসকে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ঘুরছে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0" name="Down Arrow Callout 19"/>
          <p:cNvSpPr/>
          <p:nvPr/>
        </p:nvSpPr>
        <p:spPr>
          <a:xfrm>
            <a:off x="6637867" y="381000"/>
            <a:ext cx="3251200" cy="685800"/>
          </a:xfrm>
          <a:prstGeom prst="downArrowCallou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atom_animat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934" y="1219200"/>
            <a:ext cx="3733800" cy="37338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25" name="Group 24"/>
          <p:cNvGrpSpPr/>
          <p:nvPr/>
        </p:nvGrpSpPr>
        <p:grpSpPr>
          <a:xfrm>
            <a:off x="3928534" y="1447800"/>
            <a:ext cx="1151467" cy="1295400"/>
            <a:chOff x="2705100" y="1447800"/>
            <a:chExt cx="1295400" cy="1295400"/>
          </a:xfrm>
        </p:grpSpPr>
        <p:sp>
          <p:nvSpPr>
            <p:cNvPr id="13" name="Rectangle 12"/>
            <p:cNvSpPr/>
            <p:nvPr/>
          </p:nvSpPr>
          <p:spPr>
            <a:xfrm>
              <a:off x="3086100" y="1447800"/>
              <a:ext cx="9144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সূর্য</a:t>
              </a:r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2552700" y="1905000"/>
              <a:ext cx="990600" cy="6858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263466" y="1600200"/>
            <a:ext cx="1490134" cy="1295400"/>
            <a:chOff x="2705100" y="1447800"/>
            <a:chExt cx="1295401" cy="1295400"/>
          </a:xfrm>
        </p:grpSpPr>
        <p:sp>
          <p:nvSpPr>
            <p:cNvPr id="27" name="Rectangle 26"/>
            <p:cNvSpPr/>
            <p:nvPr/>
          </p:nvSpPr>
          <p:spPr>
            <a:xfrm>
              <a:off x="2763983" y="1447800"/>
              <a:ext cx="1236518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2552700" y="1905000"/>
              <a:ext cx="990600" cy="6858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1189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2514600" y="914400"/>
            <a:ext cx="7391400" cy="3200400"/>
            <a:chOff x="952500" y="1447800"/>
            <a:chExt cx="8686800" cy="4191000"/>
          </a:xfrm>
        </p:grpSpPr>
        <p:grpSp>
          <p:nvGrpSpPr>
            <p:cNvPr id="47" name="Group 46"/>
            <p:cNvGrpSpPr/>
            <p:nvPr/>
          </p:nvGrpSpPr>
          <p:grpSpPr>
            <a:xfrm>
              <a:off x="952500" y="1447800"/>
              <a:ext cx="8686800" cy="4191000"/>
              <a:chOff x="2171700" y="1295400"/>
              <a:chExt cx="6248400" cy="4343400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2171700" y="1295400"/>
                <a:ext cx="6248400" cy="4343400"/>
                <a:chOff x="2171700" y="1295400"/>
                <a:chExt cx="6248400" cy="4343400"/>
              </a:xfrm>
            </p:grpSpPr>
            <p:pic>
              <p:nvPicPr>
                <p:cNvPr id="5" name="Picture 4" descr="index.jp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71700" y="1295400"/>
                  <a:ext cx="6248400" cy="4343400"/>
                </a:xfrm>
                <a:prstGeom prst="rect">
                  <a:avLst/>
                </a:prstGeom>
              </p:spPr>
            </p:pic>
            <p:sp>
              <p:nvSpPr>
                <p:cNvPr id="41" name="Rectangle 40"/>
                <p:cNvSpPr/>
                <p:nvPr/>
              </p:nvSpPr>
              <p:spPr>
                <a:xfrm>
                  <a:off x="6362700" y="2971800"/>
                  <a:ext cx="1219200" cy="381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6515100" y="3657600"/>
                  <a:ext cx="1295400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6591300" y="4953000"/>
                  <a:ext cx="1219200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2324100" y="3352800"/>
                <a:ext cx="12192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4381500" y="3048000"/>
              <a:ext cx="1219200" cy="990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811868" y="3352800"/>
            <a:ext cx="2912533" cy="762000"/>
            <a:chOff x="342900" y="3810000"/>
            <a:chExt cx="3276600" cy="7620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3009900" y="3810000"/>
              <a:ext cx="609600" cy="419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42900" y="4038600"/>
              <a:ext cx="2828925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ইলেকট্রন আবর্তনের কক্ষপথ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299202" y="1981200"/>
            <a:ext cx="3759199" cy="457200"/>
            <a:chOff x="5372100" y="2971800"/>
            <a:chExt cx="4229098" cy="457200"/>
          </a:xfrm>
        </p:grpSpPr>
        <p:cxnSp>
          <p:nvCxnSpPr>
            <p:cNvPr id="17" name="Straight Arrow Connector 16"/>
            <p:cNvCxnSpPr/>
            <p:nvPr/>
          </p:nvCxnSpPr>
          <p:spPr>
            <a:xfrm rot="10800000" flipV="1">
              <a:off x="5372100" y="3276600"/>
              <a:ext cx="1752600" cy="76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7048498" y="2971800"/>
              <a:ext cx="25527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প্রোটন- ধনা</a:t>
              </a:r>
              <a:r>
                <a:rPr lang="bn-IN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ত্ম</a:t>
              </a:r>
              <a:r>
                <a:rPr lang="bn-BD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 আধানযুক্ত</a:t>
              </a:r>
              <a:endPara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299201" y="2514600"/>
            <a:ext cx="3589867" cy="457200"/>
            <a:chOff x="5372100" y="3581400"/>
            <a:chExt cx="4038600" cy="457200"/>
          </a:xfrm>
        </p:grpSpPr>
        <p:sp>
          <p:nvSpPr>
            <p:cNvPr id="11" name="Rectangle 10"/>
            <p:cNvSpPr/>
            <p:nvPr/>
          </p:nvSpPr>
          <p:spPr>
            <a:xfrm>
              <a:off x="6972300" y="3581400"/>
              <a:ext cx="2438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নিউট্রন- আধান নিরপেক্ষ</a:t>
              </a:r>
              <a:endPara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0800000">
              <a:off x="5372100" y="3761096"/>
              <a:ext cx="1600200" cy="76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6477001" y="3429000"/>
            <a:ext cx="3640667" cy="457200"/>
            <a:chOff x="5664200" y="5029200"/>
            <a:chExt cx="3868209" cy="457200"/>
          </a:xfrm>
        </p:grpSpPr>
        <p:sp>
          <p:nvSpPr>
            <p:cNvPr id="12" name="Rectangle 11"/>
            <p:cNvSpPr/>
            <p:nvPr/>
          </p:nvSpPr>
          <p:spPr>
            <a:xfrm>
              <a:off x="6212946" y="5029200"/>
              <a:ext cx="331946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ইলেকট্রন- ঋণা</a:t>
              </a:r>
              <a:r>
                <a: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ত্ম</a:t>
              </a:r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 আধানযুক্ত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0800000">
              <a:off x="5664200" y="5091752"/>
              <a:ext cx="850901" cy="1524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Down Arrow Callout 39"/>
          <p:cNvSpPr/>
          <p:nvPr/>
        </p:nvSpPr>
        <p:spPr>
          <a:xfrm>
            <a:off x="4402667" y="228600"/>
            <a:ext cx="3251200" cy="685800"/>
          </a:xfrm>
          <a:prstGeom prst="downArrowCallou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752602" y="2286000"/>
            <a:ext cx="3666065" cy="457200"/>
            <a:chOff x="257176" y="3581400"/>
            <a:chExt cx="4124323" cy="457200"/>
          </a:xfrm>
        </p:grpSpPr>
        <p:cxnSp>
          <p:nvCxnSpPr>
            <p:cNvPr id="31" name="Straight Arrow Connector 30"/>
            <p:cNvCxnSpPr>
              <a:stCxn id="10" idx="3"/>
            </p:cNvCxnSpPr>
            <p:nvPr/>
          </p:nvCxnSpPr>
          <p:spPr>
            <a:xfrm>
              <a:off x="3162301" y="3810000"/>
              <a:ext cx="1219198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257176" y="3581400"/>
              <a:ext cx="2905126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প্রোটন + নিউট্রন = নিউক্লিয়াস</a:t>
              </a:r>
              <a:endPara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971800" y="4343400"/>
            <a:ext cx="60960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71800" y="5029200"/>
            <a:ext cx="60960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পরমা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ণু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971800" y="5715000"/>
            <a:ext cx="60960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9971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629" y="1934321"/>
            <a:ext cx="12191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ইলেকট্রন, প্রোটন ও নিউক্লিয়াস নিয়ে </a:t>
            </a:r>
            <a:r>
              <a:rPr lang="en-US" sz="3200" dirty="0" err="1"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পরমানু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ঠিত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 নিউক্লিয়াসের চর্তুদিকে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 ঋনাত্বক ও প্রোটন ধনাত্বক এবং প্রোটন ও নিউট্রন নিয়ে নিউক্লিয়াস গঠিত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6930" y="688769"/>
            <a:ext cx="641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গুলো জেনে নিই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021" y="3733871"/>
            <a:ext cx="1923802" cy="2718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018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557</Words>
  <Application>Microsoft Office PowerPoint</Application>
  <PresentationFormat>Widescreen</PresentationFormat>
  <Paragraphs>151</Paragraphs>
  <Slides>19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Verdana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Mahbub ur Rashid</dc:creator>
  <cp:lastModifiedBy>Md. Mahbub ur Rashid</cp:lastModifiedBy>
  <cp:revision>16</cp:revision>
  <dcterms:created xsi:type="dcterms:W3CDTF">2020-05-01T04:57:44Z</dcterms:created>
  <dcterms:modified xsi:type="dcterms:W3CDTF">2020-05-01T21:45:31Z</dcterms:modified>
</cp:coreProperties>
</file>