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8" r:id="rId3"/>
    <p:sldId id="261" r:id="rId4"/>
    <p:sldId id="262" r:id="rId5"/>
    <p:sldId id="263" r:id="rId6"/>
    <p:sldId id="259" r:id="rId7"/>
    <p:sldId id="269" r:id="rId8"/>
    <p:sldId id="268" r:id="rId9"/>
    <p:sldId id="271" r:id="rId10"/>
    <p:sldId id="272" r:id="rId11"/>
    <p:sldId id="264" r:id="rId12"/>
    <p:sldId id="265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2E02C-5E5F-4A75-8A8D-DA55AAB44F6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0BB7D-F4ED-4F1E-A15B-830D19968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1.jpg"/>
          <p:cNvPicPr>
            <a:picLocks noChangeAspect="1"/>
          </p:cNvPicPr>
          <p:nvPr/>
        </p:nvPicPr>
        <p:blipFill>
          <a:blip r:embed="rId2"/>
          <a:srcRect l="3089" t="4404" r="4247" b="440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6068"/>
            <a:ext cx="6705600" cy="3887931"/>
          </a:xfrm>
          <a:prstGeom prst="rect">
            <a:avLst/>
          </a:prstGeom>
        </p:spPr>
      </p:pic>
      <p:pic>
        <p:nvPicPr>
          <p:cNvPr id="7" name="Picture 6" descr="R2.jpg"/>
          <p:cNvPicPr>
            <a:picLocks noChangeAspect="1"/>
          </p:cNvPicPr>
          <p:nvPr/>
        </p:nvPicPr>
        <p:blipFill>
          <a:blip r:embed="rId3"/>
          <a:srcRect l="4514" t="4286" r="2628" b="7143"/>
          <a:stretch>
            <a:fillRect/>
          </a:stretch>
        </p:blipFill>
        <p:spPr>
          <a:xfrm>
            <a:off x="533400" y="838200"/>
            <a:ext cx="8077200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438400" y="1752600"/>
            <a:ext cx="43434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4.jpg"/>
          <p:cNvPicPr>
            <a:picLocks noChangeAspect="1"/>
          </p:cNvPicPr>
          <p:nvPr/>
        </p:nvPicPr>
        <p:blipFill>
          <a:blip r:embed="rId2"/>
          <a:srcRect l="8364" r="8364" b="15775"/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04800" y="1447800"/>
            <a:ext cx="8610600" cy="25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শিক্ষার্থীদের মাধ্যমে পৃথিবীর ঘূর্ণন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180344"/>
            <a:ext cx="8610600" cy="280076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শ্রেণির মাঝখানে ৩/৪ জন শিক্ষার্থী গোল হয়ে বসে সূর্য বানাবে ।এদের চারপাশে অপর একজন শিক্ষার্থী ঘুরবে এবং সূর্যকে 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প্রদক্ষিণ করবে।  </a:t>
            </a:r>
            <a:r>
              <a:rPr lang="bn-BD" sz="4400" b="1" dirty="0" smtClean="0">
                <a:solidFill>
                  <a:srgbClr val="002060"/>
                </a:solidFill>
              </a:rPr>
              <a:t> 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1.jpg"/>
          <p:cNvPicPr>
            <a:picLocks noChangeAspect="1"/>
          </p:cNvPicPr>
          <p:nvPr/>
        </p:nvPicPr>
        <p:blipFill>
          <a:blip r:embed="rId2"/>
          <a:srcRect l="7894" t="6000" r="7895" b="8000"/>
          <a:stretch>
            <a:fillRect/>
          </a:stretch>
        </p:blipFill>
        <p:spPr>
          <a:xfrm>
            <a:off x="152400" y="196215"/>
            <a:ext cx="8763000" cy="666178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" name="Straight Connector 3"/>
          <p:cNvCxnSpPr/>
          <p:nvPr/>
        </p:nvCxnSpPr>
        <p:spPr>
          <a:xfrm rot="5400000">
            <a:off x="2895600" y="2438400"/>
            <a:ext cx="2971800" cy="1905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yy.jpg"/>
          <p:cNvPicPr>
            <a:picLocks noChangeAspect="1"/>
          </p:cNvPicPr>
          <p:nvPr/>
        </p:nvPicPr>
        <p:blipFill>
          <a:blip r:embed="rId3"/>
          <a:srcRect l="20909" t="15028" r="20909" b="6284"/>
          <a:stretch>
            <a:fillRect/>
          </a:stretch>
        </p:blipFill>
        <p:spPr>
          <a:xfrm>
            <a:off x="3429000" y="2514600"/>
            <a:ext cx="2057400" cy="19491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33600" y="762000"/>
            <a:ext cx="533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নিজ অক্ষে পৃথিবীর ঘূর্ণন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86200" y="2286000"/>
            <a:ext cx="1752600" cy="16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2200" y="1295400"/>
            <a:ext cx="4724400" cy="403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2819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BD" dirty="0" smtClean="0"/>
              <a:t>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62400" y="838200"/>
            <a:ext cx="914400" cy="838200"/>
            <a:chOff x="3962400" y="838200"/>
            <a:chExt cx="914400" cy="838200"/>
          </a:xfrm>
        </p:grpSpPr>
        <p:sp>
          <p:nvSpPr>
            <p:cNvPr id="10" name="Oval 9"/>
            <p:cNvSpPr/>
            <p:nvPr/>
          </p:nvSpPr>
          <p:spPr>
            <a:xfrm>
              <a:off x="3962400" y="838200"/>
              <a:ext cx="914400" cy="838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10668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পৃথিবী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01667 C -0.0967 0.01667 -0.20833 0.14329 -0.20833 0.3 C -0.20833 0.45556 -0.0967 0.58334 0.04167 0.58334 C 0.17917 0.58334 0.29167 0.45556 0.29167 0.3 C 0.29167 0.14329 0.17917 0.01667 0.04167 0.01667 Z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6553200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যে পথে পৃথিবী এবং অন্যান্য গ্রহ সমুহ সূর্যকে আবর্তন করে তাকে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কক্ষপথ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বলে।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5538" name="Picture 2" descr="C:\Users\Sabuj98\Desktop\Flowers\pic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514600"/>
            <a:ext cx="6553200" cy="32766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685800" y="2590800"/>
            <a:ext cx="19812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5400000">
            <a:off x="-258262" y="1248862"/>
            <a:ext cx="180472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কক্ষপথ</a:t>
            </a:r>
            <a:r>
              <a:rPr lang="bn-BD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943600"/>
            <a:ext cx="8534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সূর্যের চারদিকে একবার ঘুরে আসতে পৃথিবীর ৩৬৫ দিন ৬ ঘন্টা সময় লাগে।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762001"/>
            <a:ext cx="8001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নিজ অক্ষের উপর পৃথিবীর ঘূর্ণায়মান গতিকে পৃথিবীর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আহ্নিক গতি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বলে। 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05399" y="2743200"/>
            <a:ext cx="914401" cy="6858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276600" y="2667000"/>
            <a:ext cx="3733799" cy="2895600"/>
            <a:chOff x="2895599" y="2667000"/>
            <a:chExt cx="4419600" cy="3505200"/>
          </a:xfrm>
        </p:grpSpPr>
        <p:pic>
          <p:nvPicPr>
            <p:cNvPr id="6" name="Picture 5" descr="pp.jpg"/>
            <p:cNvPicPr>
              <a:picLocks noChangeAspect="1"/>
            </p:cNvPicPr>
            <p:nvPr/>
          </p:nvPicPr>
          <p:blipFill>
            <a:blip r:embed="rId3"/>
            <a:srcRect l="19184" t="7207" r="23263"/>
            <a:stretch>
              <a:fillRect/>
            </a:stretch>
          </p:blipFill>
          <p:spPr>
            <a:xfrm>
              <a:off x="5181600" y="2667000"/>
              <a:ext cx="914400" cy="981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Oval 6"/>
            <p:cNvSpPr/>
            <p:nvPr/>
          </p:nvSpPr>
          <p:spPr>
            <a:xfrm>
              <a:off x="2895599" y="3048000"/>
              <a:ext cx="4419600" cy="3124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419599" y="3962400"/>
              <a:ext cx="1447800" cy="1295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3400" y="2667000"/>
            <a:ext cx="22860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পৃথিবীর নিজ অক্ষ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endCxn id="8" idx="1"/>
          </p:cNvCxnSpPr>
          <p:nvPr/>
        </p:nvCxnSpPr>
        <p:spPr>
          <a:xfrm flipV="1">
            <a:off x="2819399" y="2843633"/>
            <a:ext cx="2419911" cy="128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5562601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নিজ অক্ষে একবার ঘুরে আসতে পৃথিবীর ২৩ঘন্টা ৫৬ মিনিট সময়  লাগে যা একটি দিনের সমান। 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6934200" cy="286232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হলো কোন বস্তুর কেন্দ্র বরাবর ছেদকারী কাল্পনিক রেখা।</a:t>
            </a:r>
          </a:p>
          <a:p>
            <a:r>
              <a:rPr lang="bn-BD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পৃথিবীর অক্ষরেখাটি একে উত্তর-দক্ষিণ মেরু বরাবর ছেদ করেছে।  </a:t>
            </a:r>
            <a:endParaRPr lang="en-US" sz="4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5538" name="Picture 2" descr="C:\Users\Sabuj98\Desktop\Flowers\pic\k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962400"/>
            <a:ext cx="4495800" cy="2209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2.jpg"/>
          <p:cNvPicPr>
            <a:picLocks noChangeAspect="1"/>
          </p:cNvPicPr>
          <p:nvPr/>
        </p:nvPicPr>
        <p:blipFill>
          <a:blip r:embed="rId2"/>
          <a:srcRect l="8974" t="10870" r="8974" b="152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1905000"/>
            <a:ext cx="7391400" cy="2862322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 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৫ম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বিজ্ঞান 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৫৪ পৃষ্ঠাটি মনোযোগ সহকারে নিরবে পড়। 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762000" y="838200"/>
            <a:ext cx="7696200" cy="1754326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দলে আলোচনা করে নিচের প্রশ্নগুলোর উত্তর দাও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581400"/>
            <a:ext cx="7467600" cy="261610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বুধ-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১) কক্ষ পথ কাকে বলে ? 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২) বার্ষিক গতি কাকে বলে ? 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শুক্র- ১) আহ্নিক গতি কাকে বলে?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২) অক্ষ কী?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553200" cy="646331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নিজেরা চিন্তা করে নিচের প্রশ্নগুলোর উত্তর দাও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752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7924800" cy="50167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১) </a:t>
            </a:r>
            <a:r>
              <a:rPr lang="en-US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--------- ।</a:t>
            </a:r>
          </a:p>
          <a:p>
            <a:pPr marL="342900" indent="-3429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কক্ষপথ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গ)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ঘূর্ণায়মান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342900" indent="-3429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m.png"/>
          <p:cNvPicPr>
            <a:picLocks noChangeAspect="1"/>
          </p:cNvPicPr>
          <p:nvPr/>
        </p:nvPicPr>
        <p:blipFill>
          <a:blip r:embed="rId2"/>
          <a:srcRect l="11624" t="2688" r="11624" b="69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2895600"/>
            <a:ext cx="7467600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চারদিকে পৃথিবীর আবর্তন ছবি আঁকে দেখাও।  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2133600" y="838201"/>
            <a:ext cx="4343400" cy="1371599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9906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বাড়ির কাজ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534400" cy="61722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Horizontal Scroll 3"/>
          <p:cNvSpPr/>
          <p:nvPr/>
        </p:nvSpPr>
        <p:spPr>
          <a:xfrm>
            <a:off x="1905000" y="1066800"/>
            <a:ext cx="4800600" cy="1143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674948"/>
            <a:ext cx="6400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 এনামুল হক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ময়দানদিঘী সরকারি প্রাথমিক বিদ্যালয়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বোদা,পঞ্চগড়। 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ইমেইল- hoque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492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0"/>
            <a:ext cx="9144000" cy="6248400"/>
            <a:chOff x="1" y="0"/>
            <a:chExt cx="9144000" cy="6858000"/>
          </a:xfrm>
          <a:noFill/>
        </p:grpSpPr>
        <p:pic>
          <p:nvPicPr>
            <p:cNvPr id="4" name="Picture 3" descr="f2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3" name="Picture 2" descr="R2.jpg"/>
            <p:cNvPicPr>
              <a:picLocks noChangeAspect="1"/>
            </p:cNvPicPr>
            <p:nvPr/>
          </p:nvPicPr>
          <p:blipFill>
            <a:blip r:embed="rId3"/>
            <a:srcRect l="5833" t="6666" r="5833"/>
            <a:stretch>
              <a:fillRect/>
            </a:stretch>
          </p:blipFill>
          <p:spPr>
            <a:xfrm>
              <a:off x="533400" y="457200"/>
              <a:ext cx="8077200" cy="59826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2" name="Picture 1" descr="f1.jpg"/>
            <p:cNvPicPr>
              <a:picLocks noChangeAspect="1"/>
            </p:cNvPicPr>
            <p:nvPr/>
          </p:nvPicPr>
          <p:blipFill>
            <a:blip r:embed="rId4"/>
            <a:srcRect l="11429" t="10448" r="12857" b="11940"/>
            <a:stretch>
              <a:fillRect/>
            </a:stretch>
          </p:blipFill>
          <p:spPr>
            <a:xfrm>
              <a:off x="2514600" y="1447800"/>
              <a:ext cx="4038600" cy="3962400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3429000" y="2895600"/>
              <a:ext cx="2362200" cy="110799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6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ধন্যবাদ </a:t>
              </a:r>
              <a:endParaRPr 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5486400"/>
            <a:ext cx="8077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1" y="0"/>
            <a:chExt cx="9144000" cy="6858000"/>
          </a:xfrm>
          <a:noFill/>
        </p:grpSpPr>
        <p:pic>
          <p:nvPicPr>
            <p:cNvPr id="9" name="Picture 8" descr="f2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10" name="Picture 9" descr="R2.jpg"/>
            <p:cNvPicPr>
              <a:picLocks noChangeAspect="1"/>
            </p:cNvPicPr>
            <p:nvPr/>
          </p:nvPicPr>
          <p:blipFill>
            <a:blip r:embed="rId3"/>
            <a:srcRect l="5833" t="6666" r="5833" b="5219"/>
            <a:stretch>
              <a:fillRect/>
            </a:stretch>
          </p:blipFill>
          <p:spPr>
            <a:xfrm>
              <a:off x="533400" y="457200"/>
              <a:ext cx="8077200" cy="5648093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11" name="Picture 10" descr="f1.jpg"/>
            <p:cNvPicPr>
              <a:picLocks noChangeAspect="1"/>
            </p:cNvPicPr>
            <p:nvPr/>
          </p:nvPicPr>
          <p:blipFill>
            <a:blip r:embed="rId4"/>
            <a:srcRect l="11429" t="10448" r="12857" b="11940"/>
            <a:stretch>
              <a:fillRect/>
            </a:stretch>
          </p:blipFill>
          <p:spPr>
            <a:xfrm>
              <a:off x="2514600" y="1447800"/>
              <a:ext cx="4038600" cy="3962400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12" name="TextBox 11"/>
            <p:cNvSpPr txBox="1"/>
            <p:nvPr/>
          </p:nvSpPr>
          <p:spPr>
            <a:xfrm>
              <a:off x="3429000" y="2895600"/>
              <a:ext cx="2362200" cy="110799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6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ধন্যবাদ </a:t>
              </a:r>
              <a:endParaRPr 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763001" cy="6858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2057400" y="609600"/>
            <a:ext cx="5257800" cy="16002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219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895600"/>
            <a:ext cx="7467600" cy="3170099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পঞ্চম 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শিরোনামঃ মহাবিশ্ব 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শিরোনামঃ পৃথিবীর গতি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…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হেলে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w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Flowchart: Punched Tape 1"/>
            <p:cNvSpPr/>
            <p:nvPr/>
          </p:nvSpPr>
          <p:spPr>
            <a:xfrm>
              <a:off x="3048000" y="609600"/>
              <a:ext cx="3124200" cy="1295400"/>
            </a:xfrm>
            <a:prstGeom prst="flowChartPunchedTape">
              <a:avLst/>
            </a:prstGeom>
            <a:solidFill>
              <a:schemeClr val="accent3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43200" y="1066800"/>
              <a:ext cx="3505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2438400"/>
              <a:ext cx="6629400" cy="2308324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১২. ১.২ – পৃথিবীর গতি কী কী ধরনের তা       বলতে পারবে 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১২.২.১-    একটি পরীক্ষণের মাধ্যমে পৃথিবীতে           দিনরাত  কীভাবে হয় তা ব্যাখ্যা বলতে  পারবে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m.png"/>
          <p:cNvPicPr>
            <a:picLocks noChangeAspect="1"/>
          </p:cNvPicPr>
          <p:nvPr/>
        </p:nvPicPr>
        <p:blipFill>
          <a:blip r:embed="rId2"/>
          <a:srcRect l="14576" t="6989" r="11624" b="6989"/>
          <a:stretch>
            <a:fillRect/>
          </a:stretch>
        </p:blipFill>
        <p:spPr>
          <a:xfrm>
            <a:off x="304800" y="152400"/>
            <a:ext cx="8686800" cy="65919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71600" y="914400"/>
            <a:ext cx="6248400" cy="4694099"/>
            <a:chOff x="1371600" y="914400"/>
            <a:chExt cx="6248400" cy="4694099"/>
          </a:xfrm>
        </p:grpSpPr>
        <p:sp>
          <p:nvSpPr>
            <p:cNvPr id="2" name="TextBox 1"/>
            <p:cNvSpPr txBox="1"/>
            <p:nvPr/>
          </p:nvSpPr>
          <p:spPr>
            <a:xfrm>
              <a:off x="1371600" y="914400"/>
              <a:ext cx="6172200" cy="7694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পূর্ব জ্ঞান যাচাই</a:t>
              </a:r>
              <a:r>
                <a:rPr lang="bn-BD" sz="28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71600" y="2362200"/>
              <a:ext cx="6248400" cy="32462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নক্ষত্র কী? </a:t>
              </a:r>
            </a:p>
            <a:p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২। নক্ষত্র মন্ডল বলতে কী বুঝ? </a:t>
              </a:r>
            </a:p>
            <a:p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৩। দিন রাত কিভাবে হয়? </a:t>
              </a:r>
            </a:p>
            <a:p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৪। পৃথিবী থেকে চাঁদ ও সূর্যের দুরত্ব কত? 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4.jpg"/>
          <p:cNvPicPr>
            <a:picLocks noChangeAspect="1"/>
          </p:cNvPicPr>
          <p:nvPr/>
        </p:nvPicPr>
        <p:blipFill>
          <a:blip r:embed="rId3"/>
          <a:srcRect l="5390" t="7219" r="5390" b="7219"/>
          <a:stretch>
            <a:fillRect/>
          </a:stretch>
        </p:blipFill>
        <p:spPr>
          <a:xfrm>
            <a:off x="152400" y="152400"/>
            <a:ext cx="8877300" cy="6595872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371600" y="609600"/>
            <a:ext cx="6781800" cy="1862048"/>
          </a:xfrm>
          <a:prstGeom prst="rect">
            <a:avLst/>
          </a:prstGeom>
          <a:scene3d>
            <a:camera prst="perspectiveRelaxed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46081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52400"/>
            <a:ext cx="9601200" cy="7467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1143000"/>
            <a:ext cx="7239000" cy="186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429000"/>
            <a:ext cx="6248400" cy="1862048"/>
          </a:xfrm>
          <a:prstGeom prst="rect">
            <a:avLst/>
          </a:prstGeom>
          <a:ln/>
          <a:scene3d>
            <a:camera prst="perspectiveHeroicExtremeRigh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পৃথিবীর গতি </a:t>
            </a:r>
            <a:endParaRPr lang="en-US" sz="115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600200" y="304800"/>
            <a:ext cx="6096000" cy="6324600"/>
            <a:chOff x="1600200" y="304800"/>
            <a:chExt cx="6096000" cy="6324600"/>
          </a:xfrm>
        </p:grpSpPr>
        <p:sp>
          <p:nvSpPr>
            <p:cNvPr id="2" name="TextBox 1"/>
            <p:cNvSpPr txBox="1"/>
            <p:nvPr/>
          </p:nvSpPr>
          <p:spPr>
            <a:xfrm>
              <a:off x="1600200" y="1828800"/>
              <a:ext cx="6096000" cy="2308324"/>
            </a:xfrm>
            <a:prstGeom prst="rect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কমলার মাঝখানে কাঠি ঢুকিয়ে ঘুড়িয়ে ঘুড়িয়ে পৃথিবীর ঘুর্ণন দেখাবো ।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R1.jpg"/>
            <p:cNvPicPr>
              <a:picLocks noChangeAspect="1"/>
            </p:cNvPicPr>
            <p:nvPr/>
          </p:nvPicPr>
          <p:blipFill>
            <a:blip r:embed="rId2"/>
            <a:srcRect l="7407" t="7247" r="7407" b="7729"/>
            <a:stretch>
              <a:fillRect/>
            </a:stretch>
          </p:blipFill>
          <p:spPr>
            <a:xfrm rot="688492">
              <a:off x="3636191" y="4655464"/>
              <a:ext cx="1764164" cy="158250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1676400" y="304800"/>
              <a:ext cx="6019800" cy="101566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বাস্তব উপকরণ ব্যবহার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581400" y="4267200"/>
              <a:ext cx="1447800" cy="2362200"/>
              <a:chOff x="3581400" y="4267200"/>
              <a:chExt cx="1447800" cy="23622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rot="5400000">
                <a:off x="3467100" y="6134100"/>
                <a:ext cx="609600" cy="381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4495800" y="4419600"/>
                <a:ext cx="685800" cy="381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ng"/>
          <p:cNvPicPr>
            <a:picLocks noChangeAspect="1"/>
          </p:cNvPicPr>
          <p:nvPr/>
        </p:nvPicPr>
        <p:blipFill>
          <a:blip r:embed="rId2"/>
          <a:srcRect l="4472" t="7073" r="4472" b="109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609600"/>
            <a:ext cx="73152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গোলক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টর্চ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দেখাবো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276600"/>
            <a:ext cx="6705600" cy="27432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379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Anamul HT</dc:creator>
  <cp:lastModifiedBy>Sabuj98</cp:lastModifiedBy>
  <cp:revision>31</cp:revision>
  <dcterms:created xsi:type="dcterms:W3CDTF">2006-08-16T00:00:00Z</dcterms:created>
  <dcterms:modified xsi:type="dcterms:W3CDTF">2020-05-01T18:25:54Z</dcterms:modified>
</cp:coreProperties>
</file>