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39" r:id="rId2"/>
    <p:sldId id="336" r:id="rId3"/>
    <p:sldId id="302" r:id="rId4"/>
    <p:sldId id="335" r:id="rId5"/>
    <p:sldId id="281" r:id="rId6"/>
    <p:sldId id="337" r:id="rId7"/>
    <p:sldId id="262" r:id="rId8"/>
    <p:sldId id="319" r:id="rId9"/>
    <p:sldId id="320" r:id="rId10"/>
    <p:sldId id="329" r:id="rId11"/>
    <p:sldId id="338" r:id="rId12"/>
    <p:sldId id="322" r:id="rId13"/>
    <p:sldId id="324" r:id="rId14"/>
    <p:sldId id="325" r:id="rId15"/>
    <p:sldId id="323" r:id="rId16"/>
    <p:sldId id="290" r:id="rId17"/>
    <p:sldId id="326" r:id="rId18"/>
    <p:sldId id="327" r:id="rId19"/>
    <p:sldId id="313" r:id="rId20"/>
    <p:sldId id="314" r:id="rId21"/>
    <p:sldId id="274" r:id="rId22"/>
    <p:sldId id="340" r:id="rId23"/>
    <p:sldId id="276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7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02041-84B4-44E3-90EB-4D901A33F101}" type="datetimeFigureOut">
              <a:rPr lang="en-US" smtClean="0"/>
              <a:pPr/>
              <a:t>01-May-20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CCAC8-6BDB-4171-8DE5-6BAACA5F5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ঈ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শিখাবো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143000" y="3516690"/>
            <a:ext cx="6934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57150"/>
            <a:ext cx="739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endParaRPr lang="en-US" dirty="0"/>
          </a:p>
        </p:txBody>
      </p:sp>
      <p:pic>
        <p:nvPicPr>
          <p:cNvPr id="23560" name="Picture 8" descr="C:\Users\DPE\Desktop\Images\বাংলা\প্রথম\ghh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81200" y="1047750"/>
            <a:ext cx="4876800" cy="2747963"/>
          </a:xfrm>
          <a:prstGeom prst="ellipse">
            <a:avLst/>
          </a:prstGeom>
          <a:ln w="38100" cap="rnd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159581" y="123964"/>
            <a:ext cx="3726619" cy="2142986"/>
          </a:xfrm>
          <a:prstGeom prst="irregularSeal1">
            <a:avLst/>
          </a:prstGeom>
          <a:solidFill>
            <a:srgbClr val="FFFF00"/>
          </a:solidFill>
          <a:ln w="19050">
            <a:solidFill>
              <a:srgbClr val="7030A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পড়ি ও লিখি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C:\Users\DPE\Desktop\Images\বাংলা\প্রথম\abstract-flower-png-colorful-floral-designs-png-transparent-png-abstract-floral-png-920_1600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3353" y="666750"/>
            <a:ext cx="1512047" cy="3810000"/>
          </a:xfrm>
          <a:prstGeom prst="rect">
            <a:avLst/>
          </a:prstGeom>
          <a:noFill/>
        </p:spPr>
      </p:pic>
      <p:pic>
        <p:nvPicPr>
          <p:cNvPr id="26626" name="Picture 2" descr="C:\Users\DPE\Desktop\Images\বাংলা\প্রথম\কব্ক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190999" y="1557338"/>
            <a:ext cx="2227069" cy="2465206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E55B28B-BAAC-41BC-B370-A2D3F01582DF}"/>
              </a:ext>
            </a:extLst>
          </p:cNvPr>
          <p:cNvSpPr txBox="1"/>
          <p:nvPr/>
        </p:nvSpPr>
        <p:spPr>
          <a:xfrm>
            <a:off x="417443" y="3105150"/>
            <a:ext cx="2401957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ন, </a:t>
            </a:r>
            <a:r>
              <a:rPr lang="en-GB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x-none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5943600" y="590550"/>
            <a:ext cx="2057400" cy="715089"/>
          </a:xfrm>
          <a:prstGeom prst="round2DiagRect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 ও বলি</a:t>
            </a:r>
            <a:endParaRPr lang="en-US" sz="3600" b="1" dirty="0" smtClean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2063175"/>
            <a:ext cx="1828800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ঠোঙা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খুলি</a:t>
            </a:r>
            <a:endParaRPr lang="bn-IN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3990261"/>
            <a:ext cx="2362200" cy="6469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কাগজের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ঠোঙা</a:t>
            </a:r>
            <a:endParaRPr lang="bn-IN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649" name="Picture 1" descr="C:\Users\DPE\Desktop\Images\বাংলা\প্রথম\াি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9600" y="209550"/>
            <a:ext cx="3276600" cy="18288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CA3D156-B00A-4567-8189-9D1B3CB66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190750"/>
            <a:ext cx="3048000" cy="18288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066800" y="4439364"/>
            <a:ext cx="2057400" cy="6469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ঠোঙা</a:t>
            </a:r>
            <a:endParaRPr lang="bn-IN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DPE\Desktop\Images\বাংলা\প্রথম\download (3)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19125" y="2743200"/>
            <a:ext cx="3190875" cy="173355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1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6-Point Star 8"/>
          <p:cNvSpPr/>
          <p:nvPr/>
        </p:nvSpPr>
        <p:spPr>
          <a:xfrm>
            <a:off x="6172200" y="2876550"/>
            <a:ext cx="1981200" cy="1981200"/>
          </a:xfrm>
          <a:prstGeom prst="star6">
            <a:avLst/>
          </a:prstGeom>
          <a:ln w="19050">
            <a:solidFill>
              <a:srgbClr val="7030A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endParaRPr lang="en-US" sz="1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ight Arrow 10"/>
          <p:cNvSpPr/>
          <p:nvPr/>
        </p:nvSpPr>
        <p:spPr>
          <a:xfrm flipH="1">
            <a:off x="5257800" y="1657350"/>
            <a:ext cx="2895600" cy="990600"/>
          </a:xfrm>
          <a:prstGeom prst="rightArrow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spc="3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ঠো</a:t>
            </a:r>
            <a:r>
              <a:rPr lang="en-US" sz="4000" b="1" spc="3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ঙা</a:t>
            </a:r>
            <a:endParaRPr lang="bn-IN" sz="4000" spc="3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DPE\Desktop\Images\বাংলা\প্রথম\Captureকত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6978" y="209551"/>
            <a:ext cx="1408421" cy="1295400"/>
          </a:xfrm>
          <a:prstGeom prst="rect">
            <a:avLst/>
          </a:prstGeom>
          <a:noFill/>
        </p:spPr>
      </p:pic>
      <p:pic>
        <p:nvPicPr>
          <p:cNvPr id="21506" name="Picture 2" descr="C:\Users\DPE\Desktop\Images\বাংলা\প্রথম\মন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9600" y="971550"/>
            <a:ext cx="4038600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159581" y="123964"/>
            <a:ext cx="3726619" cy="2142986"/>
          </a:xfrm>
          <a:prstGeom prst="irregularSeal1">
            <a:avLst/>
          </a:prstGeom>
          <a:solidFill>
            <a:srgbClr val="FFFF00"/>
          </a:solidFill>
          <a:ln w="19050">
            <a:solidFill>
              <a:srgbClr val="7030A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পড়ি ও লিখি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C:\Users\DPE\Desktop\Images\বাংলা\প্রথম\abstract-flower-png-colorful-floral-designs-png-transparent-png-abstract-floral-png-920_1600.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3353" y="666750"/>
            <a:ext cx="1512047" cy="3810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E55B28B-BAAC-41BC-B370-A2D3F01582DF}"/>
              </a:ext>
            </a:extLst>
          </p:cNvPr>
          <p:cNvSpPr txBox="1"/>
          <p:nvPr/>
        </p:nvSpPr>
        <p:spPr>
          <a:xfrm>
            <a:off x="417443" y="3105150"/>
            <a:ext cx="2401957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ন, </a:t>
            </a:r>
            <a:r>
              <a:rPr lang="en-GB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x-none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602" name="Picture 2" descr="C:\Users\DPE\Desktop\Images\বাংলা\প্রথম\কবক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038600" y="1597444"/>
            <a:ext cx="2372844" cy="2498306"/>
          </a:xfrm>
          <a:prstGeom prst="rect">
            <a:avLst/>
          </a:prstGeom>
          <a:noFill/>
          <a:ln w="2857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14600" y="2495550"/>
            <a:ext cx="6172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 ঠ 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 তোমাদের খাতায় লেখ।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386179"/>
            <a:ext cx="3733800" cy="983873"/>
          </a:xfrm>
          <a:prstGeom prst="cloudCallout">
            <a:avLst>
              <a:gd name="adj1" fmla="val -25633"/>
              <a:gd name="adj2" fmla="val 84414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:\Users\DPE\Desktop\Images\New folder\illustration-pair-little-girls-coloring-kinder-garden-color-stylized-young-team-work-activity-978137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91703"/>
            <a:ext cx="2209800" cy="1899047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6" name="Rectangle 5"/>
          <p:cNvSpPr/>
          <p:nvPr/>
        </p:nvSpPr>
        <p:spPr>
          <a:xfrm>
            <a:off x="2895600" y="3181350"/>
            <a:ext cx="4953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পাশের সহপাঠীর সাথে মিলিয়ে নাও।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C:\Users\DPE\Desktop\Images\বাংলা\প্রথম\cuddly-toys_14353201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638550"/>
            <a:ext cx="2514600" cy="14259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6324600" y="133350"/>
            <a:ext cx="2667000" cy="646986"/>
          </a:xfrm>
          <a:prstGeom prst="round2DiagRect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32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নাম বলি</a:t>
            </a:r>
            <a:endParaRPr lang="en-US" sz="3200" b="1" dirty="0" smtClean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885950"/>
            <a:ext cx="1524000" cy="523220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টব</a:t>
            </a:r>
            <a:endParaRPr lang="bn-IN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800" y="2876550"/>
            <a:ext cx="1600200" cy="523220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</a:t>
            </a:r>
            <a:endParaRPr lang="bn-IN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Callout 14"/>
          <p:cNvSpPr/>
          <p:nvPr/>
        </p:nvSpPr>
        <p:spPr>
          <a:xfrm rot="10800000" flipV="1">
            <a:off x="5562600" y="3714749"/>
            <a:ext cx="3352800" cy="1295400"/>
          </a:xfrm>
          <a:prstGeom prst="wedgeEllipseCallout">
            <a:avLst>
              <a:gd name="adj1" fmla="val 97036"/>
              <a:gd name="adj2" fmla="val -68941"/>
            </a:avLst>
          </a:prstGeom>
          <a:ln w="28575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ছবিগুলোর নাম কোন বর্ণ দিয়ে শুরু হয়েছে?</a:t>
            </a:r>
            <a:endParaRPr lang="bn-IN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E05FC71-E3E0-436E-BD35-FDA24C7C51B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33350"/>
            <a:ext cx="27432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3B36954-59BF-4D3D-ADD4-D41A493DB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911" y="1047750"/>
            <a:ext cx="2909453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6" name="Picture 2" descr="C:\Users\DPE\Desktop\Images\বাংলা\প্রথম\jj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81000" y="2669095"/>
            <a:ext cx="2666999" cy="1578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914400" y="4400550"/>
            <a:ext cx="1600200" cy="523220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টিয়া</a:t>
            </a:r>
            <a:endParaRPr lang="bn-IN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5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ame 15"/>
          <p:cNvSpPr/>
          <p:nvPr/>
        </p:nvSpPr>
        <p:spPr>
          <a:xfrm>
            <a:off x="1981200" y="438150"/>
            <a:ext cx="5181600" cy="4267200"/>
          </a:xfrm>
          <a:prstGeom prst="frame">
            <a:avLst/>
          </a:prstGeom>
          <a:solidFill>
            <a:srgbClr val="92D050"/>
          </a:solidFill>
          <a:ln w="1905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3900" b="1" spc="50" dirty="0" smtClean="0">
                <a:ln w="1143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endParaRPr lang="en-US" sz="23900" b="1" spc="50" dirty="0">
              <a:ln w="11430">
                <a:solidFill>
                  <a:srgbClr val="7030A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Diagonal Corner Rectangle 2"/>
          <p:cNvSpPr/>
          <p:nvPr/>
        </p:nvSpPr>
        <p:spPr>
          <a:xfrm>
            <a:off x="6324600" y="133350"/>
            <a:ext cx="2667000" cy="646986"/>
          </a:xfrm>
          <a:prstGeom prst="round2DiagRect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32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নাম বলি</a:t>
            </a:r>
            <a:endParaRPr lang="en-US" sz="3200" b="1" dirty="0" smtClean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Callout 9"/>
          <p:cNvSpPr/>
          <p:nvPr/>
        </p:nvSpPr>
        <p:spPr>
          <a:xfrm rot="10800000" flipV="1">
            <a:off x="5562600" y="3638550"/>
            <a:ext cx="3352800" cy="1295400"/>
          </a:xfrm>
          <a:prstGeom prst="wedgeEllipseCallout">
            <a:avLst>
              <a:gd name="adj1" fmla="val 92647"/>
              <a:gd name="adj2" fmla="val -57582"/>
            </a:avLst>
          </a:prstGeom>
          <a:ln w="28575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ছবিগুলোর নাম কোন বর্ণ দিয়ে শুরু হয়েছে?</a:t>
            </a:r>
            <a:endParaRPr lang="bn-IN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70810FD-3F63-4642-92C5-8E85D3E8C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647950"/>
            <a:ext cx="2819399" cy="16002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70F2C58-5CFA-456E-BEBE-344B2609C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971550"/>
            <a:ext cx="2743200" cy="17526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0" name="Picture 2" descr="C:\Users\DPE\Desktop\Images\বাংলা\প্রথম\বআব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81000" y="209550"/>
            <a:ext cx="2819400" cy="1523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990600" y="1885950"/>
            <a:ext cx="1524000" cy="523220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ঠোঁট</a:t>
            </a:r>
            <a:endParaRPr lang="bn-IN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4400550"/>
            <a:ext cx="1600200" cy="523220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ঠেলাগাড়ি</a:t>
            </a:r>
            <a:endParaRPr lang="bn-IN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5800" y="2886730"/>
            <a:ext cx="1600200" cy="523220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ঠান্ডা</a:t>
            </a:r>
            <a:endParaRPr lang="bn-IN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1981200" y="438150"/>
            <a:ext cx="5181600" cy="4267200"/>
          </a:xfrm>
          <a:prstGeom prst="frame">
            <a:avLst/>
          </a:prstGeom>
          <a:solidFill>
            <a:srgbClr val="92D050"/>
          </a:solidFill>
          <a:ln w="1905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3900" b="1" spc="50" dirty="0" smtClean="0">
                <a:ln w="1143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endParaRPr lang="en-US" sz="23900" b="1" spc="50" dirty="0">
              <a:ln w="11430">
                <a:solidFill>
                  <a:srgbClr val="7030A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201626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দিয়ে দুইটি শব্দ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বল।</a:t>
            </a:r>
            <a:endParaRPr lang="en-US" sz="32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292477"/>
            <a:ext cx="2971800" cy="983873"/>
          </a:xfrm>
          <a:prstGeom prst="cloudCallout">
            <a:avLst>
              <a:gd name="adj1" fmla="val 65614"/>
              <a:gd name="adj2" fmla="val 81209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লগত</a:t>
            </a:r>
            <a:r>
              <a:rPr lang="bn-IN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B895FEA-357A-48CA-ABC5-032A14D87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285751"/>
            <a:ext cx="2385529" cy="14478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10" name="Pentagon 9"/>
          <p:cNvSpPr/>
          <p:nvPr/>
        </p:nvSpPr>
        <p:spPr>
          <a:xfrm>
            <a:off x="1524000" y="1962150"/>
            <a:ext cx="1676400" cy="83820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টগর-১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1524000" y="3257550"/>
            <a:ext cx="1676400" cy="838200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টগর-২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400" y="331166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দিয়ে দুইটি শব্দ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বল।</a:t>
            </a:r>
            <a:endParaRPr lang="en-US" sz="32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0" grpId="0" animBg="1"/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DPE\Desktop\Images\বাংলা\দ্বিতীয়\indexগদ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047750"/>
            <a:ext cx="3429000" cy="3429000"/>
          </a:xfrm>
          <a:prstGeom prst="rect">
            <a:avLst/>
          </a:prstGeom>
          <a:noFill/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sng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উপস্থাপনায়</a:t>
            </a:r>
            <a:endParaRPr kumimoji="0" lang="en-US" sz="4400" b="1" i="0" u="sng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304800" y="1200151"/>
            <a:ext cx="4876800" cy="33527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  <a:p>
            <a:pPr algn="ctr"/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হোসেন আলী</a:t>
            </a:r>
          </a:p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(সহকারী শিক্ষক) </a:t>
            </a:r>
          </a:p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পূর্ব পয়ড়াডাঙ্গা সরকারি প্রাথমিক বিদ্যালয় </a:t>
            </a:r>
          </a:p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নাগেশ্বরী, কুড়িগ্রাম। </a:t>
            </a:r>
          </a:p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মোবাইল-০১৭৬৮-৮৩৮৩৪৯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b="1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E-mail: nkbhossain@gmail.com</a:t>
            </a:r>
            <a:endParaRPr lang="en-US" sz="1200" b="1" dirty="0" smtClean="0">
              <a:ln w="3175"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DPE\Desktop\Images\হোসেন\হোসেন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925521"/>
            <a:ext cx="1752600" cy="1713029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1" name="Straight Connector 10"/>
          <p:cNvCxnSpPr/>
          <p:nvPr/>
        </p:nvCxnSpPr>
        <p:spPr>
          <a:xfrm rot="5400000">
            <a:off x="3885406" y="2876550"/>
            <a:ext cx="2743200" cy="15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733800" y="2952750"/>
            <a:ext cx="3200400" cy="158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039394" y="3028156"/>
            <a:ext cx="2743200" cy="158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590550"/>
            <a:ext cx="6705600" cy="3831771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1981200" y="1733550"/>
            <a:ext cx="3048000" cy="156966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বাংলা বইয়ের ২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নম্বর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পৃষ্ঠা খোল।</a:t>
            </a:r>
          </a:p>
          <a:p>
            <a:pPr algn="ctr"/>
            <a:r>
              <a:rPr lang="bn-IN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 সাথে পড়।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3795" name="Picture 3" descr="C:\Users\DPE\Desktop\Images\বাংলা\প্রথম\abstract-flower-png-colorful-floral-designs-png-transparent-png-abstract-floral-png-920_1600.p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" y="590550"/>
            <a:ext cx="1409700" cy="3853069"/>
          </a:xfrm>
          <a:prstGeom prst="rect">
            <a:avLst/>
          </a:prstGeom>
          <a:noFill/>
        </p:spPr>
      </p:pic>
      <p:pic>
        <p:nvPicPr>
          <p:cNvPr id="22530" name="Picture 2" descr="C:\Users\DPE\Desktop\Images\বাংলা\প্রথম\চ১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562600" y="971550"/>
            <a:ext cx="2438400" cy="2905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021" y="133350"/>
            <a:ext cx="2016579" cy="14478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33600" y="1276350"/>
            <a:ext cx="441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বর্ণটিতে</a:t>
            </a:r>
            <a:r>
              <a:rPr 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21506" name="Picture 2" descr="C:\Users\DPE\Desktop\Images\বাংলা\প্রথম\cuddly-toys_14353201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53200" y="3562350"/>
            <a:ext cx="2438400" cy="1425962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04800" y="133350"/>
            <a:ext cx="1981200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4000" b="1" spc="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14600" y="236797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600" dirty="0" err="1" smtClean="0">
                <a:latin typeface="NikoshBAN" pitchFamily="2" charset="0"/>
                <a:cs typeface="NikoshBAN" pitchFamily="2" charset="0"/>
              </a:rPr>
              <a:t>জমা</a:t>
            </a:r>
            <a:endParaRPr lang="bn-IN" sz="3200" b="1" spc="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14600" y="3206175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600" dirty="0" err="1" smtClean="0">
                <a:latin typeface="NikoshBAN" pitchFamily="2" charset="0"/>
                <a:cs typeface="NikoshBAN" pitchFamily="2" charset="0"/>
              </a:rPr>
              <a:t>জলপাই</a:t>
            </a:r>
            <a:endParaRPr lang="en-US" sz="3200" b="1" spc="6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0" y="320617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spc="600" dirty="0" err="1" smtClean="0">
                <a:latin typeface="NikoshBAN" pitchFamily="2" charset="0"/>
                <a:cs typeface="NikoshBAN" pitchFamily="2" charset="0"/>
              </a:rPr>
              <a:t>সজল</a:t>
            </a:r>
            <a:endParaRPr lang="en-US" sz="3200" b="1" spc="600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4267200" y="236797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spc="600" dirty="0" err="1" smtClean="0">
                <a:latin typeface="NikoshBAN" pitchFamily="2" charset="0"/>
                <a:cs typeface="NikoshBAN" pitchFamily="2" charset="0"/>
              </a:rPr>
              <a:t>কাগজ</a:t>
            </a:r>
            <a:endParaRPr lang="en-US" sz="3200" b="1" spc="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2438400" y="2419350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4" name="Oval 33"/>
          <p:cNvSpPr/>
          <p:nvPr/>
        </p:nvSpPr>
        <p:spPr>
          <a:xfrm>
            <a:off x="4953000" y="2419350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5" name="Oval 34"/>
          <p:cNvSpPr/>
          <p:nvPr/>
        </p:nvSpPr>
        <p:spPr>
          <a:xfrm>
            <a:off x="2438400" y="3257550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6" name="Oval 35"/>
          <p:cNvSpPr/>
          <p:nvPr/>
        </p:nvSpPr>
        <p:spPr>
          <a:xfrm>
            <a:off x="4876800" y="3257550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1" grpId="0"/>
      <p:bldP spid="33" grpId="0" animBg="1"/>
      <p:bldP spid="34" grpId="0" animBg="1"/>
      <p:bldP spid="35" grpId="0" animBg="1"/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DPE\Desktop\Images\বাংলা\প্রথম\3d-home-icon-png-www-galleryhip-com-the-hippest-pics-10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61950"/>
            <a:ext cx="2209800" cy="210621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71800" y="900886"/>
            <a:ext cx="2971800" cy="908864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DPE\Desktop\Images\বাংলা\প্রথম\Captureতকচতা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1790" y="361950"/>
            <a:ext cx="2196935" cy="1828800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447800" y="2687419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বর্ণটি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DPE\Desktop\Images\বাংলা\প্রথম\escritorio-maestro-arte-step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7150"/>
            <a:ext cx="8382000" cy="418932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09600" y="3902154"/>
            <a:ext cx="8001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সবাইকে </a:t>
            </a:r>
            <a:r>
              <a:rPr lang="bn-BD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69" name="Picture 1" descr="C:\Users\DPE\Desktop\Images\বাংলা\প্রথম\ব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742950"/>
            <a:ext cx="2819400" cy="36576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Curved Right Arrow 9"/>
          <p:cNvSpPr/>
          <p:nvPr/>
        </p:nvSpPr>
        <p:spPr>
          <a:xfrm rot="20147537">
            <a:off x="4176346" y="1053817"/>
            <a:ext cx="826801" cy="1047711"/>
          </a:xfrm>
          <a:prstGeom prst="curvedRightArrow">
            <a:avLst>
              <a:gd name="adj1" fmla="val 25000"/>
              <a:gd name="adj2" fmla="val 50000"/>
              <a:gd name="adj3" fmla="val 2030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 rot="20700444">
            <a:off x="5141245" y="1011557"/>
            <a:ext cx="2526580" cy="609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শ্রেণিঃ প্রথম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urved Right Arrow 12"/>
          <p:cNvSpPr/>
          <p:nvPr/>
        </p:nvSpPr>
        <p:spPr>
          <a:xfrm rot="20147537">
            <a:off x="4328746" y="1781591"/>
            <a:ext cx="826801" cy="1047711"/>
          </a:xfrm>
          <a:prstGeom prst="curvedRightArrow">
            <a:avLst>
              <a:gd name="adj1" fmla="val 25000"/>
              <a:gd name="adj2" fmla="val 50000"/>
              <a:gd name="adj3" fmla="val 20304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Right Arrow 13"/>
          <p:cNvSpPr/>
          <p:nvPr/>
        </p:nvSpPr>
        <p:spPr>
          <a:xfrm rot="20147537">
            <a:off x="4481146" y="2543591"/>
            <a:ext cx="826801" cy="1047711"/>
          </a:xfrm>
          <a:prstGeom prst="curvedRightArrow">
            <a:avLst>
              <a:gd name="adj1" fmla="val 25000"/>
              <a:gd name="adj2" fmla="val 50000"/>
              <a:gd name="adj3" fmla="val 2030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 rot="20147537">
            <a:off x="4633546" y="3304798"/>
            <a:ext cx="826801" cy="1047711"/>
          </a:xfrm>
          <a:prstGeom prst="curvedRightArrow">
            <a:avLst>
              <a:gd name="adj1" fmla="val 25000"/>
              <a:gd name="adj2" fmla="val 50000"/>
              <a:gd name="adj3" fmla="val 20304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 rot="20700444">
            <a:off x="5293647" y="1773146"/>
            <a:ext cx="2526470" cy="609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বিষয়ঃ বাংলা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 rot="20700444">
            <a:off x="5446047" y="2535147"/>
            <a:ext cx="2526470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১৮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 rot="20700444">
            <a:off x="5598447" y="3297146"/>
            <a:ext cx="252647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বর্ণ শিখিঃ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ট ঠ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urved Right Arrow 18"/>
          <p:cNvSpPr/>
          <p:nvPr/>
        </p:nvSpPr>
        <p:spPr>
          <a:xfrm rot="20147537">
            <a:off x="4785946" y="4067591"/>
            <a:ext cx="826801" cy="1047711"/>
          </a:xfrm>
          <a:prstGeom prst="curvedRightArrow">
            <a:avLst>
              <a:gd name="adj1" fmla="val 25000"/>
              <a:gd name="adj2" fmla="val 50000"/>
              <a:gd name="adj3" fmla="val 2030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 rot="20700444">
            <a:off x="5750737" y="4083297"/>
            <a:ext cx="2532934" cy="6096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পৃষ্ঠাঃ 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-২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 rot="20700444">
            <a:off x="3672856" y="182931"/>
            <a:ext cx="1997747" cy="1163229"/>
          </a:xfrm>
          <a:prstGeom prst="ellipse">
            <a:avLst/>
          </a:prstGeom>
          <a:solidFill>
            <a:srgbClr val="FFC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1219200" y="438150"/>
            <a:ext cx="6553200" cy="715089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এসো, আমরা পূর্বদিনের পাঠ পর্যালোচনা করি </a:t>
            </a:r>
            <a:endParaRPr lang="en-US" sz="3600" b="1" dirty="0" smtClean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184921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bn-IN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দিয়ে দুইটি শব্দ বল।</a:t>
            </a:r>
            <a:endParaRPr lang="en-US" sz="36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2687419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</a:t>
            </a:r>
            <a:r>
              <a:rPr lang="bn-IN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দিয়ে দুইটি শব্দ বল।</a:t>
            </a:r>
            <a:endParaRPr lang="en-US" sz="36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209800" y="1915239"/>
            <a:ext cx="533400" cy="4572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209800" y="2753439"/>
            <a:ext cx="533400" cy="4572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9" name="Picture 1" descr="C:\Users\DPE\Desktop\Images\বাংলা\প্রথম\Stu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33224" y="3690222"/>
            <a:ext cx="1705976" cy="11675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76400" y="285750"/>
            <a:ext cx="5562600" cy="4470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IN" sz="28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সো,</a:t>
            </a:r>
            <a:r>
              <a:rPr lang="bn-BD" sz="28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 মিলে একটি ভিডিও </a:t>
            </a:r>
            <a:r>
              <a:rPr lang="en-US" sz="28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8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102" y="971550"/>
            <a:ext cx="840698" cy="854710"/>
          </a:xfrm>
          <a:prstGeom prst="rect">
            <a:avLst/>
          </a:prstGeom>
        </p:spPr>
      </p:pic>
      <p:sp>
        <p:nvSpPr>
          <p:cNvPr id="20" name="Text Placeholder 16"/>
          <p:cNvSpPr txBox="1">
            <a:spLocks/>
          </p:cNvSpPr>
          <p:nvPr/>
        </p:nvSpPr>
        <p:spPr>
          <a:xfrm>
            <a:off x="1143000" y="2190750"/>
            <a:ext cx="6781800" cy="62031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সোনামণিরা, ভিডিওটিতে কী দেখেছো বলতে পারো?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2" name="Title 15"/>
          <p:cNvSpPr txBox="1">
            <a:spLocks/>
          </p:cNvSpPr>
          <p:nvPr/>
        </p:nvSpPr>
        <p:spPr>
          <a:xfrm>
            <a:off x="1752600" y="2847976"/>
            <a:ext cx="5181600" cy="6381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800" b="1" cap="all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সবাই গান করছে। আর অনেকগুলো </a:t>
            </a:r>
            <a:r>
              <a:rPr kumimoji="0" lang="bn-IN" sz="12800" b="1" i="0" u="none" strike="noStrike" kern="1200" cap="all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বর্ণ।</a:t>
            </a: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Object 1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267200" y="1114425"/>
          <a:ext cx="914400" cy="771525"/>
        </p:xfrm>
        <a:graphic>
          <a:graphicData uri="http://schemas.openxmlformats.org/presentationml/2006/ole">
            <p:oleObj spid="_x0000_s1032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14" name="Title 15"/>
          <p:cNvSpPr txBox="1">
            <a:spLocks/>
          </p:cNvSpPr>
          <p:nvPr/>
        </p:nvSpPr>
        <p:spPr>
          <a:xfrm>
            <a:off x="3352800" y="3409950"/>
            <a:ext cx="1676400" cy="6381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800" b="1" cap="all" dirty="0" smtClean="0">
                <a:solidFill>
                  <a:srgbClr val="00B050"/>
                </a:solidFill>
                <a:latin typeface="NikoshBAN" pitchFamily="2" charset="0"/>
                <a:ea typeface="+mj-ea"/>
                <a:cs typeface="NikoshBAN" pitchFamily="2" charset="0"/>
              </a:rPr>
              <a:t>ঠিক বলেছ।</a:t>
            </a: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C:\Users\DPE\Desktop\Images\বাংলা\প্রথম\cuddly-toys_143532010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867150"/>
            <a:ext cx="2149987" cy="1219200"/>
          </a:xfrm>
          <a:prstGeom prst="rect">
            <a:avLst/>
          </a:prstGeom>
          <a:noFill/>
        </p:spPr>
      </p:pic>
      <p:pic>
        <p:nvPicPr>
          <p:cNvPr id="10" name="Picture 2" descr="C:\Users\DPE\Desktop\Images\বাংলা\প্রথম\cuddly-toys_143532010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956322" y="3943350"/>
            <a:ext cx="2015613" cy="1143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438150"/>
            <a:ext cx="6248400" cy="4038600"/>
          </a:xfrm>
          <a:prstGeom prst="ellipse">
            <a:avLst/>
          </a:prstGeom>
          <a:solidFill>
            <a:srgbClr val="92D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b="1" kern="1700" spc="14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kern="1700" spc="14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বর্ণ শিখি</a:t>
            </a:r>
          </a:p>
        </p:txBody>
      </p:sp>
      <p:sp>
        <p:nvSpPr>
          <p:cNvPr id="4" name="Oval 3"/>
          <p:cNvSpPr/>
          <p:nvPr/>
        </p:nvSpPr>
        <p:spPr>
          <a:xfrm>
            <a:off x="1981200" y="666750"/>
            <a:ext cx="5334000" cy="35814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90800" y="142875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bn-IN" sz="5400" b="1" kern="1700" spc="14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আমরা আজ পড়ব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0" y="2987754"/>
            <a:ext cx="167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600" b="1" kern="1700" spc="14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bn-IN" sz="6600" b="1" kern="1700" spc="14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kern="1700" spc="14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ঠ</a:t>
            </a:r>
            <a:endParaRPr lang="bn-IN" sz="6600" b="1" kern="1700" spc="14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Users\DPE\Desktop\Images\বাংলা\প্রথম\Captureকত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133350"/>
            <a:ext cx="1447800" cy="1331619"/>
          </a:xfrm>
          <a:prstGeom prst="rect">
            <a:avLst/>
          </a:prstGeom>
          <a:noFill/>
        </p:spPr>
      </p:pic>
      <p:sp>
        <p:nvSpPr>
          <p:cNvPr id="12" name="Oval 11"/>
          <p:cNvSpPr/>
          <p:nvPr/>
        </p:nvSpPr>
        <p:spPr>
          <a:xfrm>
            <a:off x="228600" y="212336"/>
            <a:ext cx="1295400" cy="12763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946618">
            <a:off x="447036" y="668562"/>
            <a:ext cx="714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bn-I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153790">
            <a:off x="778062" y="97516"/>
            <a:ext cx="64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57400" y="325219"/>
            <a:ext cx="4800600" cy="646331"/>
          </a:xfrm>
          <a:prstGeom prst="rect">
            <a:avLst/>
          </a:prstGeom>
          <a:noFill/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915710"/>
            <a:ext cx="8382000" cy="523220"/>
          </a:xfrm>
          <a:prstGeom prst="rect">
            <a:avLst/>
          </a:prstGeom>
          <a:noFill/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</a:t>
            </a:r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36273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.১.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বাক্যে ও শব্দে বাংলা বর্ণমালার ধ্বণি মনোযোগ সহকারে শুনবে ও মনে রাখবে।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90631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endParaRPr lang="bn-IN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313623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বাক্যে ও শব্দে ব্যবহৃত বাংলা বর্ণমালার ধ্বণি স্পষ্ট ও শুদ্ধভাবে বলতে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288673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326773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নিজের লেখা বর্ণ চিনে পড়তে পারবে।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380113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418213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স্পষ্ট ও সঠিক আকৃতিতে বাংলা বর্ণমালা লিখতে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5943600" y="590550"/>
            <a:ext cx="2057400" cy="715089"/>
          </a:xfrm>
          <a:prstGeom prst="round2DiagRect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 ও বলি</a:t>
            </a:r>
            <a:endParaRPr lang="en-US" sz="3600" b="1" dirty="0" smtClean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1986975"/>
            <a:ext cx="1828800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তুলি</a:t>
            </a:r>
            <a:endParaRPr lang="bn-IN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3990261"/>
            <a:ext cx="1752600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endParaRPr lang="bn-IN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649" name="Picture 1" descr="C:\Users\DPE\Desktop\Images\বাংলা\প্রথম\াি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93474" y="209551"/>
            <a:ext cx="3216526" cy="17526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CA3D156-B00A-4567-8189-9D1B3CB66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190750"/>
            <a:ext cx="3352800" cy="18288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066800" y="4371261"/>
            <a:ext cx="2057400" cy="6469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endParaRPr lang="bn-IN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CA3D156-B00A-4567-8189-9D1B3CB66A7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2693670"/>
            <a:ext cx="3200400" cy="170688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1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flipH="1">
            <a:off x="5181600" y="1733550"/>
            <a:ext cx="2895600" cy="990600"/>
          </a:xfrm>
          <a:prstGeom prst="rightArrow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spc="3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4000" b="1" spc="3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</a:t>
            </a:r>
            <a:endParaRPr lang="bn-IN" sz="3600" spc="3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6-Point Star 9"/>
          <p:cNvSpPr/>
          <p:nvPr/>
        </p:nvSpPr>
        <p:spPr>
          <a:xfrm>
            <a:off x="6172200" y="2952750"/>
            <a:ext cx="1905000" cy="1981200"/>
          </a:xfrm>
          <a:prstGeom prst="star6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endParaRPr lang="en-US" sz="1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DPE\Desktop\Images\বাংলা\প্রথম\Captureকত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209550"/>
            <a:ext cx="1371600" cy="1261533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760E796-72DD-457D-BB61-F89913C5F49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971550"/>
            <a:ext cx="4346411" cy="2749105"/>
          </a:xfrm>
          <a:prstGeom prst="ellipse">
            <a:avLst/>
          </a:prstGeom>
          <a:ln w="381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0" grpId="1" animBg="1"/>
      <p:bldP spid="10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8823</TotalTime>
  <Words>337</Words>
  <Application>Microsoft Office PowerPoint</Application>
  <PresentationFormat>On-screen Show (16:9)</PresentationFormat>
  <Paragraphs>95</Paragraphs>
  <Slides>23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DPE</cp:lastModifiedBy>
  <cp:revision>2614</cp:revision>
  <dcterms:created xsi:type="dcterms:W3CDTF">2006-08-16T00:00:00Z</dcterms:created>
  <dcterms:modified xsi:type="dcterms:W3CDTF">2020-05-01T08:07:32Z</dcterms:modified>
</cp:coreProperties>
</file>