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34" r:id="rId2"/>
    <p:sldId id="275" r:id="rId3"/>
    <p:sldId id="276" r:id="rId4"/>
    <p:sldId id="403" r:id="rId5"/>
    <p:sldId id="393" r:id="rId6"/>
    <p:sldId id="351" r:id="rId7"/>
    <p:sldId id="281" r:id="rId8"/>
    <p:sldId id="277" r:id="rId9"/>
    <p:sldId id="378" r:id="rId10"/>
    <p:sldId id="285" r:id="rId11"/>
    <p:sldId id="432" r:id="rId12"/>
    <p:sldId id="427" r:id="rId13"/>
    <p:sldId id="420" r:id="rId14"/>
    <p:sldId id="425" r:id="rId15"/>
    <p:sldId id="426" r:id="rId16"/>
    <p:sldId id="428" r:id="rId17"/>
    <p:sldId id="421" r:id="rId18"/>
    <p:sldId id="424" r:id="rId19"/>
    <p:sldId id="377" r:id="rId20"/>
    <p:sldId id="4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kU6jxKovtTydW/VWQQTkw==" hashData="KlJpaTICK1i3d7Ewl0e5VAD89T2wvxfy9M/IlZFJLrMS9wM5EhWrpCVqoSO9Iy37lL+04rXtbYeo1us/T8rNQ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7" autoAdjust="0"/>
    <p:restoredTop sz="94660"/>
  </p:normalViewPr>
  <p:slideViewPr>
    <p:cSldViewPr snapToGrid="0">
      <p:cViewPr varScale="1">
        <p:scale>
          <a:sx n="83" d="100"/>
          <a:sy n="83" d="100"/>
        </p:scale>
        <p:origin x="557"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B1D5E-CD7A-4649-9583-D26B6699ECF7}"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15808-47EF-49F5-BD42-2491D230AB71}" type="slidenum">
              <a:rPr lang="en-US" smtClean="0"/>
              <a:t>‹#›</a:t>
            </a:fld>
            <a:endParaRPr lang="en-US"/>
          </a:p>
        </p:txBody>
      </p:sp>
    </p:spTree>
    <p:extLst>
      <p:ext uri="{BB962C8B-B14F-4D97-AF65-F5344CB8AC3E}">
        <p14:creationId xmlns:p14="http://schemas.microsoft.com/office/powerpoint/2010/main" val="49625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2</a:t>
            </a:fld>
            <a:endParaRPr lang="en-US"/>
          </a:p>
        </p:txBody>
      </p:sp>
    </p:spTree>
    <p:extLst>
      <p:ext uri="{BB962C8B-B14F-4D97-AF65-F5344CB8AC3E}">
        <p14:creationId xmlns:p14="http://schemas.microsoft.com/office/powerpoint/2010/main" val="234993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5808-47EF-49F5-BD42-2491D230AB71}" type="slidenum">
              <a:rPr lang="en-US" smtClean="0"/>
              <a:t>13</a:t>
            </a:fld>
            <a:endParaRPr lang="en-US"/>
          </a:p>
        </p:txBody>
      </p:sp>
    </p:spTree>
    <p:extLst>
      <p:ext uri="{BB962C8B-B14F-4D97-AF65-F5344CB8AC3E}">
        <p14:creationId xmlns:p14="http://schemas.microsoft.com/office/powerpoint/2010/main" val="15148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427911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187311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79955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296619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32527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D726B-96D1-4A8B-A73D-FFB429455C4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63876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D726B-96D1-4A8B-A73D-FFB429455C41}"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227115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D726B-96D1-4A8B-A73D-FFB429455C41}"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5142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95797" y="95793"/>
            <a:ext cx="11991702" cy="6348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5795" y="6522720"/>
            <a:ext cx="11991704" cy="243851"/>
          </a:xfrm>
          <a:prstGeom prst="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S.</a:t>
            </a:r>
            <a:r>
              <a:rPr lang="en-US" sz="1800" b="1" baseline="0" dirty="0" smtClean="0">
                <a:solidFill>
                  <a:schemeClr val="tx1"/>
                </a:solidFill>
              </a:rPr>
              <a:t> M. </a:t>
            </a:r>
            <a:r>
              <a:rPr lang="en-US" sz="1800" b="1" baseline="0" dirty="0" err="1" smtClean="0">
                <a:solidFill>
                  <a:schemeClr val="tx1"/>
                </a:solidFill>
              </a:rPr>
              <a:t>Monirul</a:t>
            </a:r>
            <a:r>
              <a:rPr lang="en-US" sz="1800" b="1" baseline="0" dirty="0" smtClean="0">
                <a:solidFill>
                  <a:schemeClr val="tx1"/>
                </a:solidFill>
              </a:rPr>
              <a:t> Islam, Assistant Teacher in English Language, Govt. Model Secondary School, Khulna, Mobile-01711-397 309</a:t>
            </a:r>
            <a:endParaRPr lang="en-US" sz="1800" b="1" dirty="0">
              <a:solidFill>
                <a:schemeClr val="tx1"/>
              </a:solidFill>
            </a:endParaRPr>
          </a:p>
        </p:txBody>
      </p:sp>
    </p:spTree>
    <p:extLst>
      <p:ext uri="{BB962C8B-B14F-4D97-AF65-F5344CB8AC3E}">
        <p14:creationId xmlns:p14="http://schemas.microsoft.com/office/powerpoint/2010/main" val="235784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D726B-96D1-4A8B-A73D-FFB429455C4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396355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D726B-96D1-4A8B-A73D-FFB429455C4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886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D726B-96D1-4A8B-A73D-FFB429455C41}" type="datetimeFigureOut">
              <a:rPr lang="en-US" smtClean="0"/>
              <a:t>5/1/2020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5A69-0893-408C-BE06-3BA138060052}" type="slidenum">
              <a:rPr lang="en-US" smtClean="0"/>
              <a:t>‹#›</a:t>
            </a:fld>
            <a:endParaRPr lang="en-US"/>
          </a:p>
        </p:txBody>
      </p:sp>
    </p:spTree>
    <p:extLst>
      <p:ext uri="{BB962C8B-B14F-4D97-AF65-F5344CB8AC3E}">
        <p14:creationId xmlns:p14="http://schemas.microsoft.com/office/powerpoint/2010/main" val="167980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monirmodel@gmail.com"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rVQGDy3Gm_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75489" y="150556"/>
            <a:ext cx="11850256" cy="6167117"/>
          </a:xfrm>
          <a:prstGeom prst="rect">
            <a:avLst/>
          </a:prstGeom>
        </p:spPr>
      </p:pic>
    </p:spTree>
    <p:extLst>
      <p:ext uri="{BB962C8B-B14F-4D97-AF65-F5344CB8AC3E}">
        <p14:creationId xmlns:p14="http://schemas.microsoft.com/office/powerpoint/2010/main" val="3942667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891" y="255279"/>
            <a:ext cx="3476173" cy="830997"/>
          </a:xfrm>
          <a:prstGeom prst="rect">
            <a:avLst/>
          </a:prstGeom>
          <a:noFill/>
          <a:ln w="57150">
            <a:noFill/>
          </a:ln>
        </p:spPr>
        <p:txBody>
          <a:bodyPr wrap="square" rtlCol="0">
            <a:spAutoFit/>
          </a:bodyPr>
          <a:lstStyle/>
          <a:p>
            <a:r>
              <a:rPr lang="en-US" sz="4800" b="1" i="1" dirty="0" smtClean="0">
                <a:effectLst>
                  <a:outerShdw blurRad="38100" dist="38100" dir="2700000" algn="tl">
                    <a:srgbClr val="000000">
                      <a:alpha val="43137"/>
                    </a:srgbClr>
                  </a:outerShdw>
                </a:effectLst>
              </a:rPr>
              <a:t>Penalty</a:t>
            </a:r>
            <a:endParaRPr lang="en-US" sz="4800" b="1" i="1" dirty="0">
              <a:effectLst>
                <a:outerShdw blurRad="38100" dist="38100" dir="2700000" algn="tl">
                  <a:srgbClr val="000000">
                    <a:alpha val="43137"/>
                  </a:srgbClr>
                </a:outerShdw>
              </a:effectLst>
            </a:endParaRPr>
          </a:p>
        </p:txBody>
      </p:sp>
      <p:sp>
        <p:nvSpPr>
          <p:cNvPr id="8" name="TextBox 7"/>
          <p:cNvSpPr txBox="1"/>
          <p:nvPr/>
        </p:nvSpPr>
        <p:spPr>
          <a:xfrm>
            <a:off x="245382" y="1250041"/>
            <a:ext cx="9063718" cy="646331"/>
          </a:xfrm>
          <a:prstGeom prst="rect">
            <a:avLst/>
          </a:prstGeom>
          <a:noFill/>
          <a:ln w="57150">
            <a:noFill/>
          </a:ln>
        </p:spPr>
        <p:txBody>
          <a:bodyPr wrap="square" rtlCol="0">
            <a:spAutoFit/>
          </a:bodyPr>
          <a:lstStyle/>
          <a:p>
            <a:r>
              <a:rPr lang="en-US" sz="3600" b="1" dirty="0" smtClean="0">
                <a:solidFill>
                  <a:srgbClr val="7030A0"/>
                </a:solidFill>
                <a:effectLst>
                  <a:outerShdw blurRad="38100" dist="38100" dir="2700000" algn="tl">
                    <a:srgbClr val="000000">
                      <a:alpha val="43137"/>
                    </a:srgbClr>
                  </a:outerShdw>
                </a:effectLst>
              </a:rPr>
              <a:t>A punishment for doing something against law</a:t>
            </a:r>
            <a:endParaRPr lang="en-US" sz="3600" b="1" dirty="0">
              <a:solidFill>
                <a:srgbClr val="7030A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774" y="2222499"/>
            <a:ext cx="6168002" cy="4099111"/>
          </a:xfrm>
          <a:prstGeom prst="rect">
            <a:avLst/>
          </a:prstGeom>
          <a:ln>
            <a:noFill/>
          </a:ln>
          <a:effectLst>
            <a:softEdge rad="112500"/>
          </a:effectLst>
        </p:spPr>
      </p:pic>
      <p:sp>
        <p:nvSpPr>
          <p:cNvPr id="5" name="TextBox 4"/>
          <p:cNvSpPr txBox="1"/>
          <p:nvPr/>
        </p:nvSpPr>
        <p:spPr>
          <a:xfrm>
            <a:off x="245382" y="2618866"/>
            <a:ext cx="5663836" cy="646331"/>
          </a:xfrm>
          <a:prstGeom prst="rect">
            <a:avLst/>
          </a:prstGeom>
          <a:noFill/>
          <a:ln w="57150">
            <a:noFill/>
          </a:ln>
        </p:spPr>
        <p:txBody>
          <a:bodyPr wrap="square" rtlCol="0">
            <a:spAutoFit/>
          </a:bodyPr>
          <a:lstStyle/>
          <a:p>
            <a:r>
              <a:rPr lang="en-US" sz="3600" b="1" dirty="0" smtClean="0">
                <a:effectLst>
                  <a:outerShdw blurRad="38100" dist="38100" dir="2700000" algn="tl">
                    <a:srgbClr val="000000">
                      <a:alpha val="43137"/>
                    </a:srgbClr>
                  </a:outerShdw>
                </a:effectLst>
              </a:rPr>
              <a:t>Syn.: punishment, sanction</a:t>
            </a:r>
            <a:endParaRPr lang="en-US" sz="3600" b="1" dirty="0">
              <a:effectLst>
                <a:outerShdw blurRad="38100" dist="38100" dir="2700000" algn="tl">
                  <a:srgbClr val="000000">
                    <a:alpha val="43137"/>
                  </a:srgbClr>
                </a:outerShdw>
              </a:effectLst>
            </a:endParaRPr>
          </a:p>
        </p:txBody>
      </p:sp>
      <p:sp>
        <p:nvSpPr>
          <p:cNvPr id="6" name="TextBox 5"/>
          <p:cNvSpPr txBox="1"/>
          <p:nvPr/>
        </p:nvSpPr>
        <p:spPr>
          <a:xfrm>
            <a:off x="346891" y="4684893"/>
            <a:ext cx="5663836" cy="646331"/>
          </a:xfrm>
          <a:prstGeom prst="rect">
            <a:avLst/>
          </a:prstGeom>
          <a:noFill/>
          <a:ln w="57150">
            <a:noFill/>
          </a:ln>
        </p:spPr>
        <p:txBody>
          <a:bodyPr wrap="square" rtlCol="0">
            <a:spAutoFit/>
          </a:bodyPr>
          <a:lstStyle/>
          <a:p>
            <a:r>
              <a:rPr lang="en-US" sz="3600" b="1" dirty="0" smtClean="0">
                <a:effectLst>
                  <a:outerShdw blurRad="38100" dist="38100" dir="2700000" algn="tl">
                    <a:srgbClr val="000000">
                      <a:alpha val="43137"/>
                    </a:srgbClr>
                  </a:outerShdw>
                </a:effectLst>
              </a:rPr>
              <a:t>Ant.: reward, gain</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56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2206" y="48451"/>
            <a:ext cx="3476173" cy="830997"/>
          </a:xfrm>
          <a:prstGeom prst="rect">
            <a:avLst/>
          </a:prstGeom>
          <a:noFill/>
          <a:ln w="57150">
            <a:noFill/>
          </a:ln>
        </p:spPr>
        <p:txBody>
          <a:bodyPr wrap="square" rtlCol="0">
            <a:spAutoFit/>
          </a:bodyPr>
          <a:lstStyle/>
          <a:p>
            <a:r>
              <a:rPr lang="en-US" sz="4800" b="1" i="1" dirty="0" smtClean="0">
                <a:effectLst>
                  <a:outerShdw blurRad="38100" dist="38100" dir="2700000" algn="tl">
                    <a:srgbClr val="000000">
                      <a:alpha val="43137"/>
                    </a:srgbClr>
                  </a:outerShdw>
                </a:effectLst>
              </a:rPr>
              <a:t>Sue</a:t>
            </a:r>
            <a:endParaRPr lang="en-US" sz="4800" b="1" i="1" dirty="0">
              <a:effectLst>
                <a:outerShdw blurRad="38100" dist="38100" dir="2700000" algn="tl">
                  <a:srgbClr val="000000">
                    <a:alpha val="43137"/>
                  </a:srgbClr>
                </a:outerShdw>
              </a:effectLst>
            </a:endParaRPr>
          </a:p>
        </p:txBody>
      </p:sp>
      <p:sp>
        <p:nvSpPr>
          <p:cNvPr id="8" name="TextBox 7"/>
          <p:cNvSpPr txBox="1"/>
          <p:nvPr/>
        </p:nvSpPr>
        <p:spPr>
          <a:xfrm>
            <a:off x="245382" y="749298"/>
            <a:ext cx="11761561" cy="646331"/>
          </a:xfrm>
          <a:prstGeom prst="rect">
            <a:avLst/>
          </a:prstGeom>
          <a:noFill/>
          <a:ln w="57150">
            <a:noFill/>
          </a:ln>
        </p:spPr>
        <p:txBody>
          <a:bodyPr wrap="square" rtlCol="0">
            <a:spAutoFit/>
          </a:bodyPr>
          <a:lstStyle/>
          <a:p>
            <a:r>
              <a:rPr lang="en-US" sz="3600" b="1" dirty="0" smtClean="0">
                <a:solidFill>
                  <a:srgbClr val="7030A0"/>
                </a:solidFill>
                <a:effectLst>
                  <a:outerShdw blurRad="38100" dist="38100" dir="2700000" algn="tl">
                    <a:srgbClr val="000000">
                      <a:alpha val="43137"/>
                    </a:srgbClr>
                  </a:outerShdw>
                </a:effectLst>
              </a:rPr>
              <a:t>Take legal action against somebody go/take to court  </a:t>
            </a:r>
            <a:endParaRPr lang="en-US" sz="3600" b="1" dirty="0">
              <a:solidFill>
                <a:srgbClr val="7030A0"/>
              </a:solidFill>
              <a:effectLst>
                <a:outerShdw blurRad="38100" dist="38100" dir="2700000" algn="tl">
                  <a:srgbClr val="000000">
                    <a:alpha val="43137"/>
                  </a:srgbClr>
                </a:outerShdw>
              </a:effectLst>
            </a:endParaRPr>
          </a:p>
        </p:txBody>
      </p:sp>
      <p:sp>
        <p:nvSpPr>
          <p:cNvPr id="5" name="TextBox 4"/>
          <p:cNvSpPr txBox="1"/>
          <p:nvPr/>
        </p:nvSpPr>
        <p:spPr>
          <a:xfrm>
            <a:off x="250370" y="1230089"/>
            <a:ext cx="5658847" cy="646331"/>
          </a:xfrm>
          <a:prstGeom prst="rect">
            <a:avLst/>
          </a:prstGeom>
          <a:noFill/>
          <a:ln w="57150">
            <a:noFill/>
          </a:ln>
        </p:spPr>
        <p:txBody>
          <a:bodyPr wrap="square" rtlCol="0">
            <a:spAutoFit/>
          </a:bodyPr>
          <a:lstStyle/>
          <a:p>
            <a:r>
              <a:rPr lang="en-US" sz="3600" b="1" dirty="0" smtClean="0">
                <a:effectLst>
                  <a:outerShdw blurRad="38100" dist="38100" dir="2700000" algn="tl">
                    <a:srgbClr val="000000">
                      <a:alpha val="43137"/>
                    </a:srgbClr>
                  </a:outerShdw>
                </a:effectLst>
              </a:rPr>
              <a:t>Syn.: proceed against</a:t>
            </a:r>
            <a:endParaRPr lang="en-US" sz="3600" b="1" dirty="0">
              <a:effectLst>
                <a:outerShdw blurRad="38100" dist="38100" dir="2700000" algn="tl">
                  <a:srgbClr val="000000">
                    <a:alpha val="43137"/>
                  </a:srgbClr>
                </a:outerShdw>
              </a:effectLst>
            </a:endParaRP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28" y="2227061"/>
            <a:ext cx="10169236" cy="40304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747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4" y="120069"/>
            <a:ext cx="11813311" cy="1323439"/>
          </a:xfrm>
          <a:prstGeom prst="rect">
            <a:avLst/>
          </a:prstGeom>
          <a:noFill/>
          <a:ln w="57150">
            <a:noFill/>
          </a:ln>
        </p:spPr>
        <p:txBody>
          <a:bodyPr wrap="square">
            <a:spAutoFit/>
          </a:bodyPr>
          <a:lstStyle/>
          <a:p>
            <a:pPr algn="just"/>
            <a:r>
              <a:rPr lang="en-US" sz="4000" b="1" i="1" dirty="0" smtClean="0">
                <a:effectLst>
                  <a:outerShdw blurRad="38100" dist="38100" dir="2700000" algn="tl">
                    <a:srgbClr val="000000">
                      <a:alpha val="43137"/>
                    </a:srgbClr>
                  </a:outerShdw>
                </a:effectLst>
              </a:rPr>
              <a:t>B:	Now read the text (page no 213-214) to find your 	answers to the questions that follows.</a:t>
            </a:r>
            <a:endParaRPr lang="en-US" sz="4000" b="1" i="1" dirty="0">
              <a:effectLst>
                <a:outerShdw blurRad="38100" dist="38100" dir="2700000" algn="tl">
                  <a:srgbClr val="000000">
                    <a:alpha val="43137"/>
                  </a:srgbClr>
                </a:outerShdw>
              </a:effectLst>
            </a:endParaRPr>
          </a:p>
        </p:txBody>
      </p:sp>
      <p:sp>
        <p:nvSpPr>
          <p:cNvPr id="3" name="TextBox 2"/>
          <p:cNvSpPr txBox="1"/>
          <p:nvPr/>
        </p:nvSpPr>
        <p:spPr>
          <a:xfrm>
            <a:off x="9170060" y="1354118"/>
            <a:ext cx="2699657" cy="707886"/>
          </a:xfrm>
          <a:prstGeom prst="rect">
            <a:avLst/>
          </a:prstGeom>
          <a:noFill/>
          <a:ln w="28575">
            <a:noFill/>
          </a:ln>
        </p:spPr>
        <p:txBody>
          <a:bodyPr wrap="square" rtlCol="0">
            <a:spAutoFit/>
          </a:bodyPr>
          <a:lstStyle/>
          <a:p>
            <a:r>
              <a:rPr lang="en-US" sz="4000" b="1" dirty="0" smtClean="0"/>
              <a:t>10 Minutes</a:t>
            </a:r>
            <a:endParaRPr lang="en-US" sz="4000" b="1" dirty="0"/>
          </a:p>
        </p:txBody>
      </p:sp>
      <p:sp>
        <p:nvSpPr>
          <p:cNvPr id="4" name="Rectangle 3"/>
          <p:cNvSpPr/>
          <p:nvPr/>
        </p:nvSpPr>
        <p:spPr>
          <a:xfrm>
            <a:off x="166254" y="2111501"/>
            <a:ext cx="11813311" cy="3323987"/>
          </a:xfrm>
          <a:prstGeom prst="rect">
            <a:avLst/>
          </a:prstGeom>
          <a:noFill/>
          <a:ln w="57150">
            <a:noFill/>
          </a:ln>
        </p:spPr>
        <p:txBody>
          <a:bodyPr wrap="square">
            <a:spAutoFit/>
          </a:bodyPr>
          <a:lstStyle/>
          <a:p>
            <a:pPr algn="just"/>
            <a:r>
              <a:rPr lang="en-US" sz="3500" b="1" dirty="0">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Once upon a time in Venice, there was a very rich merchant named Antonio. He had many ships, that sailed in the sea.   </a:t>
            </a:r>
            <a:r>
              <a:rPr lang="en-US"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 --- --- --- --- --- --- --- ---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 --- --- --- --- ---  --- --- --- --- --- --- ---  --- --- </a:t>
            </a:r>
            <a:r>
              <a:rPr lang="en-US"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3500" b="1" dirty="0">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Shylock made Antonio sign a bond before giving him the money. Antonio took the money and gave it to </a:t>
            </a:r>
            <a:r>
              <a:rPr lang="en-US" sz="3500" b="1" dirty="0" err="1">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Bassanio</a:t>
            </a:r>
            <a:r>
              <a:rPr lang="en-US" sz="3500" b="1" dirty="0" smtClean="0">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500" b="1" dirty="0">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10234881" y="5168900"/>
            <a:ext cx="1626920" cy="1135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TEXT</a:t>
            </a:r>
            <a:endParaRPr lang="en-US" sz="4000" b="1" dirty="0"/>
          </a:p>
        </p:txBody>
      </p:sp>
    </p:spTree>
    <p:extLst>
      <p:ext uri="{BB962C8B-B14F-4D97-AF65-F5344CB8AC3E}">
        <p14:creationId xmlns:p14="http://schemas.microsoft.com/office/powerpoint/2010/main" val="4110159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afterEffect">
                                  <p:stCondLst>
                                    <p:cond delay="0"/>
                                  </p:stCondLst>
                                  <p:iterate type="lt">
                                    <p:tmPct val="10000"/>
                                  </p:iterate>
                                  <p:childTnLst>
                                    <p:animMotion origin="layout" path="M -3.75E-6 -1.48148E-6 L -3.75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par>
                          <p:cTn id="11" fill="hold">
                            <p:stCondLst>
                              <p:cond delay="9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10835" y="13084"/>
            <a:ext cx="11951855" cy="6494085"/>
          </a:xfrm>
          <a:prstGeom prst="rect">
            <a:avLst/>
          </a:prstGeom>
        </p:spPr>
        <p:txBody>
          <a:bodyPr wrap="square">
            <a:spAutoFit/>
          </a:bodyPr>
          <a:lstStyle/>
          <a:p>
            <a:pPr algn="just"/>
            <a:r>
              <a:rPr lang="en-US" sz="3200" dirty="0"/>
              <a:t>Once upon a time in Venice, there was a very rich merchant named Antonio. He </a:t>
            </a:r>
            <a:r>
              <a:rPr lang="en-US" sz="3200" dirty="0" smtClean="0"/>
              <a:t>had many </a:t>
            </a:r>
            <a:r>
              <a:rPr lang="en-US" sz="3200" dirty="0"/>
              <a:t>ships, that sailed in the sea. His ships carried different types of merchandise </a:t>
            </a:r>
            <a:r>
              <a:rPr lang="en-US" sz="3200" dirty="0" smtClean="0"/>
              <a:t>to other </a:t>
            </a:r>
            <a:r>
              <a:rPr lang="en-US" sz="3200" dirty="0"/>
              <a:t>countries. He sold those goods in foreign countries. He bought spices and </a:t>
            </a:r>
            <a:r>
              <a:rPr lang="en-US" sz="3200" dirty="0" smtClean="0"/>
              <a:t>other valuables </a:t>
            </a:r>
            <a:r>
              <a:rPr lang="en-US" sz="3200" dirty="0"/>
              <a:t>with the money and sold them in Venice.</a:t>
            </a:r>
          </a:p>
          <a:p>
            <a:pPr algn="just"/>
            <a:r>
              <a:rPr lang="en-US" sz="3200" dirty="0"/>
              <a:t>Antonio was a good and kind man. He always helped the poor. The people </a:t>
            </a:r>
            <a:r>
              <a:rPr lang="en-US" sz="3200" dirty="0" smtClean="0"/>
              <a:t>of Venice </a:t>
            </a:r>
            <a:r>
              <a:rPr lang="en-US" sz="3200" dirty="0"/>
              <a:t>loved him very much for his honesty and kindness.</a:t>
            </a:r>
          </a:p>
          <a:p>
            <a:pPr algn="just"/>
            <a:r>
              <a:rPr lang="en-US" sz="3200" dirty="0"/>
              <a:t>Antonio had a close friend named </a:t>
            </a:r>
            <a:r>
              <a:rPr lang="en-US" sz="3200" dirty="0" err="1"/>
              <a:t>Bassanio</a:t>
            </a:r>
            <a:r>
              <a:rPr lang="en-US" sz="3200" dirty="0"/>
              <a:t>. He was a handsome young man and </a:t>
            </a:r>
            <a:r>
              <a:rPr lang="en-US" sz="3200" dirty="0" smtClean="0"/>
              <a:t>was born </a:t>
            </a:r>
            <a:r>
              <a:rPr lang="en-US" sz="3200" dirty="0"/>
              <a:t>in a noble family. </a:t>
            </a:r>
            <a:r>
              <a:rPr lang="en-US" sz="3200" dirty="0" err="1"/>
              <a:t>Bassanio</a:t>
            </a:r>
            <a:r>
              <a:rPr lang="en-US" sz="3200" dirty="0"/>
              <a:t> like to lived a very luxurious life. He loved </a:t>
            </a:r>
            <a:r>
              <a:rPr lang="en-US" sz="3200" dirty="0" smtClean="0"/>
              <a:t>grandeur and </a:t>
            </a:r>
            <a:r>
              <a:rPr lang="en-US" sz="3200" dirty="0"/>
              <a:t>style. He spent more money than his earning. As a result, he was very often </a:t>
            </a:r>
            <a:r>
              <a:rPr lang="en-US" sz="3200" dirty="0" smtClean="0"/>
              <a:t>short of </a:t>
            </a:r>
            <a:r>
              <a:rPr lang="en-US" sz="3200" dirty="0"/>
              <a:t>money. In such situations, </a:t>
            </a:r>
            <a:r>
              <a:rPr lang="en-US" sz="3200" dirty="0" err="1"/>
              <a:t>Bassanio</a:t>
            </a:r>
            <a:r>
              <a:rPr lang="en-US" sz="3200" dirty="0"/>
              <a:t> would go to his best friend Antonio for help</a:t>
            </a:r>
            <a:r>
              <a:rPr lang="en-US" sz="3200" dirty="0" smtClean="0"/>
              <a:t>. Antonio </a:t>
            </a:r>
            <a:r>
              <a:rPr lang="en-US" sz="3200" dirty="0"/>
              <a:t>would, on the other hand, help him with cash</a:t>
            </a:r>
            <a:r>
              <a:rPr lang="en-US" sz="3200" dirty="0" smtClean="0"/>
              <a:t>.</a:t>
            </a:r>
            <a:endParaRPr lang="en-US" sz="3200" dirty="0"/>
          </a:p>
        </p:txBody>
      </p:sp>
    </p:spTree>
    <p:extLst>
      <p:ext uri="{BB962C8B-B14F-4D97-AF65-F5344CB8AC3E}">
        <p14:creationId xmlns:p14="http://schemas.microsoft.com/office/powerpoint/2010/main" val="419542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10835" y="13084"/>
            <a:ext cx="11951855" cy="6494085"/>
          </a:xfrm>
          <a:prstGeom prst="rect">
            <a:avLst/>
          </a:prstGeom>
        </p:spPr>
        <p:txBody>
          <a:bodyPr wrap="square">
            <a:spAutoFit/>
          </a:bodyPr>
          <a:lstStyle/>
          <a:p>
            <a:pPr algn="just"/>
            <a:r>
              <a:rPr lang="en-US" sz="3200" dirty="0"/>
              <a:t>It so happened that, </a:t>
            </a:r>
            <a:r>
              <a:rPr lang="en-US" sz="3200" dirty="0" err="1"/>
              <a:t>Bassanio</a:t>
            </a:r>
            <a:r>
              <a:rPr lang="en-US" sz="3200" dirty="0"/>
              <a:t> fell in love with a wealthy lady named Portia. Portia was known not only for her beauty but also for her wisdom. Portia, on the other hand, had softness towards </a:t>
            </a:r>
            <a:r>
              <a:rPr lang="en-US" sz="3200" dirty="0" err="1"/>
              <a:t>Bassanio</a:t>
            </a:r>
            <a:r>
              <a:rPr lang="en-US" sz="3200" dirty="0"/>
              <a:t> too. He wanted to visit Portia in a grand manner but he did not have any money. So he went to Antonio.</a:t>
            </a:r>
          </a:p>
          <a:p>
            <a:pPr algn="just"/>
            <a:r>
              <a:rPr lang="en-US" sz="3200" dirty="0" err="1" smtClean="0"/>
              <a:t>Bassanio</a:t>
            </a:r>
            <a:r>
              <a:rPr lang="en-US" sz="3200" dirty="0" smtClean="0"/>
              <a:t> </a:t>
            </a:r>
            <a:r>
              <a:rPr lang="en-US" sz="3200" dirty="0"/>
              <a:t>said, “ Dear friend Antonio, I am in great need of some money. I would </a:t>
            </a:r>
            <a:r>
              <a:rPr lang="en-US" sz="3200" dirty="0" smtClean="0"/>
              <a:t>like to </a:t>
            </a:r>
            <a:r>
              <a:rPr lang="en-US" sz="3200" dirty="0"/>
              <a:t>visit Portia at Belmont, grandly dressed and with many servants. But I don’t </a:t>
            </a:r>
            <a:r>
              <a:rPr lang="en-US" sz="3200" dirty="0" smtClean="0"/>
              <a:t>have any </a:t>
            </a:r>
            <a:r>
              <a:rPr lang="en-US" sz="3200" dirty="0"/>
              <a:t>money right now. Please help me to fulfill my intention.”</a:t>
            </a:r>
          </a:p>
          <a:p>
            <a:pPr algn="just"/>
            <a:r>
              <a:rPr lang="en-US" sz="3200" dirty="0"/>
              <a:t>Antonio said, “ This is not a problem my friend, how much do you need?” “ Three thousand ducats (Venetian currency) will do.”</a:t>
            </a:r>
          </a:p>
          <a:p>
            <a:pPr algn="just"/>
            <a:r>
              <a:rPr lang="en-US" sz="3200" dirty="0"/>
              <a:t>“ I don’t have that much money with me now as all my ships have gone out in the sea with merchandise. But don’t worry my friend, I’ll </a:t>
            </a:r>
            <a:r>
              <a:rPr lang="en-US" sz="3200" dirty="0" smtClean="0"/>
              <a:t>arrange</a:t>
            </a:r>
            <a:endParaRPr lang="en-US" sz="3200" dirty="0"/>
          </a:p>
        </p:txBody>
      </p:sp>
    </p:spTree>
    <p:extLst>
      <p:ext uri="{BB962C8B-B14F-4D97-AF65-F5344CB8AC3E}">
        <p14:creationId xmlns:p14="http://schemas.microsoft.com/office/powerpoint/2010/main" val="57783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10835" y="384"/>
            <a:ext cx="12081165" cy="2554545"/>
          </a:xfrm>
          <a:prstGeom prst="rect">
            <a:avLst/>
          </a:prstGeom>
        </p:spPr>
        <p:txBody>
          <a:bodyPr wrap="square">
            <a:spAutoFit/>
          </a:bodyPr>
          <a:lstStyle/>
          <a:p>
            <a:pPr algn="just"/>
            <a:r>
              <a:rPr lang="en-US" sz="3100" dirty="0" smtClean="0"/>
              <a:t>three </a:t>
            </a:r>
            <a:r>
              <a:rPr lang="en-US" sz="3100" dirty="0"/>
              <a:t>thousand ducats for you.”</a:t>
            </a:r>
          </a:p>
          <a:p>
            <a:pPr algn="just"/>
            <a:r>
              <a:rPr lang="en-US" sz="3100" dirty="0"/>
              <a:t>So he decided to borrow the sum from a moneylender named Shylock. Shylock was a very crooked man. Antonio and Shylock hated each other. Shylock sued to lend money with high interest. He would even send the debtor to prison if he failed to pay his debt. </a:t>
            </a:r>
          </a:p>
        </p:txBody>
      </p:sp>
      <p:pic>
        <p:nvPicPr>
          <p:cNvPr id="2" name="Picture 1"/>
          <p:cNvPicPr>
            <a:picLocks noChangeAspect="1"/>
          </p:cNvPicPr>
          <p:nvPr/>
        </p:nvPicPr>
        <p:blipFill>
          <a:blip r:embed="rId2"/>
          <a:stretch>
            <a:fillRect/>
          </a:stretch>
        </p:blipFill>
        <p:spPr>
          <a:xfrm>
            <a:off x="6921500" y="2552681"/>
            <a:ext cx="5023800" cy="3745587"/>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88900" y="2274041"/>
            <a:ext cx="6715210" cy="4247317"/>
          </a:xfrm>
          <a:prstGeom prst="rect">
            <a:avLst/>
          </a:prstGeom>
        </p:spPr>
        <p:txBody>
          <a:bodyPr wrap="square">
            <a:spAutoFit/>
          </a:bodyPr>
          <a:lstStyle/>
          <a:p>
            <a:pPr algn="just"/>
            <a:r>
              <a:rPr lang="en-US" sz="3000" dirty="0"/>
              <a:t>On the contrary, Antonio used to lend money to help those who need it and would not charge any interest.</a:t>
            </a:r>
          </a:p>
          <a:p>
            <a:pPr algn="just"/>
            <a:r>
              <a:rPr lang="en-US" sz="3000" dirty="0"/>
              <a:t>Shylock agreed to lend him money but on one condition. If he failed to repay the money in three month’s time then he has to pay a penalty. Shylock would cut a pound of flesh from any part of Antonio’s body.</a:t>
            </a:r>
          </a:p>
        </p:txBody>
      </p:sp>
    </p:spTree>
    <p:extLst>
      <p:ext uri="{BB962C8B-B14F-4D97-AF65-F5344CB8AC3E}">
        <p14:creationId xmlns:p14="http://schemas.microsoft.com/office/powerpoint/2010/main" val="62901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10835" y="140084"/>
            <a:ext cx="11951855" cy="1938992"/>
          </a:xfrm>
          <a:prstGeom prst="rect">
            <a:avLst/>
          </a:prstGeom>
        </p:spPr>
        <p:txBody>
          <a:bodyPr wrap="square">
            <a:spAutoFit/>
          </a:bodyPr>
          <a:lstStyle/>
          <a:p>
            <a:pPr algn="just"/>
            <a:r>
              <a:rPr lang="en-US" sz="3000" dirty="0" smtClean="0"/>
              <a:t>Antonio </a:t>
            </a:r>
            <a:r>
              <a:rPr lang="en-US" sz="3000" dirty="0"/>
              <a:t>willingly agreed thinking that his ships would soon return with all the rich merchandise and he can easily return the money to Shylock by selling them. Shylock made Antonio sign a bond before giving him the money. Antonio took the money and gave it to </a:t>
            </a:r>
            <a:r>
              <a:rPr lang="en-US" sz="3000" dirty="0" err="1"/>
              <a:t>Bassanio</a:t>
            </a:r>
            <a:r>
              <a:rPr lang="en-US" sz="3000" dirty="0" smtClean="0"/>
              <a:t>.</a:t>
            </a:r>
            <a:endParaRPr lang="en-US" sz="3000" dirty="0"/>
          </a:p>
        </p:txBody>
      </p:sp>
      <p:sp>
        <p:nvSpPr>
          <p:cNvPr id="4" name="Right Arrow 3">
            <a:hlinkClick r:id="rId2" action="ppaction://hlinksldjump"/>
          </p:cNvPr>
          <p:cNvSpPr/>
          <p:nvPr/>
        </p:nvSpPr>
        <p:spPr>
          <a:xfrm>
            <a:off x="9779001" y="4927600"/>
            <a:ext cx="2108200" cy="1359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BACK</a:t>
            </a:r>
            <a:endParaRPr lang="en-US" sz="4800" b="1" dirty="0"/>
          </a:p>
        </p:txBody>
      </p:sp>
    </p:spTree>
    <p:extLst>
      <p:ext uri="{BB962C8B-B14F-4D97-AF65-F5344CB8AC3E}">
        <p14:creationId xmlns:p14="http://schemas.microsoft.com/office/powerpoint/2010/main" val="958784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127" y="228599"/>
            <a:ext cx="12071927" cy="738664"/>
          </a:xfrm>
          <a:prstGeom prst="rect">
            <a:avLst/>
          </a:prstGeom>
        </p:spPr>
        <p:txBody>
          <a:bodyPr wrap="square">
            <a:spAutoFit/>
          </a:bodyPr>
          <a:lstStyle/>
          <a:p>
            <a:r>
              <a:rPr lang="en-US" sz="4200" b="1" dirty="0" smtClean="0">
                <a:effectLst>
                  <a:outerShdw blurRad="38100" dist="38100" dir="2700000" algn="tl">
                    <a:srgbClr val="000000">
                      <a:alpha val="43137"/>
                    </a:srgbClr>
                  </a:outerShdw>
                </a:effectLst>
              </a:rPr>
              <a:t>C: </a:t>
            </a:r>
            <a:r>
              <a:rPr lang="en-US" sz="4200" b="1" dirty="0">
                <a:effectLst>
                  <a:outerShdw blurRad="38100" dist="38100" dir="2700000" algn="tl">
                    <a:srgbClr val="000000">
                      <a:alpha val="43137"/>
                    </a:srgbClr>
                  </a:outerShdw>
                </a:effectLst>
              </a:rPr>
              <a:t>True or false? If false, give the correct information.</a:t>
            </a:r>
          </a:p>
        </p:txBody>
      </p:sp>
      <p:sp>
        <p:nvSpPr>
          <p:cNvPr id="4" name="Rectangle 3"/>
          <p:cNvSpPr/>
          <p:nvPr/>
        </p:nvSpPr>
        <p:spPr>
          <a:xfrm>
            <a:off x="221673" y="2500744"/>
            <a:ext cx="11776363" cy="2862322"/>
          </a:xfrm>
          <a:prstGeom prst="rect">
            <a:avLst/>
          </a:prstGeom>
        </p:spPr>
        <p:txBody>
          <a:bodyPr wrap="square">
            <a:spAutoFit/>
          </a:bodyPr>
          <a:lstStyle/>
          <a:p>
            <a:r>
              <a:rPr lang="en-US" sz="3600" b="1" dirty="0" smtClean="0"/>
              <a:t>1.	</a:t>
            </a:r>
            <a:r>
              <a:rPr lang="en-US" sz="3600" b="1" dirty="0" err="1" smtClean="0"/>
              <a:t>Bassanio</a:t>
            </a:r>
            <a:r>
              <a:rPr lang="en-US" sz="3600" b="1" dirty="0" smtClean="0"/>
              <a:t> </a:t>
            </a:r>
            <a:r>
              <a:rPr lang="en-US" sz="3600" b="1" dirty="0"/>
              <a:t>was a very rich man.</a:t>
            </a:r>
          </a:p>
          <a:p>
            <a:r>
              <a:rPr lang="en-US" sz="3600" b="1" dirty="0" smtClean="0"/>
              <a:t>2.	</a:t>
            </a:r>
            <a:r>
              <a:rPr lang="en-US" sz="3600" b="1" dirty="0" err="1" smtClean="0"/>
              <a:t>Bassanio</a:t>
            </a:r>
            <a:r>
              <a:rPr lang="en-US" sz="3600" b="1" dirty="0" smtClean="0"/>
              <a:t> </a:t>
            </a:r>
            <a:r>
              <a:rPr lang="en-US" sz="3600" b="1" dirty="0"/>
              <a:t>and Antonio hated each other.</a:t>
            </a:r>
          </a:p>
          <a:p>
            <a:r>
              <a:rPr lang="en-US" sz="3600" b="1" dirty="0" smtClean="0"/>
              <a:t>3.	Antonio </a:t>
            </a:r>
            <a:r>
              <a:rPr lang="en-US" sz="3600" b="1" dirty="0"/>
              <a:t>went to Shylock to borrow money.</a:t>
            </a:r>
          </a:p>
          <a:p>
            <a:r>
              <a:rPr lang="en-US" sz="3600" b="1" dirty="0" smtClean="0"/>
              <a:t>4.	Shylock </a:t>
            </a:r>
            <a:r>
              <a:rPr lang="en-US" sz="3600" b="1" dirty="0"/>
              <a:t>happily gave Antonio the money he asked for.</a:t>
            </a:r>
          </a:p>
          <a:p>
            <a:r>
              <a:rPr lang="en-US" sz="3600" b="1" dirty="0" smtClean="0"/>
              <a:t>5.	Antonio </a:t>
            </a:r>
            <a:r>
              <a:rPr lang="en-US" sz="3600" b="1" dirty="0"/>
              <a:t>needed the money to my merchandise.</a:t>
            </a:r>
          </a:p>
        </p:txBody>
      </p:sp>
    </p:spTree>
    <p:extLst>
      <p:ext uri="{BB962C8B-B14F-4D97-AF65-F5344CB8AC3E}">
        <p14:creationId xmlns:p14="http://schemas.microsoft.com/office/powerpoint/2010/main" val="42086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xEl>
                                              <p:pRg st="0" end="0"/>
                                            </p:txEl>
                                          </p:spTgt>
                                        </p:tgtEl>
                                      </p:cBhvr>
                                    </p:animEffect>
                                  </p:childTnLst>
                                </p:cTn>
                              </p:par>
                            </p:childTnLst>
                          </p:cTn>
                        </p:par>
                        <p:par>
                          <p:cTn id="17" fill="hold">
                            <p:stCondLst>
                              <p:cond delay="2250"/>
                            </p:stCondLst>
                            <p:childTnLst>
                              <p:par>
                                <p:cTn id="18" presetID="41" presetClass="entr" presetSubtype="0" fill="hold" nodeType="afterEffect">
                                  <p:stCondLst>
                                    <p:cond delay="0"/>
                                  </p:stCondLst>
                                  <p:iterate type="lt">
                                    <p:tmPct val="10000"/>
                                  </p:iterate>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xEl>
                                              <p:pRg st="1" end="1"/>
                                            </p:txEl>
                                          </p:spTgt>
                                        </p:tgtEl>
                                      </p:cBhvr>
                                    </p:animEffect>
                                  </p:childTnLst>
                                </p:cTn>
                              </p:par>
                            </p:childTnLst>
                          </p:cTn>
                        </p:par>
                        <p:par>
                          <p:cTn id="25" fill="hold">
                            <p:stCondLst>
                              <p:cond delay="4450"/>
                            </p:stCondLst>
                            <p:childTnLst>
                              <p:par>
                                <p:cTn id="26" presetID="41" presetClass="entr" presetSubtype="0" fill="hold" nodeType="afterEffect">
                                  <p:stCondLst>
                                    <p:cond delay="0"/>
                                  </p:stCondLst>
                                  <p:iterate type="lt">
                                    <p:tmPct val="10000"/>
                                  </p:iterate>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xEl>
                                              <p:pRg st="2" end="2"/>
                                            </p:txEl>
                                          </p:spTgt>
                                        </p:tgtEl>
                                      </p:cBhvr>
                                    </p:animEffect>
                                  </p:childTnLst>
                                </p:cTn>
                              </p:par>
                            </p:childTnLst>
                          </p:cTn>
                        </p:par>
                        <p:par>
                          <p:cTn id="33" fill="hold">
                            <p:stCondLst>
                              <p:cond delay="6700"/>
                            </p:stCondLst>
                            <p:childTnLst>
                              <p:par>
                                <p:cTn id="34" presetID="41" presetClass="entr" presetSubtype="0" fill="hold" nodeType="afterEffect">
                                  <p:stCondLst>
                                    <p:cond delay="0"/>
                                  </p:stCondLst>
                                  <p:iterate type="lt">
                                    <p:tmPct val="10000"/>
                                  </p:iterate>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p:cTn id="36"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xEl>
                                              <p:pRg st="3" end="3"/>
                                            </p:txEl>
                                          </p:spTgt>
                                        </p:tgtEl>
                                      </p:cBhvr>
                                    </p:animEffect>
                                  </p:childTnLst>
                                </p:cTn>
                              </p:par>
                            </p:childTnLst>
                          </p:cTn>
                        </p:par>
                        <p:par>
                          <p:cTn id="41" fill="hold">
                            <p:stCondLst>
                              <p:cond delay="9450"/>
                            </p:stCondLst>
                            <p:childTnLst>
                              <p:par>
                                <p:cTn id="42" presetID="41" presetClass="entr" presetSubtype="0" fill="hold" nodeType="afterEffect">
                                  <p:stCondLst>
                                    <p:cond delay="0"/>
                                  </p:stCondLst>
                                  <p:iterate type="lt">
                                    <p:tmPct val="10000"/>
                                  </p:iterate>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p:cTn id="44"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46"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83" y="2105561"/>
            <a:ext cx="11794837" cy="2646878"/>
          </a:xfrm>
          <a:prstGeom prst="rect">
            <a:avLst/>
          </a:prstGeom>
          <a:noFill/>
        </p:spPr>
        <p:txBody>
          <a:bodyPr wrap="square" rtlCol="0">
            <a:spAutoFit/>
          </a:bodyPr>
          <a:lstStyle/>
          <a:p>
            <a:pPr algn="ctr"/>
            <a:r>
              <a:rPr lang="en-US" sz="16600" b="1" dirty="0" smtClean="0">
                <a:effectLst>
                  <a:outerShdw blurRad="38100" dist="38100" dir="2700000" algn="tl">
                    <a:srgbClr val="000000">
                      <a:alpha val="43137"/>
                    </a:srgbClr>
                  </a:outerShdw>
                </a:effectLst>
              </a:rPr>
              <a:t>EVALUATION</a:t>
            </a:r>
            <a:endParaRPr lang="en-US" sz="16600" b="1" dirty="0">
              <a:effectLst>
                <a:outerShdw blurRad="38100" dist="38100" dir="2700000" algn="tl">
                  <a:srgbClr val="000000">
                    <a:alpha val="43137"/>
                  </a:srgbClr>
                </a:outerShdw>
              </a:effectLst>
            </a:endParaRPr>
          </a:p>
        </p:txBody>
      </p:sp>
      <p:sp>
        <p:nvSpPr>
          <p:cNvPr id="3" name="Rectangle 2"/>
          <p:cNvSpPr/>
          <p:nvPr/>
        </p:nvSpPr>
        <p:spPr>
          <a:xfrm>
            <a:off x="101601" y="193963"/>
            <a:ext cx="11970326" cy="630942"/>
          </a:xfrm>
          <a:prstGeom prst="rect">
            <a:avLst/>
          </a:prstGeom>
        </p:spPr>
        <p:txBody>
          <a:bodyPr wrap="square">
            <a:spAutoFit/>
          </a:bodyPr>
          <a:lstStyle/>
          <a:p>
            <a:r>
              <a:rPr lang="en-US" sz="3500" b="1" dirty="0" smtClean="0"/>
              <a:t>D: </a:t>
            </a:r>
            <a:r>
              <a:rPr lang="en-US" sz="3500" b="1" dirty="0"/>
              <a:t>Read the text in B again and answer the following questions.</a:t>
            </a:r>
          </a:p>
        </p:txBody>
      </p:sp>
      <p:sp>
        <p:nvSpPr>
          <p:cNvPr id="4" name="Rectangle 3"/>
          <p:cNvSpPr/>
          <p:nvPr/>
        </p:nvSpPr>
        <p:spPr>
          <a:xfrm>
            <a:off x="378691" y="2332179"/>
            <a:ext cx="11610109" cy="2862322"/>
          </a:xfrm>
          <a:prstGeom prst="rect">
            <a:avLst/>
          </a:prstGeom>
        </p:spPr>
        <p:txBody>
          <a:bodyPr wrap="square">
            <a:spAutoFit/>
          </a:bodyPr>
          <a:lstStyle/>
          <a:p>
            <a:r>
              <a:rPr lang="en-US" sz="3600" b="1" dirty="0" smtClean="0"/>
              <a:t>1.	Why </a:t>
            </a:r>
            <a:r>
              <a:rPr lang="en-US" sz="3600" b="1" dirty="0"/>
              <a:t>was </a:t>
            </a:r>
            <a:r>
              <a:rPr lang="en-US" sz="3600" b="1" dirty="0" err="1"/>
              <a:t>Bassanio</a:t>
            </a:r>
            <a:r>
              <a:rPr lang="en-US" sz="3600" b="1" dirty="0"/>
              <a:t> short of money all the time?</a:t>
            </a:r>
          </a:p>
          <a:p>
            <a:r>
              <a:rPr lang="en-US" sz="3600" b="1" dirty="0" smtClean="0"/>
              <a:t>2.	Why </a:t>
            </a:r>
            <a:r>
              <a:rPr lang="en-US" sz="3600" b="1" dirty="0"/>
              <a:t>did he go to Antonio?</a:t>
            </a:r>
          </a:p>
          <a:p>
            <a:r>
              <a:rPr lang="en-US" sz="3600" b="1" dirty="0" smtClean="0"/>
              <a:t>3.	Why </a:t>
            </a:r>
            <a:r>
              <a:rPr lang="en-US" sz="3600" b="1" dirty="0"/>
              <a:t>did Antonio go to Shylock?</a:t>
            </a:r>
          </a:p>
          <a:p>
            <a:r>
              <a:rPr lang="en-US" sz="3600" b="1" dirty="0" smtClean="0"/>
              <a:t>4.	Why </a:t>
            </a:r>
            <a:r>
              <a:rPr lang="en-US" sz="3600" b="1" dirty="0"/>
              <a:t>did Shylock bring forward the bond?</a:t>
            </a:r>
          </a:p>
          <a:p>
            <a:r>
              <a:rPr lang="en-US" sz="3600" b="1" dirty="0" smtClean="0"/>
              <a:t>5.	What </a:t>
            </a:r>
            <a:r>
              <a:rPr lang="en-US" sz="3600" b="1" dirty="0"/>
              <a:t>could be written on the bond?</a:t>
            </a:r>
          </a:p>
        </p:txBody>
      </p:sp>
    </p:spTree>
    <p:extLst>
      <p:ext uri="{BB962C8B-B14F-4D97-AF65-F5344CB8AC3E}">
        <p14:creationId xmlns:p14="http://schemas.microsoft.com/office/powerpoint/2010/main" val="23911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8" presetClass="exit" presetSubtype="32" fill="hold" grpId="1" nodeType="afterEffect">
                                  <p:stCondLst>
                                    <p:cond delay="1500"/>
                                  </p:stCondLst>
                                  <p:childTnLst>
                                    <p:animEffect transition="out" filter="diamond(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par>
                          <p:cTn id="13" fill="hold">
                            <p:stCondLst>
                              <p:cond delay="55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600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xEl>
                                              <p:pRg st="0" end="0"/>
                                            </p:txEl>
                                          </p:spTgt>
                                        </p:tgtEl>
                                      </p:cBhvr>
                                    </p:animEffect>
                                  </p:childTnLst>
                                </p:cTn>
                              </p:par>
                            </p:childTnLst>
                          </p:cTn>
                        </p:par>
                        <p:par>
                          <p:cTn id="26" fill="hold">
                            <p:stCondLst>
                              <p:cond delay="8400"/>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
                                            <p:txEl>
                                              <p:pRg st="1" end="1"/>
                                            </p:txEl>
                                          </p:spTgt>
                                        </p:tgtEl>
                                      </p:cBhvr>
                                    </p:animEffect>
                                  </p:childTnLst>
                                </p:cTn>
                              </p:par>
                            </p:childTnLst>
                          </p:cTn>
                        </p:par>
                        <p:par>
                          <p:cTn id="34" fill="hold">
                            <p:stCondLst>
                              <p:cond delay="995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xEl>
                                              <p:pRg st="2" end="2"/>
                                            </p:txEl>
                                          </p:spTgt>
                                        </p:tgtEl>
                                      </p:cBhvr>
                                    </p:animEffect>
                                  </p:childTnLst>
                                </p:cTn>
                              </p:par>
                            </p:childTnLst>
                          </p:cTn>
                        </p:par>
                        <p:par>
                          <p:cTn id="42" fill="hold">
                            <p:stCondLst>
                              <p:cond delay="11750"/>
                            </p:stCondLst>
                            <p:childTnLst>
                              <p:par>
                                <p:cTn id="43" presetID="41" presetClass="entr" presetSubtype="0" fill="hold" nodeType="afterEffect">
                                  <p:stCondLst>
                                    <p:cond delay="0"/>
                                  </p:stCondLst>
                                  <p:iterate type="lt">
                                    <p:tmPct val="10000"/>
                                  </p:iterate>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p:cTn id="45"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47"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
                                            <p:txEl>
                                              <p:pRg st="3" end="3"/>
                                            </p:txEl>
                                          </p:spTgt>
                                        </p:tgtEl>
                                      </p:cBhvr>
                                    </p:animEffect>
                                  </p:childTnLst>
                                </p:cTn>
                              </p:par>
                            </p:childTnLst>
                          </p:cTn>
                        </p:par>
                        <p:par>
                          <p:cTn id="50" fill="hold">
                            <p:stCondLst>
                              <p:cond delay="13950"/>
                            </p:stCondLst>
                            <p:childTnLst>
                              <p:par>
                                <p:cTn id="51" presetID="41" presetClass="entr" presetSubtype="0" fill="hold" nodeType="afterEffect">
                                  <p:stCondLst>
                                    <p:cond delay="0"/>
                                  </p:stCondLst>
                                  <p:iterate type="lt">
                                    <p:tmPct val="10000"/>
                                  </p:iterate>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p:cTn id="53"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5"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82" y="2105561"/>
            <a:ext cx="11794837" cy="2215991"/>
          </a:xfrm>
          <a:prstGeom prst="rect">
            <a:avLst/>
          </a:prstGeom>
          <a:noFill/>
        </p:spPr>
        <p:txBody>
          <a:bodyPr wrap="square" rtlCol="0">
            <a:spAutoFit/>
          </a:bodyPr>
          <a:lstStyle/>
          <a:p>
            <a:pPr algn="ctr"/>
            <a:r>
              <a:rPr lang="en-US" sz="13800" b="1" dirty="0" smtClean="0">
                <a:effectLst>
                  <a:outerShdw blurRad="38100" dist="38100" dir="2700000" algn="tl">
                    <a:srgbClr val="000000">
                      <a:alpha val="43137"/>
                    </a:srgbClr>
                  </a:outerShdw>
                </a:effectLst>
              </a:rPr>
              <a:t>HOME WORK</a:t>
            </a:r>
            <a:endParaRPr lang="en-US" sz="13800" b="1" dirty="0">
              <a:effectLst>
                <a:outerShdw blurRad="38100" dist="38100" dir="2700000" algn="tl">
                  <a:srgbClr val="000000">
                    <a:alpha val="43137"/>
                  </a:srgbClr>
                </a:outerShdw>
              </a:effectLst>
            </a:endParaRPr>
          </a:p>
        </p:txBody>
      </p:sp>
      <p:sp>
        <p:nvSpPr>
          <p:cNvPr id="3" name="TextBox 2"/>
          <p:cNvSpPr txBox="1"/>
          <p:nvPr/>
        </p:nvSpPr>
        <p:spPr>
          <a:xfrm>
            <a:off x="179615" y="2736503"/>
            <a:ext cx="11832771" cy="1384995"/>
          </a:xfrm>
          <a:prstGeom prst="rect">
            <a:avLst/>
          </a:prstGeom>
          <a:noFill/>
        </p:spPr>
        <p:txBody>
          <a:bodyPr wrap="square" rtlCol="0">
            <a:spAutoFit/>
          </a:bodyPr>
          <a:lstStyle/>
          <a:p>
            <a:pPr algn="ctr"/>
            <a:r>
              <a:rPr lang="en-US" sz="4200" b="1" dirty="0" smtClean="0">
                <a:latin typeface="TimesNewRomanPS-BoldMT"/>
              </a:rPr>
              <a:t>Every student will write a summary of the passage ‘B’ in no more than 90 to 100 words</a:t>
            </a:r>
            <a:r>
              <a:rPr lang="en-US" sz="4200" b="1" i="1" dirty="0" smtClean="0">
                <a:effectLst>
                  <a:outerShdw blurRad="38100" dist="38100" dir="2700000" algn="tl">
                    <a:srgbClr val="000000">
                      <a:alpha val="43137"/>
                    </a:srgbClr>
                  </a:outerShdw>
                </a:effectLst>
                <a:latin typeface="TimesNewRomanPS-BoldMT"/>
              </a:rPr>
              <a:t>.</a:t>
            </a:r>
            <a:endParaRPr lang="en-US" sz="4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649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8" presetClass="exit" presetSubtype="32" fill="hold" grpId="1" nodeType="afterEffect">
                                  <p:stCondLst>
                                    <p:cond delay="1500"/>
                                  </p:stCondLst>
                                  <p:childTnLst>
                                    <p:animEffect transition="out" filter="diamond(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par>
                          <p:cTn id="13" fill="hold">
                            <p:stCondLst>
                              <p:cond delay="5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323439"/>
          </a:xfrm>
          <a:prstGeom prst="rect">
            <a:avLst/>
          </a:prstGeom>
          <a:noFill/>
        </p:spPr>
        <p:txBody>
          <a:bodyPr wrap="square" rtlCol="0">
            <a:spAutoFit/>
          </a:bodyPr>
          <a:lstStyle/>
          <a:p>
            <a:pPr algn="ctr"/>
            <a:r>
              <a:rPr lang="en-US"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Welcome to all.</a:t>
            </a:r>
            <a:endPar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313" y="1323438"/>
            <a:ext cx="7810610" cy="5009205"/>
          </a:xfrm>
          <a:prstGeom prst="rect">
            <a:avLst/>
          </a:prstGeom>
          <a:ln>
            <a:noFill/>
          </a:ln>
          <a:effectLst>
            <a:softEdge rad="112500"/>
          </a:effectLst>
        </p:spPr>
      </p:pic>
    </p:spTree>
    <p:extLst>
      <p:ext uri="{BB962C8B-B14F-4D97-AF65-F5344CB8AC3E}">
        <p14:creationId xmlns:p14="http://schemas.microsoft.com/office/powerpoint/2010/main" val="4197492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83029" y="228600"/>
            <a:ext cx="11627987" cy="6049191"/>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571349" y="3891039"/>
            <a:ext cx="10904338" cy="1863426"/>
          </a:xfrm>
          <a:prstGeom prst="rect">
            <a:avLst/>
          </a:prstGeom>
          <a:noFill/>
          <a:scene3d>
            <a:camera prst="perspectiveHeroicExtremeRightFacing"/>
            <a:lightRig rig="threePt" dir="t"/>
          </a:scene3d>
        </p:spPr>
        <p:txBody>
          <a:bodyPr wrap="square" rtlCol="0">
            <a:spAutoFit/>
          </a:bodyPr>
          <a:lstStyle/>
          <a:p>
            <a:pPr algn="ctr"/>
            <a:r>
              <a:rPr lang="en-US" sz="11500" b="1" dirty="0" smtClean="0">
                <a:solidFill>
                  <a:srgbClr val="FFFF00"/>
                </a:solidFill>
                <a:effectLst>
                  <a:outerShdw blurRad="38100" dist="38100" dir="2700000" algn="tl">
                    <a:srgbClr val="000000">
                      <a:alpha val="43137"/>
                    </a:srgbClr>
                  </a:outerShdw>
                </a:effectLst>
              </a:rPr>
              <a:t>Thank you all.</a:t>
            </a:r>
            <a:endParaRPr lang="en-US" sz="115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3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4.16667E-7 -7.40741E-7 L -4.16667E-7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3968" y="203203"/>
            <a:ext cx="11795979" cy="6428509"/>
            <a:chOff x="152401" y="83127"/>
            <a:chExt cx="11901054" cy="664094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735" y="3879619"/>
              <a:ext cx="2715409" cy="2704031"/>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166254" y="83127"/>
              <a:ext cx="11887200" cy="16163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effectLst>
                    <a:outerShdw blurRad="38100" dist="38100" dir="2700000" algn="tl">
                      <a:srgbClr val="000000">
                        <a:alpha val="43137"/>
                      </a:srgbClr>
                    </a:outerShdw>
                  </a:effectLst>
                </a:rPr>
                <a:t>INTRODUCTION</a:t>
              </a:r>
              <a:endParaRPr lang="en-US" sz="8800" b="1"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152401" y="1816387"/>
              <a:ext cx="7930157" cy="49076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chemeClr val="tx1"/>
                </a:solidFill>
              </a:endParaRPr>
            </a:p>
          </p:txBody>
        </p:sp>
        <p:sp>
          <p:nvSpPr>
            <p:cNvPr id="11" name="Rectangle 10"/>
            <p:cNvSpPr/>
            <p:nvPr/>
          </p:nvSpPr>
          <p:spPr>
            <a:xfrm>
              <a:off x="166255" y="1844095"/>
              <a:ext cx="6437746" cy="861774"/>
            </a:xfrm>
            <a:prstGeom prst="rect">
              <a:avLst/>
            </a:prstGeom>
          </p:spPr>
          <p:txBody>
            <a:bodyPr wrap="square">
              <a:spAutoFit/>
            </a:bodyPr>
            <a:lstStyle/>
            <a:p>
              <a:r>
                <a:rPr lang="en-US" sz="5000" b="1" dirty="0">
                  <a:effectLst>
                    <a:outerShdw blurRad="38100" dist="38100" dir="2700000" algn="tl">
                      <a:srgbClr val="000000">
                        <a:alpha val="43137"/>
                      </a:srgbClr>
                    </a:outerShdw>
                  </a:effectLst>
                </a:rPr>
                <a:t>S. M. MONIRUL ISLAM</a:t>
              </a:r>
            </a:p>
          </p:txBody>
        </p:sp>
        <p:sp>
          <p:nvSpPr>
            <p:cNvPr id="12" name="Rectangle 11"/>
            <p:cNvSpPr/>
            <p:nvPr/>
          </p:nvSpPr>
          <p:spPr>
            <a:xfrm>
              <a:off x="184730" y="2521140"/>
              <a:ext cx="6373091" cy="646331"/>
            </a:xfrm>
            <a:prstGeom prst="rect">
              <a:avLst/>
            </a:prstGeom>
          </p:spPr>
          <p:txBody>
            <a:bodyPr wrap="square">
              <a:spAutoFit/>
            </a:bodyPr>
            <a:lstStyle/>
            <a:p>
              <a:r>
                <a:rPr lang="en-US" sz="3600" b="1" dirty="0">
                  <a:effectLst>
                    <a:outerShdw blurRad="38100" dist="38100" dir="2700000" algn="tl">
                      <a:srgbClr val="000000">
                        <a:alpha val="43137"/>
                      </a:srgbClr>
                    </a:outerShdw>
                  </a:effectLst>
                </a:rPr>
                <a:t>Assistant Teacher in English</a:t>
              </a:r>
            </a:p>
          </p:txBody>
        </p:sp>
        <p:sp>
          <p:nvSpPr>
            <p:cNvPr id="13" name="Rectangle 12"/>
            <p:cNvSpPr/>
            <p:nvPr/>
          </p:nvSpPr>
          <p:spPr>
            <a:xfrm>
              <a:off x="166253" y="3048000"/>
              <a:ext cx="6502402" cy="1200329"/>
            </a:xfrm>
            <a:prstGeom prst="rect">
              <a:avLst/>
            </a:prstGeom>
          </p:spPr>
          <p:txBody>
            <a:bodyPr wrap="square">
              <a:spAutoFit/>
            </a:bodyPr>
            <a:lstStyle/>
            <a:p>
              <a:r>
                <a:rPr lang="en-US" sz="3600" b="1" dirty="0">
                  <a:effectLst>
                    <a:outerShdw blurRad="38100" dist="38100" dir="2700000" algn="tl">
                      <a:srgbClr val="000000">
                        <a:alpha val="43137"/>
                      </a:srgbClr>
                    </a:outerShdw>
                  </a:effectLst>
                </a:rPr>
                <a:t>Govt. Model Secondary School, </a:t>
              </a:r>
              <a:r>
                <a:rPr lang="en-US" sz="3600" b="1" dirty="0" smtClean="0">
                  <a:effectLst>
                    <a:outerShdw blurRad="38100" dist="38100" dir="2700000" algn="tl">
                      <a:srgbClr val="000000">
                        <a:alpha val="43137"/>
                      </a:srgbClr>
                    </a:outerShdw>
                  </a:effectLst>
                </a:rPr>
                <a:t>Khulna-9100</a:t>
              </a:r>
              <a:endParaRPr lang="en-US" sz="3600" b="1" dirty="0">
                <a:effectLst>
                  <a:outerShdw blurRad="38100" dist="38100" dir="2700000" algn="tl">
                    <a:srgbClr val="000000">
                      <a:alpha val="43137"/>
                    </a:srgbClr>
                  </a:outerShdw>
                </a:effectLst>
              </a:endParaRPr>
            </a:p>
          </p:txBody>
        </p:sp>
        <p:sp>
          <p:nvSpPr>
            <p:cNvPr id="14" name="Rectangle 13"/>
            <p:cNvSpPr/>
            <p:nvPr/>
          </p:nvSpPr>
          <p:spPr>
            <a:xfrm>
              <a:off x="166258" y="4700878"/>
              <a:ext cx="6373091" cy="604099"/>
            </a:xfrm>
            <a:prstGeom prst="rect">
              <a:avLst/>
            </a:prstGeom>
          </p:spPr>
          <p:txBody>
            <a:bodyPr wrap="square">
              <a:spAutoFit/>
            </a:bodyPr>
            <a:lstStyle/>
            <a:p>
              <a:r>
                <a:rPr lang="en-US" sz="3200" b="1" dirty="0">
                  <a:effectLst>
                    <a:outerShdw blurRad="38100" dist="38100" dir="2700000" algn="tl">
                      <a:srgbClr val="000000">
                        <a:alpha val="43137"/>
                      </a:srgbClr>
                    </a:outerShdw>
                  </a:effectLst>
                </a:rPr>
                <a:t>Mobile: </a:t>
              </a:r>
              <a:r>
                <a:rPr lang="en-US" sz="3200" b="1" dirty="0" smtClean="0">
                  <a:effectLst>
                    <a:outerShdw blurRad="38100" dist="38100" dir="2700000" algn="tl">
                      <a:srgbClr val="000000">
                        <a:alpha val="43137"/>
                      </a:srgbClr>
                    </a:outerShdw>
                  </a:effectLst>
                </a:rPr>
                <a:t>01711-397 </a:t>
              </a:r>
              <a:r>
                <a:rPr lang="en-US" sz="3200" b="1" dirty="0">
                  <a:effectLst>
                    <a:outerShdw blurRad="38100" dist="38100" dir="2700000" algn="tl">
                      <a:srgbClr val="000000">
                        <a:alpha val="43137"/>
                      </a:srgbClr>
                    </a:outerShdw>
                  </a:effectLst>
                </a:rPr>
                <a:t>309</a:t>
              </a:r>
            </a:p>
          </p:txBody>
        </p:sp>
        <p:sp>
          <p:nvSpPr>
            <p:cNvPr id="15" name="Rectangle 14"/>
            <p:cNvSpPr/>
            <p:nvPr/>
          </p:nvSpPr>
          <p:spPr>
            <a:xfrm>
              <a:off x="164496" y="4054548"/>
              <a:ext cx="6402561" cy="646331"/>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hlinkClick r:id="rId3"/>
                </a:rPr>
                <a:t>monirmodel@gmail.com</a:t>
              </a:r>
              <a:r>
                <a:rPr lang="en-US"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
          <p:nvSpPr>
            <p:cNvPr id="18" name="Rectangle 17"/>
            <p:cNvSpPr/>
            <p:nvPr/>
          </p:nvSpPr>
          <p:spPr>
            <a:xfrm>
              <a:off x="181508" y="5367117"/>
              <a:ext cx="3903351" cy="1239995"/>
            </a:xfrm>
            <a:prstGeom prst="rect">
              <a:avLst/>
            </a:prstGeom>
          </p:spPr>
          <p:txBody>
            <a:bodyPr wrap="square">
              <a:spAutoFit/>
            </a:bodyPr>
            <a:lstStyle/>
            <a:p>
              <a:pPr algn="ctr"/>
              <a:fld id="{F29792B7-DB20-45D0-BEF4-FCFBD825244E}" type="datetime2">
                <a:rPr lang="en-US" sz="3600" b="1" smtClean="0">
                  <a:solidFill>
                    <a:srgbClr val="7030A0"/>
                  </a:solidFill>
                </a:rPr>
                <a:t>Friday, May 1, 2020</a:t>
              </a:fld>
              <a:endParaRPr lang="en-US" sz="3600" b="1" dirty="0">
                <a:solidFill>
                  <a:srgbClr val="7030A0"/>
                </a:solidFill>
              </a:endParaRPr>
            </a:p>
          </p:txBody>
        </p:sp>
        <p:sp>
          <p:nvSpPr>
            <p:cNvPr id="19" name="Rectangle 18"/>
            <p:cNvSpPr/>
            <p:nvPr/>
          </p:nvSpPr>
          <p:spPr>
            <a:xfrm>
              <a:off x="8230188" y="1819567"/>
              <a:ext cx="3823267" cy="49045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chemeClr val="tx1"/>
                </a:solidFill>
              </a:endParaRPr>
            </a:p>
          </p:txBody>
        </p:sp>
      </p:grpSp>
      <p:pic>
        <p:nvPicPr>
          <p:cNvPr id="2" name="Picture 1"/>
          <p:cNvPicPr>
            <a:picLocks noChangeAspect="1"/>
          </p:cNvPicPr>
          <p:nvPr/>
        </p:nvPicPr>
        <p:blipFill>
          <a:blip r:embed="rId4"/>
          <a:stretch>
            <a:fillRect/>
          </a:stretch>
        </p:blipFill>
        <p:spPr>
          <a:xfrm>
            <a:off x="8331612" y="1935548"/>
            <a:ext cx="3586934" cy="4610653"/>
          </a:xfrm>
          <a:prstGeom prst="rect">
            <a:avLst/>
          </a:prstGeom>
        </p:spPr>
      </p:pic>
    </p:spTree>
    <p:extLst>
      <p:ext uri="{BB962C8B-B14F-4D97-AF65-F5344CB8AC3E}">
        <p14:creationId xmlns:p14="http://schemas.microsoft.com/office/powerpoint/2010/main" val="173808419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78" y="147782"/>
            <a:ext cx="12296451" cy="6710218"/>
          </a:xfrm>
          <a:prstGeom prst="rect">
            <a:avLst/>
          </a:prstGeom>
          <a:ln>
            <a:noFill/>
          </a:ln>
          <a:effectLst>
            <a:softEdge rad="112500"/>
          </a:effectLst>
        </p:spPr>
      </p:pic>
    </p:spTree>
    <p:extLst>
      <p:ext uri="{BB962C8B-B14F-4D97-AF65-F5344CB8AC3E}">
        <p14:creationId xmlns:p14="http://schemas.microsoft.com/office/powerpoint/2010/main" val="113293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489" y="129312"/>
            <a:ext cx="11833877" cy="923330"/>
          </a:xfrm>
          <a:prstGeom prst="rect">
            <a:avLst/>
          </a:prstGeom>
          <a:noFill/>
          <a:ln w="57150">
            <a:noFill/>
          </a:ln>
        </p:spPr>
        <p:txBody>
          <a:bodyPr wrap="square" rtlCol="0">
            <a:spAutoFit/>
          </a:bodyPr>
          <a:lstStyle/>
          <a:p>
            <a:pPr algn="ctr"/>
            <a:r>
              <a:rPr lang="en-US" sz="5400" b="1" dirty="0" smtClean="0">
                <a:effectLst>
                  <a:outerShdw blurRad="38100" dist="38100" dir="2700000" algn="tl">
                    <a:srgbClr val="000000">
                      <a:alpha val="43137"/>
                    </a:srgbClr>
                  </a:outerShdw>
                </a:effectLst>
              </a:rPr>
              <a:t>Let us watch the video.</a:t>
            </a:r>
            <a:endParaRPr lang="en-US" sz="5400" b="1" dirty="0">
              <a:effectLst>
                <a:outerShdw blurRad="38100" dist="38100" dir="2700000" algn="tl">
                  <a:srgbClr val="000000">
                    <a:alpha val="43137"/>
                  </a:srgbClr>
                </a:outerShdw>
              </a:effectLst>
            </a:endParaRPr>
          </a:p>
        </p:txBody>
      </p:sp>
      <p:sp>
        <p:nvSpPr>
          <p:cNvPr id="2" name="TextBox 1">
            <a:hlinkClick r:id="rId2"/>
          </p:cNvPr>
          <p:cNvSpPr txBox="1"/>
          <p:nvPr/>
        </p:nvSpPr>
        <p:spPr>
          <a:xfrm>
            <a:off x="175490" y="2387601"/>
            <a:ext cx="11800610" cy="1538883"/>
          </a:xfrm>
          <a:prstGeom prst="rect">
            <a:avLst/>
          </a:prstGeom>
          <a:noFill/>
          <a:ln w="57150">
            <a:noFill/>
          </a:ln>
        </p:spPr>
        <p:txBody>
          <a:bodyPr wrap="square" rtlCol="0">
            <a:spAutoFit/>
          </a:bodyPr>
          <a:lstStyle/>
          <a:p>
            <a:pPr algn="ctr"/>
            <a:r>
              <a:rPr lang="en-US" sz="4700" b="1" dirty="0" smtClean="0">
                <a:effectLst>
                  <a:outerShdw blurRad="38100" dist="38100" dir="2700000" algn="tl">
                    <a:srgbClr val="000000">
                      <a:alpha val="43137"/>
                    </a:srgbClr>
                  </a:outerShdw>
                </a:effectLst>
              </a:rPr>
              <a:t>Please click here to go to internet for watching Video.</a:t>
            </a:r>
            <a:endParaRPr lang="en-US" sz="4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210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129309"/>
            <a:ext cx="11499273" cy="769441"/>
          </a:xfrm>
          <a:prstGeom prst="rect">
            <a:avLst/>
          </a:prstGeom>
          <a:noFill/>
        </p:spPr>
        <p:txBody>
          <a:bodyPr wrap="square" rtlCol="0">
            <a:spAutoFit/>
          </a:bodyPr>
          <a:lstStyle/>
          <a:p>
            <a:r>
              <a:rPr lang="en-US" sz="4400" b="1" i="1" dirty="0" smtClean="0"/>
              <a:t>Today’s topic of the class is----</a:t>
            </a:r>
            <a:endParaRPr lang="en-US" sz="4400" b="1" i="1" dirty="0"/>
          </a:p>
        </p:txBody>
      </p:sp>
      <p:sp>
        <p:nvSpPr>
          <p:cNvPr id="3" name="Title 1"/>
          <p:cNvSpPr txBox="1">
            <a:spLocks/>
          </p:cNvSpPr>
          <p:nvPr/>
        </p:nvSpPr>
        <p:spPr>
          <a:xfrm>
            <a:off x="203200" y="1064231"/>
            <a:ext cx="11776363" cy="914400"/>
          </a:xfrm>
          <a:prstGeom prst="rect">
            <a:avLst/>
          </a:prstGeom>
          <a:noFill/>
          <a:ln w="57150">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a:ea typeface="+mn-ea"/>
                <a:cs typeface="+mn-cs"/>
              </a:rPr>
              <a:t>A </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a:ea typeface="+mn-ea"/>
                <a:cs typeface="+mn-cs"/>
              </a:rPr>
              <a:t>Pound of Flesh</a:t>
            </a:r>
          </a:p>
          <a:p>
            <a:pPr algn="ctr"/>
            <a:endParaRPr lang="en-US" sz="5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Subtitle 2"/>
          <p:cNvSpPr txBox="1">
            <a:spLocks/>
          </p:cNvSpPr>
          <p:nvPr/>
        </p:nvSpPr>
        <p:spPr>
          <a:xfrm>
            <a:off x="203199" y="1895505"/>
            <a:ext cx="11776363" cy="3886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b="1" dirty="0" smtClean="0"/>
              <a:t>Unit  : 14 </a:t>
            </a:r>
          </a:p>
          <a:p>
            <a:pPr marL="0" indent="0" algn="ctr">
              <a:buNone/>
            </a:pPr>
            <a:r>
              <a:rPr lang="en-US" sz="5600" b="1" dirty="0" smtClean="0">
                <a:effectLst>
                  <a:outerShdw blurRad="38100" dist="38100" dir="2700000" algn="tl">
                    <a:srgbClr val="000000">
                      <a:alpha val="43137"/>
                    </a:srgbClr>
                  </a:outerShdw>
                </a:effectLst>
              </a:rPr>
              <a:t>[Pleasure and Purpose]</a:t>
            </a:r>
          </a:p>
          <a:p>
            <a:pPr marL="0" indent="0" algn="ctr">
              <a:buNone/>
            </a:pPr>
            <a:r>
              <a:rPr lang="en-US" sz="6600" b="1" dirty="0" smtClean="0"/>
              <a:t>Lesson : 9</a:t>
            </a:r>
            <a:endParaRPr lang="en-US" sz="6600" b="1" dirty="0"/>
          </a:p>
        </p:txBody>
      </p:sp>
    </p:spTree>
    <p:extLst>
      <p:ext uri="{BB962C8B-B14F-4D97-AF65-F5344CB8AC3E}">
        <p14:creationId xmlns:p14="http://schemas.microsoft.com/office/powerpoint/2010/main" val="415001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21" fill="hold">
                            <p:stCondLst>
                              <p:cond delay="4400"/>
                            </p:stCondLst>
                            <p:childTnLst>
                              <p:par>
                                <p:cTn id="22" presetID="15"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5400"/>
                            </p:stCondLst>
                            <p:childTnLst>
                              <p:par>
                                <p:cTn id="29" presetID="15" presetClass="entr" presetSubtype="0" fill="hold" grpId="0"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6400"/>
                            </p:stCondLst>
                            <p:childTnLst>
                              <p:par>
                                <p:cTn id="36" presetID="15" presetClass="entr" presetSubtype="0" fill="hold" grpId="0"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7400"/>
                            </p:stCondLst>
                            <p:childTnLst>
                              <p:par>
                                <p:cTn id="43" presetID="42" presetClass="path" presetSubtype="0" accel="50000" decel="50000" fill="hold" grpId="1" nodeType="afterEffect">
                                  <p:stCondLst>
                                    <p:cond delay="0"/>
                                  </p:stCondLst>
                                  <p:iterate type="lt">
                                    <p:tmPct val="0"/>
                                  </p:iterate>
                                  <p:childTnLst>
                                    <p:animMotion origin="layout" path="M 6.25E-7 7.40741E-7 L -0.00039 0.6213 " pathEditMode="relative" rAng="0" ptsTypes="AA">
                                      <p:cBhvr>
                                        <p:cTn id="44" dur="2000" fill="hold"/>
                                        <p:tgtEl>
                                          <p:spTgt spid="3"/>
                                        </p:tgtEl>
                                        <p:attrNameLst>
                                          <p:attrName>ppt_x</p:attrName>
                                          <p:attrName>ppt_y</p:attrName>
                                        </p:attrNameLst>
                                      </p:cBhvr>
                                      <p:rCtr x="-26" y="3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237112"/>
            <a:ext cx="10836852" cy="92333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Learning </a:t>
            </a:r>
            <a:r>
              <a:rPr kumimoji="0" lang="en-US"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outcomes</a:t>
            </a:r>
            <a:endPar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295562" y="1220792"/>
            <a:ext cx="11702471" cy="1200329"/>
          </a:xfrm>
          <a:prstGeom prst="rect">
            <a:avLst/>
          </a:prstGeom>
          <a:noFill/>
          <a:ln w="762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NewRomanPSMT"/>
                <a:ea typeface="+mn-ea"/>
                <a:cs typeface="+mn-cs"/>
              </a:rPr>
              <a:t>After the students </a:t>
            </a:r>
            <a:r>
              <a:rPr kumimoji="0" lang="en-US" sz="3600" b="1" i="0" u="none" strike="noStrike" kern="1200" cap="none" spc="0" normalizeH="0" baseline="0" noProof="0" dirty="0">
                <a:ln>
                  <a:noFill/>
                </a:ln>
                <a:solidFill>
                  <a:prstClr val="black"/>
                </a:solidFill>
                <a:effectLst/>
                <a:uLnTx/>
                <a:uFillTx/>
                <a:latin typeface="TimesNewRomanPSMT"/>
                <a:ea typeface="+mn-ea"/>
                <a:cs typeface="+mn-cs"/>
              </a:rPr>
              <a:t>have studied the </a:t>
            </a:r>
            <a:r>
              <a:rPr kumimoji="0" lang="en-US" sz="3600" b="1" i="0" u="none" strike="noStrike" kern="1200" cap="none" spc="0" normalizeH="0" baseline="0" noProof="0" dirty="0" smtClean="0">
                <a:ln>
                  <a:noFill/>
                </a:ln>
                <a:solidFill>
                  <a:prstClr val="black"/>
                </a:solidFill>
                <a:effectLst/>
                <a:uLnTx/>
                <a:uFillTx/>
                <a:latin typeface="TimesNewRomanPSMT"/>
                <a:ea typeface="+mn-ea"/>
                <a:cs typeface="+mn-cs"/>
              </a:rPr>
              <a:t>lesson, they </a:t>
            </a:r>
            <a:r>
              <a:rPr kumimoji="0" lang="en-US" sz="3600" b="1" i="0" u="none" strike="noStrike" kern="1200" cap="none" spc="0" normalizeH="0" baseline="0" noProof="0" dirty="0">
                <a:ln>
                  <a:noFill/>
                </a:ln>
                <a:solidFill>
                  <a:prstClr val="black"/>
                </a:solidFill>
                <a:effectLst/>
                <a:uLnTx/>
                <a:uFillTx/>
                <a:latin typeface="TimesNewRomanPSMT"/>
                <a:ea typeface="+mn-ea"/>
                <a:cs typeface="+mn-cs"/>
              </a:rPr>
              <a:t>will </a:t>
            </a:r>
            <a:r>
              <a:rPr kumimoji="0" lang="en-US" sz="3600" b="1" i="0" u="none" strike="noStrike" kern="1200" cap="none" spc="0" normalizeH="0" baseline="0" noProof="0" dirty="0" smtClean="0">
                <a:ln>
                  <a:noFill/>
                </a:ln>
                <a:solidFill>
                  <a:prstClr val="black"/>
                </a:solidFill>
                <a:effectLst/>
                <a:uLnTx/>
                <a:uFillTx/>
                <a:latin typeface="TimesNewRomanPSMT"/>
                <a:ea typeface="+mn-ea"/>
                <a:cs typeface="+mn-cs"/>
              </a:rPr>
              <a:t>be able to ---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41741" y="2959604"/>
            <a:ext cx="11702471" cy="1200329"/>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recognize and use English sounds, stress, and </a:t>
            </a:r>
            <a:r>
              <a:rPr lang="en-US" sz="3600" b="1" dirty="0" smtClean="0">
                <a:latin typeface="TimesNewRomanPSMT"/>
              </a:rPr>
              <a:t>intonation,</a:t>
            </a:r>
            <a:endParaRPr lang="en-US" sz="3600" b="1" dirty="0">
              <a:latin typeface="TimesNewRomanPSMT"/>
            </a:endParaRPr>
          </a:p>
        </p:txBody>
      </p:sp>
      <p:sp>
        <p:nvSpPr>
          <p:cNvPr id="7" name="Rectangle 6"/>
          <p:cNvSpPr/>
          <p:nvPr/>
        </p:nvSpPr>
        <p:spPr>
          <a:xfrm>
            <a:off x="378687" y="4151198"/>
            <a:ext cx="10880437"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understand </a:t>
            </a:r>
            <a:r>
              <a:rPr lang="en-US" sz="3600" b="1" dirty="0" smtClean="0">
                <a:latin typeface="TimesNewRomanPSMT"/>
              </a:rPr>
              <a:t>text,</a:t>
            </a:r>
            <a:endParaRPr lang="en-US" sz="3600" b="1" dirty="0">
              <a:latin typeface="TimesNewRomanPSMT"/>
            </a:endParaRPr>
          </a:p>
        </p:txBody>
      </p:sp>
      <p:sp>
        <p:nvSpPr>
          <p:cNvPr id="8" name="Rectangle 7"/>
          <p:cNvSpPr/>
          <p:nvPr/>
        </p:nvSpPr>
        <p:spPr>
          <a:xfrm>
            <a:off x="335143" y="5011170"/>
            <a:ext cx="11616705"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interpret, evaluate, and </a:t>
            </a:r>
            <a:r>
              <a:rPr lang="en-US" sz="3600" b="1" dirty="0" err="1">
                <a:latin typeface="TimesNewRomanPSMT"/>
              </a:rPr>
              <a:t>summarise</a:t>
            </a:r>
            <a:r>
              <a:rPr lang="en-US" sz="3600" b="1" dirty="0">
                <a:latin typeface="TimesNewRomanPSMT"/>
              </a:rPr>
              <a:t> literary texts.</a:t>
            </a:r>
          </a:p>
        </p:txBody>
      </p:sp>
    </p:spTree>
    <p:extLst>
      <p:ext uri="{BB962C8B-B14F-4D97-AF65-F5344CB8AC3E}">
        <p14:creationId xmlns:p14="http://schemas.microsoft.com/office/powerpoint/2010/main" val="3716304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8"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par>
                          <p:cTn id="15" fill="hold">
                            <p:stCondLst>
                              <p:cond delay="4000"/>
                            </p:stCondLst>
                            <p:childTnLst>
                              <p:par>
                                <p:cTn id="16" presetID="8"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par>
                          <p:cTn id="19" fill="hold">
                            <p:stCondLst>
                              <p:cond delay="6000"/>
                            </p:stCondLst>
                            <p:childTnLst>
                              <p:par>
                                <p:cTn id="20" presetID="8"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130" y="116244"/>
            <a:ext cx="11994570" cy="738664"/>
          </a:xfrm>
          <a:prstGeom prst="rect">
            <a:avLst/>
          </a:prstGeom>
        </p:spPr>
        <p:txBody>
          <a:bodyPr wrap="square">
            <a:spAutoFit/>
          </a:bodyPr>
          <a:lstStyle/>
          <a:p>
            <a:pPr algn="ctr"/>
            <a:r>
              <a:rPr lang="en-US" sz="4200" b="1" dirty="0" smtClean="0">
                <a:effectLst>
                  <a:outerShdw blurRad="38100" dist="38100" dir="2700000" algn="tl">
                    <a:srgbClr val="000000">
                      <a:alpha val="43137"/>
                    </a:srgbClr>
                  </a:outerShdw>
                </a:effectLst>
              </a:rPr>
              <a:t>A: </a:t>
            </a:r>
            <a:r>
              <a:rPr lang="en-US" sz="4200" b="1" dirty="0">
                <a:effectLst>
                  <a:outerShdw blurRad="38100" dist="38100" dir="2700000" algn="tl">
                    <a:srgbClr val="000000">
                      <a:alpha val="43137"/>
                    </a:srgbClr>
                  </a:outerShdw>
                </a:effectLst>
              </a:rPr>
              <a:t>Look at the picture and ask and </a:t>
            </a:r>
            <a:r>
              <a:rPr lang="en-US" sz="4200" b="1" dirty="0" smtClean="0">
                <a:effectLst>
                  <a:outerShdw blurRad="38100" dist="38100" dir="2700000" algn="tl">
                    <a:srgbClr val="000000">
                      <a:alpha val="43137"/>
                    </a:srgbClr>
                  </a:outerShdw>
                </a:effectLst>
              </a:rPr>
              <a:t>answer questions</a:t>
            </a:r>
            <a:r>
              <a:rPr lang="en-US" sz="4200" b="1" dirty="0">
                <a:effectLst>
                  <a:outerShdw blurRad="38100" dist="38100" dir="2700000" algn="tl">
                    <a:srgbClr val="000000">
                      <a:alpha val="43137"/>
                    </a:srgbClr>
                  </a:outerShdw>
                </a:effectLst>
              </a:rPr>
              <a:t>.</a:t>
            </a:r>
          </a:p>
        </p:txBody>
      </p:sp>
      <p:sp>
        <p:nvSpPr>
          <p:cNvPr id="7" name="Rectangle 6"/>
          <p:cNvSpPr/>
          <p:nvPr/>
        </p:nvSpPr>
        <p:spPr>
          <a:xfrm>
            <a:off x="215899" y="2464029"/>
            <a:ext cx="11471563" cy="3970318"/>
          </a:xfrm>
          <a:prstGeom prst="rect">
            <a:avLst/>
          </a:prstGeom>
        </p:spPr>
        <p:txBody>
          <a:bodyPr wrap="square">
            <a:spAutoFit/>
          </a:bodyPr>
          <a:lstStyle/>
          <a:p>
            <a:pPr algn="just"/>
            <a:r>
              <a:rPr lang="en-US" sz="3600" b="1" dirty="0" smtClean="0"/>
              <a:t>1.	What </a:t>
            </a:r>
            <a:r>
              <a:rPr lang="en-US" sz="3600" b="1" dirty="0"/>
              <a:t>do you see?</a:t>
            </a:r>
          </a:p>
          <a:p>
            <a:pPr algn="just"/>
            <a:r>
              <a:rPr lang="en-US" sz="3600" b="1" dirty="0" smtClean="0"/>
              <a:t>2.	What </a:t>
            </a:r>
            <a:r>
              <a:rPr lang="en-US" sz="3600" b="1" dirty="0"/>
              <a:t>are they </a:t>
            </a:r>
            <a:r>
              <a:rPr lang="en-US" sz="3600" b="1" dirty="0" smtClean="0"/>
              <a:t>doing?</a:t>
            </a:r>
          </a:p>
          <a:p>
            <a:pPr algn="just"/>
            <a:r>
              <a:rPr lang="en-US" sz="3600" b="1" dirty="0" smtClean="0"/>
              <a:t>3.	What </a:t>
            </a:r>
            <a:r>
              <a:rPr lang="en-US" sz="3600" b="1" dirty="0"/>
              <a:t>type of clothes are they wearing?</a:t>
            </a:r>
          </a:p>
          <a:p>
            <a:pPr algn="just"/>
            <a:r>
              <a:rPr lang="en-US" sz="3600" b="1" dirty="0" smtClean="0"/>
              <a:t>4.	Are </a:t>
            </a:r>
            <a:r>
              <a:rPr lang="en-US" sz="3600" b="1" dirty="0"/>
              <a:t>you familiar with such clothes?</a:t>
            </a:r>
          </a:p>
          <a:p>
            <a:pPr algn="just"/>
            <a:r>
              <a:rPr lang="en-US" sz="3600" b="1" dirty="0" smtClean="0"/>
              <a:t>5.	Who </a:t>
            </a:r>
            <a:r>
              <a:rPr lang="en-US" sz="3600" b="1" dirty="0"/>
              <a:t>wear such clothes?</a:t>
            </a:r>
          </a:p>
          <a:p>
            <a:pPr algn="just"/>
            <a:r>
              <a:rPr lang="en-US" sz="3600" b="1" dirty="0" smtClean="0"/>
              <a:t>6.	Mention </a:t>
            </a:r>
            <a:r>
              <a:rPr lang="en-US" sz="3600" b="1" dirty="0"/>
              <a:t>which clothes of our country are close to </a:t>
            </a:r>
            <a:r>
              <a:rPr lang="en-US" sz="3600" b="1" dirty="0" smtClean="0"/>
              <a:t>the 	ones </a:t>
            </a:r>
            <a:r>
              <a:rPr lang="en-US" sz="3600" b="1" dirty="0"/>
              <a:t>men are wearing </a:t>
            </a:r>
            <a:r>
              <a:rPr lang="en-US" sz="3600" b="1" dirty="0" smtClean="0"/>
              <a:t>in the </a:t>
            </a:r>
            <a:r>
              <a:rPr lang="en-US" sz="3600" b="1" dirty="0"/>
              <a:t>picture?</a:t>
            </a:r>
          </a:p>
        </p:txBody>
      </p:sp>
      <p:pic>
        <p:nvPicPr>
          <p:cNvPr id="8" name="Picture 7"/>
          <p:cNvPicPr>
            <a:picLocks noChangeAspect="1"/>
          </p:cNvPicPr>
          <p:nvPr/>
        </p:nvPicPr>
        <p:blipFill>
          <a:blip r:embed="rId2"/>
          <a:stretch>
            <a:fillRect/>
          </a:stretch>
        </p:blipFill>
        <p:spPr>
          <a:xfrm>
            <a:off x="8743021" y="1020007"/>
            <a:ext cx="3254451" cy="4161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par>
                          <p:cTn id="12" fill="hold">
                            <p:stCondLst>
                              <p:cond delay="2600"/>
                            </p:stCondLst>
                            <p:childTnLst>
                              <p:par>
                                <p:cTn id="13" presetID="8"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par>
                          <p:cTn id="16" fill="hold">
                            <p:stCondLst>
                              <p:cond delay="46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par>
                          <p:cTn id="24" fill="hold">
                            <p:stCondLst>
                              <p:cond delay="58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xEl>
                                              <p:pRg st="1" end="1"/>
                                            </p:txEl>
                                          </p:spTgt>
                                        </p:tgtEl>
                                      </p:cBhvr>
                                    </p:animEffect>
                                  </p:childTnLst>
                                </p:cTn>
                              </p:par>
                            </p:childTnLst>
                          </p:cTn>
                        </p:par>
                        <p:par>
                          <p:cTn id="32" fill="hold">
                            <p:stCondLst>
                              <p:cond delay="72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xEl>
                                              <p:pRg st="2" end="2"/>
                                            </p:txEl>
                                          </p:spTgt>
                                        </p:tgtEl>
                                      </p:cBhvr>
                                    </p:animEffect>
                                  </p:childTnLst>
                                </p:cTn>
                              </p:par>
                            </p:childTnLst>
                          </p:cTn>
                        </p:par>
                        <p:par>
                          <p:cTn id="40" fill="hold">
                            <p:stCondLst>
                              <p:cond delay="9350"/>
                            </p:stCondLst>
                            <p:childTnLst>
                              <p:par>
                                <p:cTn id="41" presetID="41" presetClass="entr" presetSubtype="0" fill="hold" nodeType="afterEffect">
                                  <p:stCondLst>
                                    <p:cond delay="0"/>
                                  </p:stCondLst>
                                  <p:iterate type="lt">
                                    <p:tmPct val="10000"/>
                                  </p:iterate>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
                                            <p:txEl>
                                              <p:pRg st="3" end="3"/>
                                            </p:txEl>
                                          </p:spTgt>
                                        </p:tgtEl>
                                      </p:cBhvr>
                                    </p:animEffect>
                                  </p:childTnLst>
                                </p:cTn>
                              </p:par>
                            </p:childTnLst>
                          </p:cTn>
                        </p:par>
                        <p:par>
                          <p:cTn id="48" fill="hold">
                            <p:stCondLst>
                              <p:cond delay="11400"/>
                            </p:stCondLst>
                            <p:childTnLst>
                              <p:par>
                                <p:cTn id="49" presetID="41" presetClass="entr" presetSubtype="0" fill="hold" nodeType="afterEffect">
                                  <p:stCondLst>
                                    <p:cond delay="0"/>
                                  </p:stCondLst>
                                  <p:iterate type="lt">
                                    <p:tmPct val="10000"/>
                                  </p:iterate>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p:cTn id="51" dur="500" fill="hold"/>
                                        <p:tgtEl>
                                          <p:spTgt spid="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
                                            <p:txEl>
                                              <p:pRg st="4" end="4"/>
                                            </p:txEl>
                                          </p:spTgt>
                                        </p:tgtEl>
                                        <p:attrNameLst>
                                          <p:attrName>ppt_y</p:attrName>
                                        </p:attrNameLst>
                                      </p:cBhvr>
                                      <p:tavLst>
                                        <p:tav tm="0">
                                          <p:val>
                                            <p:strVal val="#ppt_y"/>
                                          </p:val>
                                        </p:tav>
                                        <p:tav tm="100000">
                                          <p:val>
                                            <p:strVal val="#ppt_y"/>
                                          </p:val>
                                        </p:tav>
                                      </p:tavLst>
                                    </p:anim>
                                    <p:anim calcmode="lin" valueType="num">
                                      <p:cBhvr>
                                        <p:cTn id="53" dur="500" fill="hold"/>
                                        <p:tgtEl>
                                          <p:spTgt spid="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
                                            <p:txEl>
                                              <p:pRg st="4" end="4"/>
                                            </p:txEl>
                                          </p:spTgt>
                                        </p:tgtEl>
                                      </p:cBhvr>
                                    </p:animEffect>
                                  </p:childTnLst>
                                </p:cTn>
                              </p:par>
                            </p:childTnLst>
                          </p:cTn>
                        </p:par>
                        <p:par>
                          <p:cTn id="56" fill="hold">
                            <p:stCondLst>
                              <p:cond delay="12900"/>
                            </p:stCondLst>
                            <p:childTnLst>
                              <p:par>
                                <p:cTn id="57" presetID="41" presetClass="entr" presetSubtype="0" fill="hold" nodeType="afterEffect">
                                  <p:stCondLst>
                                    <p:cond delay="0"/>
                                  </p:stCondLst>
                                  <p:iterate type="lt">
                                    <p:tmPct val="10000"/>
                                  </p:iterate>
                                  <p:childTnLst>
                                    <p:set>
                                      <p:cBhvr>
                                        <p:cTn id="58" dur="1" fill="hold">
                                          <p:stCondLst>
                                            <p:cond delay="0"/>
                                          </p:stCondLst>
                                        </p:cTn>
                                        <p:tgtEl>
                                          <p:spTgt spid="7">
                                            <p:txEl>
                                              <p:pRg st="5" end="5"/>
                                            </p:txEl>
                                          </p:spTgt>
                                        </p:tgtEl>
                                        <p:attrNameLst>
                                          <p:attrName>style.visibility</p:attrName>
                                        </p:attrNameLst>
                                      </p:cBhvr>
                                      <p:to>
                                        <p:strVal val="visible"/>
                                      </p:to>
                                    </p:set>
                                    <p:anim calcmode="lin" valueType="num">
                                      <p:cBhvr>
                                        <p:cTn id="59" dur="500" fill="hold"/>
                                        <p:tgtEl>
                                          <p:spTgt spid="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
                                            <p:txEl>
                                              <p:pRg st="5" end="5"/>
                                            </p:txEl>
                                          </p:spTgt>
                                        </p:tgtEl>
                                        <p:attrNameLst>
                                          <p:attrName>ppt_y</p:attrName>
                                        </p:attrNameLst>
                                      </p:cBhvr>
                                      <p:tavLst>
                                        <p:tav tm="0">
                                          <p:val>
                                            <p:strVal val="#ppt_y"/>
                                          </p:val>
                                        </p:tav>
                                        <p:tav tm="100000">
                                          <p:val>
                                            <p:strVal val="#ppt_y"/>
                                          </p:val>
                                        </p:tav>
                                      </p:tavLst>
                                    </p:anim>
                                    <p:anim calcmode="lin" valueType="num">
                                      <p:cBhvr>
                                        <p:cTn id="61" dur="500" fill="hold"/>
                                        <p:tgtEl>
                                          <p:spTgt spid="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82" y="2321005"/>
            <a:ext cx="11794837" cy="2215991"/>
          </a:xfrm>
          <a:prstGeom prst="rect">
            <a:avLst/>
          </a:prstGeom>
          <a:noFill/>
        </p:spPr>
        <p:txBody>
          <a:bodyPr wrap="square" rtlCol="0">
            <a:spAutoFit/>
          </a:bodyPr>
          <a:lstStyle/>
          <a:p>
            <a:pPr algn="ctr"/>
            <a:r>
              <a:rPr lang="en-US" sz="13800" b="1" dirty="0" smtClean="0">
                <a:effectLst>
                  <a:outerShdw blurRad="38100" dist="38100" dir="2700000" algn="tl">
                    <a:srgbClr val="000000">
                      <a:alpha val="43137"/>
                    </a:srgbClr>
                  </a:outerShdw>
                </a:effectLst>
              </a:rPr>
              <a:t>NEW WORDS</a:t>
            </a:r>
            <a:endParaRPr lang="en-US" sz="13800" b="1" dirty="0">
              <a:effectLst>
                <a:outerShdw blurRad="38100" dist="38100" dir="2700000" algn="tl">
                  <a:srgbClr val="000000">
                    <a:alpha val="43137"/>
                  </a:srgbClr>
                </a:outerShdw>
              </a:effectLst>
            </a:endParaRPr>
          </a:p>
        </p:txBody>
      </p:sp>
      <p:sp>
        <p:nvSpPr>
          <p:cNvPr id="4" name="TextBox 3"/>
          <p:cNvSpPr txBox="1"/>
          <p:nvPr/>
        </p:nvSpPr>
        <p:spPr>
          <a:xfrm>
            <a:off x="287724" y="460734"/>
            <a:ext cx="4589076" cy="923330"/>
          </a:xfrm>
          <a:prstGeom prst="rect">
            <a:avLst/>
          </a:prstGeom>
          <a:noFill/>
          <a:ln w="57150">
            <a:noFill/>
          </a:ln>
        </p:spPr>
        <p:txBody>
          <a:bodyPr wrap="square" rtlCol="0">
            <a:spAutoFit/>
          </a:bodyPr>
          <a:lstStyle/>
          <a:p>
            <a:r>
              <a:rPr lang="en-US" sz="5400" b="1" dirty="0" smtClean="0">
                <a:effectLst>
                  <a:outerShdw blurRad="38100" dist="38100" dir="2700000" algn="tl">
                    <a:srgbClr val="000000">
                      <a:alpha val="43137"/>
                    </a:srgbClr>
                  </a:outerShdw>
                </a:effectLst>
              </a:rPr>
              <a:t>Merchandise</a:t>
            </a:r>
            <a:endParaRPr lang="en-US" sz="5400" b="1" dirty="0">
              <a:effectLst>
                <a:outerShdw blurRad="38100" dist="38100" dir="2700000" algn="tl">
                  <a:srgbClr val="000000">
                    <a:alpha val="43137"/>
                  </a:srgbClr>
                </a:outerShdw>
              </a:effectLst>
            </a:endParaRPr>
          </a:p>
        </p:txBody>
      </p:sp>
      <p:sp>
        <p:nvSpPr>
          <p:cNvPr id="5" name="TextBox 4"/>
          <p:cNvSpPr txBox="1"/>
          <p:nvPr/>
        </p:nvSpPr>
        <p:spPr>
          <a:xfrm>
            <a:off x="392568" y="1858766"/>
            <a:ext cx="2833232" cy="1200329"/>
          </a:xfrm>
          <a:prstGeom prst="rect">
            <a:avLst/>
          </a:prstGeom>
          <a:noFill/>
          <a:ln w="57150">
            <a:noFill/>
          </a:ln>
        </p:spPr>
        <p:txBody>
          <a:bodyPr wrap="square" rtlCol="0">
            <a:spAutoFit/>
          </a:bodyPr>
          <a:lstStyle/>
          <a:p>
            <a:r>
              <a:rPr lang="en-US" sz="3600" b="1" dirty="0" smtClean="0">
                <a:solidFill>
                  <a:srgbClr val="7030A0"/>
                </a:solidFill>
                <a:effectLst>
                  <a:outerShdw blurRad="38100" dist="38100" dir="2700000" algn="tl">
                    <a:srgbClr val="000000">
                      <a:alpha val="43137"/>
                    </a:srgbClr>
                  </a:outerShdw>
                </a:effectLst>
              </a:rPr>
              <a:t>Goods that are for sale</a:t>
            </a:r>
            <a:endParaRPr lang="en-US" sz="3600" b="1" dirty="0">
              <a:solidFill>
                <a:srgbClr val="7030A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028" y="1612901"/>
            <a:ext cx="8403391" cy="4726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19238" y="3967130"/>
            <a:ext cx="2476362" cy="1200329"/>
          </a:xfrm>
          <a:prstGeom prst="rect">
            <a:avLst/>
          </a:prstGeom>
          <a:noFill/>
          <a:ln w="57150">
            <a:noFill/>
          </a:ln>
        </p:spPr>
        <p:txBody>
          <a:bodyPr wrap="square" rtlCol="0">
            <a:spAutoFit/>
          </a:bodyPr>
          <a:lstStyle/>
          <a:p>
            <a:r>
              <a:rPr lang="en-US" sz="3600" b="1" dirty="0" smtClean="0">
                <a:solidFill>
                  <a:srgbClr val="7030A0"/>
                </a:solidFill>
                <a:effectLst>
                  <a:outerShdw blurRad="38100" dist="38100" dir="2700000" algn="tl">
                    <a:srgbClr val="000000">
                      <a:alpha val="43137"/>
                    </a:srgbClr>
                  </a:outerShdw>
                </a:effectLst>
              </a:rPr>
              <a:t>Syn.:  commodity</a:t>
            </a:r>
            <a:endParaRPr lang="en-US" sz="3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333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8" presetClass="exit" presetSubtype="32" fill="hold" grpId="1" nodeType="afterEffect">
                                  <p:stCondLst>
                                    <p:cond delay="1500"/>
                                  </p:stCondLst>
                                  <p:childTnLst>
                                    <p:animEffect transition="out" filter="diamond(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par>
                          <p:cTn id="13" fill="hold">
                            <p:stCondLst>
                              <p:cond delay="5500"/>
                            </p:stCondLst>
                            <p:childTnLst>
                              <p:par>
                                <p:cTn id="14" presetID="2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 calcmode="lin" valueType="num">
                                      <p:cBhvr>
                                        <p:cTn id="2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TotalTime>
  <Words>834</Words>
  <Application>Microsoft Office PowerPoint</Application>
  <PresentationFormat>Widescreen</PresentationFormat>
  <Paragraphs>73</Paragraphs>
  <Slides>20</Slides>
  <Notes>2</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Times New Roman</vt:lpstr>
      <vt:lpstr>TimesNewRomanPS-BoldMT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1355</cp:revision>
  <dcterms:created xsi:type="dcterms:W3CDTF">2019-11-08T03:18:36Z</dcterms:created>
  <dcterms:modified xsi:type="dcterms:W3CDTF">2020-05-01T09:02:11Z</dcterms:modified>
</cp:coreProperties>
</file>