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9" r:id="rId2"/>
    <p:sldId id="360" r:id="rId3"/>
    <p:sldId id="361" r:id="rId4"/>
    <p:sldId id="362" r:id="rId5"/>
    <p:sldId id="365" r:id="rId6"/>
    <p:sldId id="366" r:id="rId7"/>
    <p:sldId id="367" r:id="rId8"/>
    <p:sldId id="368" r:id="rId9"/>
    <p:sldId id="369" r:id="rId10"/>
    <p:sldId id="370" r:id="rId11"/>
    <p:sldId id="372" r:id="rId12"/>
    <p:sldId id="393" r:id="rId13"/>
    <p:sldId id="403" r:id="rId14"/>
    <p:sldId id="400" r:id="rId15"/>
    <p:sldId id="401" r:id="rId16"/>
    <p:sldId id="379" r:id="rId17"/>
    <p:sldId id="380" r:id="rId18"/>
    <p:sldId id="3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I0Q8xjM9/jQBoXlKOSbjg==" hashData="xabaJyRkq3xIAKttVDruFrmfsrKm0h5hlqAYSICoH/fnVyC5h87zU4zcN6OSB3WM+EfGrOqIM0ru0VuZCjSC2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B903-D091-4C86-B87F-5A08741D0734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51E3-8967-4083-9D55-A02C6BC5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15808-47EF-49F5-BD42-2491D230AB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9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22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3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3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1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7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6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3EBDB-B4FA-44A8-BF0C-B5601132F223}" type="datetimeFigureOut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5/1/2020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DF38B4-CBBB-479E-ABCC-87FD3B1170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31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5314" y="76200"/>
            <a:ext cx="12050485" cy="66947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ri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C66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28" y="6531428"/>
            <a:ext cx="130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MONIRUL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irmodel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B6yYEyCFx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93964"/>
            <a:ext cx="11750040" cy="64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9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056" y="515581"/>
            <a:ext cx="2807191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767" y="2233037"/>
            <a:ext cx="4649041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trick that is played on somebody as a joke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56" y="5323265"/>
            <a:ext cx="332014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joke, trick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8" y="1517866"/>
            <a:ext cx="7251975" cy="483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6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20072"/>
            <a:ext cx="11887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atin typeface="TimesNewRomanPS-BoldMT"/>
              </a:rPr>
              <a:t>A:	Read </a:t>
            </a:r>
            <a:r>
              <a:rPr lang="en-US" sz="4000" b="1" dirty="0">
                <a:latin typeface="TimesNewRomanPS-BoldMT"/>
              </a:rPr>
              <a:t>the text </a:t>
            </a:r>
            <a:r>
              <a:rPr lang="en-US" sz="4000" b="1" dirty="0" smtClean="0">
                <a:latin typeface="TimesNewRomanPS-BoldMT"/>
              </a:rPr>
              <a:t>(Page no. 122-123) and give 	the 	answer</a:t>
            </a:r>
            <a:r>
              <a:rPr lang="en-US" sz="4000" b="1" dirty="0">
                <a:latin typeface="TimesNewRomanPS-BoldMT"/>
              </a:rPr>
              <a:t>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41300" y="1514764"/>
            <a:ext cx="11644744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NewRomanPSMT"/>
              </a:rPr>
              <a:t>A car mechanic Paul Jobs and his wife Clara jobs adopted Steve Jobs. Steve was abandoned at birth. Paul and Clara loved Steve very much. </a:t>
            </a:r>
            <a:r>
              <a:rPr lang="en-US" sz="3600" dirty="0" smtClean="0">
                <a:latin typeface="TimesNewRomanPSMT"/>
              </a:rPr>
              <a:t>--- --- --- --- --- --- --- --- --- --- --- --- --- --- --- --- --- --- --- --- --- --- --- --- --- --</a:t>
            </a:r>
            <a:r>
              <a:rPr lang="en-US" sz="3600" dirty="0" smtClean="0">
                <a:solidFill>
                  <a:prstClr val="black"/>
                </a:solidFill>
                <a:latin typeface="TimesNewRomanPSMT"/>
              </a:rPr>
              <a:t>This </a:t>
            </a:r>
            <a:r>
              <a:rPr lang="en-US" sz="3600" dirty="0">
                <a:solidFill>
                  <a:prstClr val="black"/>
                </a:solidFill>
                <a:latin typeface="TimesNewRomanPSMT"/>
              </a:rPr>
              <a:t>would mean that Jobs would find the study challenging and he would be motivated to study. His parents had him skip only one grade.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103426" y="5655621"/>
            <a:ext cx="1782618" cy="103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TEXT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520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41972"/>
            <a:ext cx="11905672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NewRomanPSMT"/>
              </a:rPr>
              <a:t>A car mechanic Paul Jobs and his wife Clara jobs adopted Steve Jobs. Steve </a:t>
            </a:r>
            <a:r>
              <a:rPr lang="en-US" sz="2800" dirty="0" smtClean="0">
                <a:latin typeface="TimesNewRomanPSMT"/>
              </a:rPr>
              <a:t>was abandoned </a:t>
            </a:r>
            <a:r>
              <a:rPr lang="en-US" sz="2800" dirty="0">
                <a:latin typeface="TimesNewRomanPSMT"/>
              </a:rPr>
              <a:t>at birth. Paul and Clara loved Steve very much. They made him feel </a:t>
            </a:r>
            <a:r>
              <a:rPr lang="en-US" sz="2800" dirty="0" smtClean="0">
                <a:latin typeface="TimesNewRomanPSMT"/>
              </a:rPr>
              <a:t>that he </a:t>
            </a:r>
            <a:r>
              <a:rPr lang="en-US" sz="2800" dirty="0">
                <a:latin typeface="TimesNewRomanPSMT"/>
              </a:rPr>
              <a:t>was ‘chosen’ and very ‘special</a:t>
            </a:r>
            <a:r>
              <a:rPr lang="en-US" sz="2800" dirty="0" smtClean="0">
                <a:latin typeface="TimesNewRomanPSMT"/>
              </a:rPr>
              <a:t>’.</a:t>
            </a:r>
          </a:p>
          <a:p>
            <a:pPr algn="just"/>
            <a:r>
              <a:rPr lang="en-US" sz="2800" dirty="0" smtClean="0">
                <a:latin typeface="TimesNewRomanPSMT"/>
              </a:rPr>
              <a:t>One </a:t>
            </a:r>
            <a:r>
              <a:rPr lang="en-US" sz="2800" dirty="0">
                <a:latin typeface="TimesNewRomanPSMT"/>
              </a:rPr>
              <a:t>of his colleagues, Del </a:t>
            </a:r>
            <a:r>
              <a:rPr lang="en-US" sz="2800" dirty="0" err="1">
                <a:latin typeface="TimesNewRomanPSMT"/>
              </a:rPr>
              <a:t>Yocam</a:t>
            </a:r>
            <a:r>
              <a:rPr lang="en-US" sz="2800" dirty="0">
                <a:latin typeface="TimesNewRomanPSMT"/>
              </a:rPr>
              <a:t> said about Steve, “I think his desire for </a:t>
            </a:r>
            <a:r>
              <a:rPr lang="en-US" sz="2800" dirty="0" smtClean="0">
                <a:latin typeface="TimesNewRomanPSMT"/>
              </a:rPr>
              <a:t>complete control </a:t>
            </a:r>
            <a:r>
              <a:rPr lang="en-US" sz="2800" dirty="0">
                <a:latin typeface="TimesNewRomanPSMT"/>
              </a:rPr>
              <a:t>of whatever he makes derives directly from his personality and the fact </a:t>
            </a:r>
            <a:r>
              <a:rPr lang="en-US" sz="2800" dirty="0" smtClean="0">
                <a:latin typeface="TimesNewRomanPSMT"/>
              </a:rPr>
              <a:t>that he </a:t>
            </a:r>
            <a:r>
              <a:rPr lang="en-US" sz="2800" dirty="0">
                <a:latin typeface="TimesNewRomanPSMT"/>
              </a:rPr>
              <a:t>was abandoned at birth.”</a:t>
            </a:r>
          </a:p>
          <a:p>
            <a:pPr algn="just"/>
            <a:r>
              <a:rPr lang="en-US" sz="2800" dirty="0">
                <a:latin typeface="TimesNewRomanPSMT"/>
              </a:rPr>
              <a:t>Jobs’ mother taught him how to read and write before he went to the </a:t>
            </a:r>
            <a:r>
              <a:rPr lang="en-US" sz="2800" dirty="0" smtClean="0">
                <a:latin typeface="TimesNewRomanPSMT"/>
              </a:rPr>
              <a:t>elementary school</a:t>
            </a:r>
            <a:r>
              <a:rPr lang="en-US" sz="2800" dirty="0">
                <a:latin typeface="TimesNewRomanPSMT"/>
              </a:rPr>
              <a:t>. So when he went </a:t>
            </a:r>
            <a:r>
              <a:rPr lang="en-US" sz="2800" dirty="0" smtClean="0">
                <a:latin typeface="TimesNewRomanPSMT"/>
              </a:rPr>
              <a:t>to school</a:t>
            </a:r>
            <a:r>
              <a:rPr lang="en-US" sz="2800" dirty="0">
                <a:latin typeface="TimesNewRomanPSMT"/>
              </a:rPr>
              <a:t>, he found out that he knew everything that </a:t>
            </a:r>
            <a:r>
              <a:rPr lang="en-US" sz="2800" dirty="0" smtClean="0">
                <a:latin typeface="TimesNewRomanPSMT"/>
              </a:rPr>
              <a:t>the teachers </a:t>
            </a:r>
            <a:r>
              <a:rPr lang="en-US" sz="2800" dirty="0">
                <a:latin typeface="TimesNewRomanPSMT"/>
              </a:rPr>
              <a:t>were teaching. He got bored and played pranks to keep him busy. </a:t>
            </a:r>
            <a:r>
              <a:rPr lang="en-US" sz="2800" dirty="0" smtClean="0">
                <a:latin typeface="TimesNewRomanPSMT"/>
              </a:rPr>
              <a:t>This continued </a:t>
            </a:r>
            <a:r>
              <a:rPr lang="en-US" sz="2800" dirty="0">
                <a:latin typeface="TimesNewRomanPSMT"/>
              </a:rPr>
              <a:t>for the first few years. It was clear from his </a:t>
            </a:r>
            <a:r>
              <a:rPr lang="en-US" sz="2800" dirty="0" err="1">
                <a:latin typeface="TimesNewRomanPSMT"/>
              </a:rPr>
              <a:t>behaviour</a:t>
            </a:r>
            <a:r>
              <a:rPr lang="en-US" sz="2800" dirty="0">
                <a:latin typeface="TimesNewRomanPSMT"/>
              </a:rPr>
              <a:t> that he could </a:t>
            </a:r>
            <a:r>
              <a:rPr lang="en-US" sz="2800" dirty="0" smtClean="0">
                <a:latin typeface="TimesNewRomanPSMT"/>
              </a:rPr>
              <a:t>not accept </a:t>
            </a:r>
            <a:r>
              <a:rPr lang="en-US" sz="2800" dirty="0">
                <a:latin typeface="TimesNewRomanPSMT"/>
              </a:rPr>
              <a:t>other people’s authority. He said, “I encountered authority of different </a:t>
            </a:r>
            <a:r>
              <a:rPr lang="en-US" sz="2800" dirty="0" smtClean="0">
                <a:latin typeface="TimesNewRomanPSMT"/>
              </a:rPr>
              <a:t>kind that </a:t>
            </a:r>
            <a:r>
              <a:rPr lang="en-US" sz="2800" dirty="0">
                <a:latin typeface="TimesNewRomanPSMT"/>
              </a:rPr>
              <a:t>I have never encountered before, and I did not like it.”</a:t>
            </a:r>
          </a:p>
          <a:p>
            <a:pPr algn="just"/>
            <a:r>
              <a:rPr lang="en-US" sz="2800" dirty="0">
                <a:latin typeface="TimesNewRomanPSMT"/>
              </a:rPr>
              <a:t>A turning point came when he was in grade four. His </a:t>
            </a:r>
            <a:r>
              <a:rPr lang="en-US" sz="2800" dirty="0" smtClean="0">
                <a:latin typeface="TimesNewRomanPSMT"/>
              </a:rPr>
              <a:t>teacher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Imogene 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Hill watched him very closely for some time and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soon found 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out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how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to</a:t>
            </a:r>
            <a:r>
              <a:rPr lang="en-US" sz="2800" dirty="0">
                <a:solidFill>
                  <a:prstClr val="black"/>
                </a:solidFill>
                <a:latin typeface="TimesNewRomanPSMT"/>
              </a:rPr>
              <a:t> handle</a:t>
            </a:r>
            <a:r>
              <a:rPr lang="en-US" sz="2800" dirty="0" smtClean="0">
                <a:solidFill>
                  <a:prstClr val="black"/>
                </a:solidFill>
                <a:latin typeface="TimesNewRomanPSMT"/>
              </a:rPr>
              <a:t> </a:t>
            </a:r>
            <a:endParaRPr lang="en-US" sz="2800" dirty="0" smtClean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740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41972"/>
            <a:ext cx="11905672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700" dirty="0" smtClean="0">
                <a:solidFill>
                  <a:prstClr val="black"/>
                </a:solidFill>
                <a:latin typeface="TimesNewRomanPSMT"/>
              </a:rPr>
              <a:t>him </a:t>
            </a:r>
            <a:r>
              <a:rPr lang="en-US" sz="2700" dirty="0">
                <a:solidFill>
                  <a:prstClr val="black"/>
                </a:solidFill>
                <a:latin typeface="TimesNewRomanPSMT"/>
              </a:rPr>
              <a:t>and get things done by him</a:t>
            </a:r>
            <a:r>
              <a:rPr lang="en-US" sz="2700" dirty="0" smtClean="0">
                <a:solidFill>
                  <a:prstClr val="black"/>
                </a:solidFill>
                <a:latin typeface="TimesNewRomanPSMT"/>
              </a:rPr>
              <a:t>.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order to get things done she used to give him money and food.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One day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after school, she gave Jobs a workbook with math problems in it. She said, “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 want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you to take it home and do this.” She showed Jobs a huge lollipop and said,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“ When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you are done with it, if you get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it mostly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right, I will give you this and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five dollars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.” Within two days, Jobs solved the math and returned the book to his teacher.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This continued for a couple of months and Jobs enjoyed learning so much that he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did not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need any return. Also he liked his teacher very much and wanted to please her.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In Ms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. Hill’s class, Jobs felt he was special. At the end of the fourth grade, Jobs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did very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well. It was clear not only to Jobs and his parents but also to the teachers that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he was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exceptionally intelligent. The school proposed that Jobs should skip two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classes and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go into seventh grade. This would mean that Jobs would find the study challenging and he would be motivated to study. His parents had him skip only one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</a:rPr>
              <a:t>grade.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0178472" y="6051282"/>
            <a:ext cx="1782618" cy="777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TEXT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33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17" y="1458192"/>
            <a:ext cx="11868727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NewRomanPSMT"/>
              </a:rPr>
              <a:t>1.	What </a:t>
            </a:r>
            <a:r>
              <a:rPr lang="en-US" sz="3600" dirty="0">
                <a:latin typeface="TimesNewRomanPSMT"/>
              </a:rPr>
              <a:t>do the words ‘chosen’ and ‘special’ mean in the </a:t>
            </a:r>
            <a:r>
              <a:rPr lang="en-US" sz="3600" dirty="0" smtClean="0">
                <a:latin typeface="TimesNewRomanPSMT"/>
              </a:rPr>
              <a:t>	text</a:t>
            </a:r>
            <a:r>
              <a:rPr lang="en-US" sz="3600" dirty="0">
                <a:latin typeface="TimesNewRomanPSMT"/>
              </a:rPr>
              <a:t>. Explain.</a:t>
            </a:r>
          </a:p>
          <a:p>
            <a:pPr algn="just"/>
            <a:r>
              <a:rPr lang="en-US" sz="3600" dirty="0" smtClean="0">
                <a:latin typeface="TimesNewRomanPSMT"/>
              </a:rPr>
              <a:t>2.	Why </a:t>
            </a:r>
            <a:r>
              <a:rPr lang="en-US" sz="3600" dirty="0">
                <a:latin typeface="TimesNewRomanPSMT"/>
              </a:rPr>
              <a:t>didn’t Jobs enjoy school?</a:t>
            </a:r>
          </a:p>
          <a:p>
            <a:pPr algn="just"/>
            <a:r>
              <a:rPr lang="en-US" sz="3600" dirty="0" smtClean="0">
                <a:latin typeface="TimesNewRomanPSMT"/>
              </a:rPr>
              <a:t>3.	What </a:t>
            </a:r>
            <a:r>
              <a:rPr lang="en-US" sz="3600" dirty="0">
                <a:latin typeface="TimesNewRomanPSMT"/>
              </a:rPr>
              <a:t>did he do to keep himself entertained?</a:t>
            </a:r>
          </a:p>
          <a:p>
            <a:pPr algn="just"/>
            <a:r>
              <a:rPr lang="en-US" sz="3600" dirty="0" smtClean="0">
                <a:latin typeface="TimesNewRomanPSMT"/>
              </a:rPr>
              <a:t>4.	Why </a:t>
            </a:r>
            <a:r>
              <a:rPr lang="en-US" sz="3600" dirty="0">
                <a:latin typeface="TimesNewRomanPSMT"/>
              </a:rPr>
              <a:t>couldn’t Jobs accept other people’s authority at </a:t>
            </a:r>
            <a:r>
              <a:rPr lang="en-US" sz="3600" dirty="0" smtClean="0">
                <a:latin typeface="TimesNewRomanPSMT"/>
              </a:rPr>
              <a:t>	school</a:t>
            </a:r>
            <a:r>
              <a:rPr lang="en-US" sz="3600" dirty="0">
                <a:latin typeface="TimesNewRomanPSMT"/>
              </a:rPr>
              <a:t>? Why have he </a:t>
            </a:r>
            <a:r>
              <a:rPr lang="en-US" sz="3600" dirty="0" smtClean="0">
                <a:latin typeface="TimesNewRomanPSMT"/>
              </a:rPr>
              <a:t>not come </a:t>
            </a:r>
            <a:r>
              <a:rPr lang="en-US" sz="3600" dirty="0">
                <a:latin typeface="TimesNewRomanPSMT"/>
              </a:rPr>
              <a:t>across other </a:t>
            </a:r>
            <a:r>
              <a:rPr lang="en-US" sz="3600" dirty="0" smtClean="0">
                <a:latin typeface="TimesNewRomanPSMT"/>
              </a:rPr>
              <a:t>	people’s </a:t>
            </a:r>
            <a:r>
              <a:rPr lang="en-US" sz="3600" dirty="0">
                <a:latin typeface="TimesNewRomanPSMT"/>
              </a:rPr>
              <a:t>authority before?</a:t>
            </a:r>
          </a:p>
          <a:p>
            <a:pPr algn="just"/>
            <a:r>
              <a:rPr lang="en-US" sz="3600" dirty="0" smtClean="0">
                <a:latin typeface="TimesNewRomanPSMT"/>
              </a:rPr>
              <a:t>5.	Why </a:t>
            </a:r>
            <a:r>
              <a:rPr lang="en-US" sz="3600" dirty="0">
                <a:latin typeface="TimesNewRomanPSMT"/>
              </a:rPr>
              <a:t>did Jobs have the wish to control everything?</a:t>
            </a:r>
          </a:p>
          <a:p>
            <a:pPr algn="just"/>
            <a:r>
              <a:rPr lang="en-US" sz="3600" dirty="0" smtClean="0">
                <a:latin typeface="TimesNewRomanPSMT"/>
              </a:rPr>
              <a:t>6.	How </a:t>
            </a:r>
            <a:r>
              <a:rPr lang="en-US" sz="3600" dirty="0">
                <a:latin typeface="TimesNewRomanPSMT"/>
              </a:rPr>
              <a:t>did Jobs’ teacher Imogene Hill keep him </a:t>
            </a:r>
            <a:r>
              <a:rPr lang="en-US" sz="3600" dirty="0" smtClean="0">
                <a:latin typeface="TimesNewRomanPSMT"/>
              </a:rPr>
              <a:t>busy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90500" y="175493"/>
            <a:ext cx="11813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NewRomanPS-BoldMT"/>
              </a:rPr>
              <a:t>D:	Read </a:t>
            </a:r>
            <a:r>
              <a:rPr lang="en-US" sz="3600" b="1" dirty="0">
                <a:latin typeface="TimesNewRomanPS-BoldMT"/>
              </a:rPr>
              <a:t>the text in </a:t>
            </a:r>
            <a:r>
              <a:rPr lang="en-US" sz="3600" b="1" dirty="0" smtClean="0">
                <a:latin typeface="TimesNewRomanPS-BoldMT"/>
              </a:rPr>
              <a:t>A </a:t>
            </a:r>
            <a:r>
              <a:rPr lang="en-US" sz="3600" b="1" dirty="0">
                <a:latin typeface="TimesNewRomanPS-BoldMT"/>
              </a:rPr>
              <a:t>again and answer the </a:t>
            </a:r>
            <a:r>
              <a:rPr lang="en-US" sz="3600" b="1" dirty="0" smtClean="0">
                <a:latin typeface="TimesNewRomanPS-BoldMT"/>
              </a:rPr>
              <a:t>	following questions.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00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75491"/>
            <a:ext cx="118040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B:	Match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the words with their meanings as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	used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in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the context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04360"/>
              </p:ext>
            </p:extLst>
          </p:nvPr>
        </p:nvGraphicFramePr>
        <p:xfrm>
          <a:off x="314035" y="1834957"/>
          <a:ext cx="11628582" cy="4602480"/>
        </p:xfrm>
        <a:graphic>
          <a:graphicData uri="http://schemas.openxmlformats.org/drawingml/2006/table">
            <a:tbl>
              <a:tblPr firstRow="1" bandRow="1"/>
              <a:tblGrid>
                <a:gridCol w="3013365">
                  <a:extLst>
                    <a:ext uri="{9D8B030D-6E8A-4147-A177-3AD203B41FA5}">
                      <a16:colId xmlns:a16="http://schemas.microsoft.com/office/drawing/2014/main" val="1363700352"/>
                    </a:ext>
                  </a:extLst>
                </a:gridCol>
                <a:gridCol w="8615217">
                  <a:extLst>
                    <a:ext uri="{9D8B030D-6E8A-4147-A177-3AD203B41FA5}">
                      <a16:colId xmlns:a16="http://schemas.microsoft.com/office/drawing/2014/main" val="3922599559"/>
                    </a:ext>
                  </a:extLst>
                </a:gridCol>
              </a:tblGrid>
              <a:tr h="367161">
                <a:tc>
                  <a:txBody>
                    <a:bodyPr/>
                    <a:lstStyle/>
                    <a:p>
                      <a:pPr algn="ctr"/>
                      <a:r>
                        <a:rPr lang="en-US" sz="4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Words</a:t>
                      </a:r>
                      <a:endParaRPr lang="en-US" sz="4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  <a:endParaRPr lang="en-US" sz="4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94947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adopted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deserted /left alone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90167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abandoned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encourage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742724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encounter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power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86260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authority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mischiefs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909929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pranks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legally raised another’s child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13376"/>
                  </a:ext>
                </a:extLst>
              </a:tr>
              <a:tr h="36716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motivate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face</a:t>
                      </a:r>
                      <a:endParaRPr lang="en-US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2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1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120073"/>
            <a:ext cx="11841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NewRomanPS-BoldMT"/>
              </a:rPr>
              <a:t>E</a:t>
            </a:r>
            <a:r>
              <a:rPr lang="en-US" sz="4400" b="1" dirty="0" smtClean="0">
                <a:latin typeface="TimesNewRomanPS-BoldMT"/>
              </a:rPr>
              <a:t>:	Read </a:t>
            </a:r>
            <a:r>
              <a:rPr lang="en-US" sz="4400" b="1" dirty="0">
                <a:latin typeface="TimesNewRomanPS-BoldMT"/>
              </a:rPr>
              <a:t>the text in A</a:t>
            </a:r>
            <a:r>
              <a:rPr lang="en-US" sz="4400" b="1" dirty="0" smtClean="0">
                <a:latin typeface="TimesNewRomanPS-BoldMT"/>
              </a:rPr>
              <a:t> </a:t>
            </a:r>
            <a:r>
              <a:rPr lang="en-US" sz="4400" b="1" dirty="0">
                <a:latin typeface="TimesNewRomanPS-BoldMT"/>
              </a:rPr>
              <a:t>again and answer the </a:t>
            </a:r>
            <a:r>
              <a:rPr lang="en-US" sz="4400" b="1" dirty="0" smtClean="0">
                <a:latin typeface="TimesNewRomanPS-BoldMT"/>
              </a:rPr>
              <a:t>	following questions in Group.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45918" y="1504950"/>
            <a:ext cx="1166033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Paul Jobs?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FontTx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 was Steve Jobs adopted by?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jobs’ mother teach him?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Jobs’ mother teach him how to read and write?</a:t>
            </a:r>
          </a:p>
          <a:p>
            <a:pPr marL="742950" indent="-742950" algn="just">
              <a:buAutoNum type="arabicPeriod" startAt="3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was Imogene Hill?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" y="239452"/>
            <a:ext cx="11702474" cy="6367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77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8" y="-533928"/>
            <a:ext cx="4197608" cy="41976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7714" y="3782909"/>
            <a:ext cx="11832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NewRomanPS-BoldMT"/>
              </a:rPr>
              <a:t>Every student will write a paragraph about a person who have similarity with Jobs.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663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7388"/>
            <a:ext cx="11823700" cy="644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635" y="0"/>
            <a:ext cx="10904338" cy="1863426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all.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90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all.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16347"/>
            <a:ext cx="11760200" cy="560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85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93968" y="203203"/>
            <a:ext cx="11795979" cy="6428509"/>
            <a:chOff x="152401" y="83127"/>
            <a:chExt cx="11901054" cy="66409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735" y="3879619"/>
              <a:ext cx="2715409" cy="27040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166254" y="83127"/>
              <a:ext cx="11887200" cy="16163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INTRODUCTION</a:t>
              </a:r>
              <a:endPara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1" y="1816387"/>
              <a:ext cx="7930157" cy="490768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844095"/>
              <a:ext cx="643774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S. M. MONIRUL ISLAM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730" y="2521140"/>
              <a:ext cx="637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 in English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253" y="3048000"/>
              <a:ext cx="650240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Govt. Model Secondary School,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Khulna-9100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258" y="4700878"/>
              <a:ext cx="6373091" cy="604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Mobile: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01711-397 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4496" y="4054548"/>
              <a:ext cx="64025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/>
                </a:rPr>
                <a:t>monirmodel@gmail.com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508" y="5367117"/>
              <a:ext cx="3903351" cy="1239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fld id="{F29792B7-DB20-45D0-BEF4-FCFBD825244E}" type="datetime2">
                <a:rPr lang="en-US" sz="3600" b="1" smtClean="0">
                  <a:solidFill>
                    <a:srgbClr val="7030A0"/>
                  </a:solidFill>
                </a:rPr>
                <a:t>Friday, May 1, 2020</a:t>
              </a:fld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230188" y="1819567"/>
              <a:ext cx="3823267" cy="49045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612" y="1935548"/>
            <a:ext cx="3586934" cy="46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2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29" y="36352"/>
            <a:ext cx="11785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NewRomanPS-BoldMT"/>
              </a:rPr>
              <a:t>A: </a:t>
            </a:r>
            <a:r>
              <a:rPr lang="en-US" sz="4400" b="1" dirty="0">
                <a:latin typeface="TimesNewRomanPS-BoldMT"/>
              </a:rPr>
              <a:t>Look at the </a:t>
            </a:r>
            <a:r>
              <a:rPr lang="en-US" sz="4400" b="1" dirty="0" smtClean="0">
                <a:latin typeface="TimesNewRomanPS-BoldMT"/>
              </a:rPr>
              <a:t>picture.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805792"/>
            <a:ext cx="11785600" cy="57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2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45010"/>
            <a:ext cx="11887202" cy="651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19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489" y="129312"/>
            <a:ext cx="11833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175489" y="2416630"/>
            <a:ext cx="11874997" cy="15388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7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064231"/>
            <a:ext cx="11776363" cy="986242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Jobs’ Childhood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95505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VII </a:t>
            </a:r>
            <a:endParaRPr lang="en-US" sz="9600" b="1" dirty="0"/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[People who stand out]</a:t>
            </a:r>
          </a:p>
          <a:p>
            <a:r>
              <a:rPr lang="en-US" sz="6600" b="1" dirty="0" smtClean="0"/>
              <a:t>Lesson : 8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129309"/>
            <a:ext cx="1149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Today’s topic of the class is----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691976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6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7.40741E-7 L -0.00052 0.62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525" y="237112"/>
            <a:ext cx="10836852" cy="92333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2" y="1220792"/>
            <a:ext cx="11702471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741" y="2959604"/>
            <a:ext cx="1170247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read and understand text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for specific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information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87" y="4151198"/>
            <a:ext cx="1088043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describe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person and product,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87" y="5342792"/>
            <a:ext cx="932872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MT"/>
              </a:rPr>
              <a:t>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ask and answer questions.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11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5137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91" y="590375"/>
            <a:ext cx="390878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467" y="2527322"/>
            <a:ext cx="4171491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been deserted or left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48" y="1513706"/>
            <a:ext cx="8377212" cy="512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67991" y="-6637688"/>
            <a:ext cx="11777277" cy="6512554"/>
            <a:chOff x="165270" y="175491"/>
            <a:chExt cx="11830464" cy="648095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0" y="175491"/>
              <a:ext cx="4056017" cy="64809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563" y="175491"/>
              <a:ext cx="4908171" cy="6480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09" y="175491"/>
              <a:ext cx="3005088" cy="648095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13547" y="4402182"/>
            <a:ext cx="4090231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Syn.:  deserted, discarded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4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743</Words>
  <Application>Microsoft Office PowerPoint</Application>
  <PresentationFormat>Widescreen</PresentationFormat>
  <Paragraphs>70</Paragraphs>
  <Slides>18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SymbolMT</vt:lpstr>
      <vt:lpstr>Times New Roman</vt:lpstr>
      <vt:lpstr>TimesNewRomanPS-BoldMT</vt:lpstr>
      <vt:lpstr>TimesNewRomanPSMT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Jobs’ Childhood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1747</cp:revision>
  <dcterms:created xsi:type="dcterms:W3CDTF">2019-06-12T06:53:09Z</dcterms:created>
  <dcterms:modified xsi:type="dcterms:W3CDTF">2020-05-01T09:31:54Z</dcterms:modified>
</cp:coreProperties>
</file>