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67" r:id="rId3"/>
    <p:sldId id="268" r:id="rId4"/>
    <p:sldId id="278" r:id="rId5"/>
    <p:sldId id="269" r:id="rId6"/>
    <p:sldId id="270" r:id="rId7"/>
    <p:sldId id="271" r:id="rId8"/>
    <p:sldId id="261" r:id="rId9"/>
    <p:sldId id="280" r:id="rId10"/>
    <p:sldId id="272" r:id="rId11"/>
    <p:sldId id="273" r:id="rId12"/>
    <p:sldId id="281" r:id="rId13"/>
    <p:sldId id="282" r:id="rId14"/>
    <p:sldId id="279" r:id="rId15"/>
    <p:sldId id="276" r:id="rId16"/>
    <p:sldId id="283" r:id="rId17"/>
    <p:sldId id="265" r:id="rId18"/>
    <p:sldId id="284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W0LwvqFKQItOc2xQg3sgg==" hashData="j+1RjmDfOuVW61EljZdffNjl9nu797whLrbK/J075Nuywhywgbqik4U7gp9sQFQM065XJ6mFSdwxONoC2Enbr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61A06-8EC9-49FD-8610-0E3B89DC5C7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2CD7C-F14F-4433-AA3B-54AF44CF1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0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908A78-C8D3-4FEF-B7A3-E4A77327B6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16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CCC8D-521C-42E4-84D3-8319BCF15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95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CCC8D-521C-42E4-84D3-8319BCF15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310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CCC8D-521C-42E4-84D3-8319BCF15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922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908A78-C8D3-4FEF-B7A3-E4A77327B6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11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EBDB-B4FA-44A8-BF0C-B5601132F223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DF38B4-CBBB-479E-ABCC-87FD3B117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EBDB-B4FA-44A8-BF0C-B5601132F223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DF38B4-CBBB-479E-ABCC-87FD3B117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4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EBDB-B4FA-44A8-BF0C-B5601132F223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DF38B4-CBBB-479E-ABCC-87FD3B117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7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EBDB-B4FA-44A8-BF0C-B5601132F223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DF38B4-CBBB-479E-ABCC-87FD3B117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8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EBDB-B4FA-44A8-BF0C-B5601132F223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DF38B4-CBBB-479E-ABCC-87FD3B117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4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EBDB-B4FA-44A8-BF0C-B5601132F223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DF38B4-CBBB-479E-ABCC-87FD3B117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7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EBDB-B4FA-44A8-BF0C-B5601132F223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DF38B4-CBBB-479E-ABCC-87FD3B117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1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EBDB-B4FA-44A8-BF0C-B5601132F223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DF38B4-CBBB-479E-ABCC-87FD3B117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2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EBDB-B4FA-44A8-BF0C-B5601132F223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DF38B4-CBBB-479E-ABCC-87FD3B117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3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EBDB-B4FA-44A8-BF0C-B5601132F223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DF38B4-CBBB-479E-ABCC-87FD3B117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9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EBDB-B4FA-44A8-BF0C-B5601132F223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DF38B4-CBBB-479E-ABCC-87FD3B117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4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MONIRUL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5314" y="76200"/>
            <a:ext cx="12050485" cy="66947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 cmpd="tri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C6600"/>
                </a:solidFill>
              </a:ln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428" y="6531428"/>
            <a:ext cx="1306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MONIRUL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848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onirmodel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qWu64erO8wkVBGNYkTiRaQZXhXJWcI4h/view?usp=sharin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88" y="180768"/>
            <a:ext cx="11896912" cy="6486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435" y="156794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Welcome to all.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pattFill prst="dkUpDiag">
                <a:fgClr>
                  <a:srgbClr val="44546A"/>
                </a:fgClr>
                <a:bgClr>
                  <a:srgbClr val="44546A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36" y="6888"/>
            <a:ext cx="618785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503" y="9610"/>
            <a:ext cx="6004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1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5112 -0.00625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60" y="-3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49114 -0.00232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5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3192" y="257298"/>
            <a:ext cx="11063845" cy="6234545"/>
            <a:chOff x="21771" y="0"/>
            <a:chExt cx="12170229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71" y="87087"/>
              <a:ext cx="4461619" cy="676002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3012" y="0"/>
              <a:ext cx="5398988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3240" y="1"/>
              <a:ext cx="3069772" cy="684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2376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626" y="250370"/>
            <a:ext cx="1196032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Vocabulary</a:t>
            </a: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srgbClr val="A5A5A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A5A5A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390" y="232117"/>
            <a:ext cx="11975567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Arable (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Adj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942" y="5473798"/>
            <a:ext cx="11895011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Syn.= Cultivable,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941" y="1244255"/>
            <a:ext cx="5835403" cy="132343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Calibri" panose="020F0502020204030204"/>
              </a:rPr>
              <a:t>Suitable for growing crops</a:t>
            </a:r>
            <a:endParaRPr kumimoji="0" lang="en-US" sz="40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14" y="1432362"/>
            <a:ext cx="5227419" cy="3409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633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387" y="232117"/>
            <a:ext cx="10886879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Mustard (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6624" y="5815540"/>
            <a:ext cx="10813646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Mustardy (Adj.),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623" y="1262722"/>
            <a:ext cx="4879085" cy="25545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Calibri" panose="020F0502020204030204"/>
              </a:rPr>
              <a:t>Spicy condiment / plant with pungent seeds</a:t>
            </a:r>
            <a:endParaRPr kumimoji="0" lang="en-US" sz="40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12" y="1312291"/>
            <a:ext cx="5762524" cy="43218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156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751" y="232117"/>
            <a:ext cx="11750307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Tarmarind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334" y="1262722"/>
            <a:ext cx="4075522" cy="25545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Calibri" panose="020F0502020204030204"/>
              </a:rPr>
              <a:t>A tropical evergreen tree or its very sour fruit</a:t>
            </a:r>
            <a:endParaRPr kumimoji="0" lang="en-US" sz="40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7" y="1262722"/>
            <a:ext cx="7399173" cy="53412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6467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943" y="194615"/>
            <a:ext cx="117348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D: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Tick the best answer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945" y="1378518"/>
            <a:ext cx="11734800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The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rate of increase in food production cannot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	keep pace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with the rate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of population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growth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.</a:t>
            </a:r>
          </a:p>
          <a:p>
            <a:pPr algn="just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NewRomanPSMT"/>
            </a:endParaRPr>
          </a:p>
          <a:p>
            <a:pPr algn="just"/>
            <a:r>
              <a:rPr lang="en-US" sz="3600" b="1" dirty="0">
                <a:latin typeface="TimesNewRomanPSMT"/>
              </a:rPr>
              <a:t>The sentence means that the food </a:t>
            </a:r>
            <a:r>
              <a:rPr lang="en-US" sz="3600" b="1" dirty="0" smtClean="0">
                <a:latin typeface="TimesNewRomanPSMT"/>
              </a:rPr>
              <a:t>production</a:t>
            </a:r>
            <a:endParaRPr lang="en-US" sz="3600" b="1" dirty="0">
              <a:latin typeface="TimesNewRomanPSMT"/>
            </a:endParaRPr>
          </a:p>
          <a:p>
            <a:pPr algn="just"/>
            <a:r>
              <a:rPr lang="en-US" sz="3600" b="1" dirty="0" smtClean="0">
                <a:latin typeface="TimesNewRomanPSMT"/>
              </a:rPr>
              <a:t>	a </a:t>
            </a:r>
            <a:r>
              <a:rPr lang="en-US" sz="3600" b="1" dirty="0">
                <a:latin typeface="TimesNewRomanPSMT"/>
              </a:rPr>
              <a:t>is as much as needed.</a:t>
            </a:r>
          </a:p>
          <a:p>
            <a:pPr algn="just"/>
            <a:r>
              <a:rPr lang="en-US" sz="3600" b="1" dirty="0" smtClean="0">
                <a:latin typeface="TimesNewRomanPSMT"/>
              </a:rPr>
              <a:t>	b </a:t>
            </a:r>
            <a:r>
              <a:rPr lang="en-US" sz="3600" b="1" dirty="0">
                <a:latin typeface="TimesNewRomanPSMT"/>
              </a:rPr>
              <a:t>is less than what is needed.</a:t>
            </a:r>
          </a:p>
          <a:p>
            <a:pPr algn="just"/>
            <a:r>
              <a:rPr lang="en-US" sz="3600" b="1" dirty="0" smtClean="0">
                <a:latin typeface="TimesNewRomanPSMT"/>
              </a:rPr>
              <a:t>	c </a:t>
            </a:r>
            <a:r>
              <a:rPr lang="en-US" sz="3600" b="1" dirty="0">
                <a:latin typeface="TimesNewRomanPSMT"/>
              </a:rPr>
              <a:t>is more than what is needed.</a:t>
            </a:r>
          </a:p>
          <a:p>
            <a:pPr algn="just"/>
            <a:r>
              <a:rPr lang="en-US" sz="3600" b="1" dirty="0" smtClean="0">
                <a:latin typeface="TimesNewRomanPSMT"/>
              </a:rPr>
              <a:t>	d </a:t>
            </a:r>
            <a:r>
              <a:rPr lang="en-US" sz="3600" b="1" dirty="0">
                <a:latin typeface="TimesNewRomanPSMT"/>
              </a:rPr>
              <a:t>is sufficient for the population</a:t>
            </a:r>
            <a:r>
              <a:rPr lang="en-US" sz="3600" b="1" dirty="0" smtClean="0">
                <a:latin typeface="TimesNewRomanPSMT"/>
              </a:rPr>
              <a:t>.</a:t>
            </a:r>
          </a:p>
          <a:p>
            <a:pPr algn="just"/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1" y="4144996"/>
            <a:ext cx="72898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 </a:t>
            </a:r>
            <a:r>
              <a:rPr lang="en-US" sz="3600" b="1" dirty="0">
                <a:latin typeface="TimesNewRomanPSMT"/>
              </a:rPr>
              <a:t>b is less than what is needed</a:t>
            </a:r>
            <a:r>
              <a:rPr lang="en-US" sz="3600" b="1" dirty="0" smtClean="0">
                <a:latin typeface="TimesNewRomanPSMT"/>
              </a:rPr>
              <a:t>.</a:t>
            </a:r>
            <a:endParaRPr lang="en-US" sz="3600" b="1" dirty="0">
              <a:latin typeface="TimesNewRomanPS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2481" y="1076412"/>
            <a:ext cx="1173480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2. 	How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can our housing problem increase or add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	to our food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problem?</a:t>
            </a:r>
          </a:p>
          <a:p>
            <a:pPr algn="just"/>
            <a:r>
              <a:rPr lang="en-US" sz="3600" dirty="0" smtClean="0">
                <a:latin typeface="TimesNewRomanPSMT"/>
              </a:rPr>
              <a:t>	a. </a:t>
            </a:r>
            <a:r>
              <a:rPr lang="en-US" sz="3600" dirty="0">
                <a:latin typeface="TimesNewRomanPSMT"/>
              </a:rPr>
              <a:t>After making houses, farmers do not have enough </a:t>
            </a:r>
            <a:r>
              <a:rPr lang="en-US" sz="3600" dirty="0" smtClean="0">
                <a:latin typeface="TimesNewRomanPSMT"/>
              </a:rPr>
              <a:t>	time </a:t>
            </a:r>
            <a:r>
              <a:rPr lang="en-US" sz="3600" dirty="0">
                <a:latin typeface="TimesNewRomanPSMT"/>
              </a:rPr>
              <a:t>to </a:t>
            </a:r>
            <a:r>
              <a:rPr lang="en-US" sz="3600" dirty="0" smtClean="0">
                <a:latin typeface="TimesNewRomanPSMT"/>
              </a:rPr>
              <a:t>work in </a:t>
            </a:r>
            <a:r>
              <a:rPr lang="en-US" sz="3600" dirty="0">
                <a:latin typeface="TimesNewRomanPSMT"/>
              </a:rPr>
              <a:t>the field.</a:t>
            </a:r>
          </a:p>
          <a:p>
            <a:pPr algn="just"/>
            <a:r>
              <a:rPr lang="en-US" sz="3600" dirty="0" smtClean="0">
                <a:latin typeface="TimesNewRomanPSMT"/>
              </a:rPr>
              <a:t>	b. </a:t>
            </a:r>
            <a:r>
              <a:rPr lang="en-US" sz="3600" dirty="0">
                <a:latin typeface="TimesNewRomanPSMT"/>
              </a:rPr>
              <a:t>After making houses, farmers do not have enough </a:t>
            </a:r>
            <a:r>
              <a:rPr lang="en-US" sz="3600" dirty="0" smtClean="0">
                <a:latin typeface="TimesNewRomanPSMT"/>
              </a:rPr>
              <a:t>	money </a:t>
            </a:r>
            <a:r>
              <a:rPr lang="en-US" sz="3600" dirty="0">
                <a:latin typeface="TimesNewRomanPSMT"/>
              </a:rPr>
              <a:t>to </a:t>
            </a:r>
            <a:r>
              <a:rPr lang="en-US" sz="3600" dirty="0" smtClean="0">
                <a:latin typeface="TimesNewRomanPSMT"/>
              </a:rPr>
              <a:t>buy food</a:t>
            </a:r>
            <a:r>
              <a:rPr lang="en-US" sz="3600" dirty="0">
                <a:latin typeface="TimesNewRomanPSMT"/>
              </a:rPr>
              <a:t>.</a:t>
            </a:r>
          </a:p>
          <a:p>
            <a:pPr algn="just"/>
            <a:r>
              <a:rPr lang="en-US" sz="3600" dirty="0" smtClean="0">
                <a:latin typeface="TimesNewRomanPSMT"/>
              </a:rPr>
              <a:t>	c. </a:t>
            </a:r>
            <a:r>
              <a:rPr lang="en-US" sz="3600" dirty="0">
                <a:latin typeface="TimesNewRomanPSMT"/>
              </a:rPr>
              <a:t>If you do not have a house, you cannot store your </a:t>
            </a:r>
            <a:r>
              <a:rPr lang="en-US" sz="3600" dirty="0" smtClean="0">
                <a:latin typeface="TimesNewRomanPSMT"/>
              </a:rPr>
              <a:t>	food</a:t>
            </a:r>
            <a:r>
              <a:rPr lang="en-US" sz="3600" dirty="0">
                <a:latin typeface="TimesNewRomanPSMT"/>
              </a:rPr>
              <a:t>.</a:t>
            </a:r>
          </a:p>
          <a:p>
            <a:pPr algn="just"/>
            <a:r>
              <a:rPr lang="en-US" sz="3600" dirty="0" smtClean="0">
                <a:latin typeface="TimesNewRomanPSMT"/>
              </a:rPr>
              <a:t>	d. </a:t>
            </a:r>
            <a:r>
              <a:rPr lang="en-US" sz="3600" dirty="0">
                <a:latin typeface="TimesNewRomanPSMT"/>
              </a:rPr>
              <a:t>For making too many houses, people are using </a:t>
            </a:r>
            <a:r>
              <a:rPr lang="en-US" sz="3600" dirty="0" smtClean="0">
                <a:latin typeface="TimesNewRomanPSMT"/>
              </a:rPr>
              <a:t>	the </a:t>
            </a:r>
            <a:r>
              <a:rPr lang="en-US" sz="3600" dirty="0">
                <a:latin typeface="TimesNewRomanPSMT"/>
              </a:rPr>
              <a:t>crop land</a:t>
            </a:r>
            <a:r>
              <a:rPr lang="en-US" sz="3600" dirty="0" smtClean="0">
                <a:latin typeface="TimesNewRomanPSMT"/>
              </a:rPr>
              <a:t>.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749301" y="5470294"/>
            <a:ext cx="1118490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 </a:t>
            </a:r>
            <a:r>
              <a:rPr lang="en-US" sz="3600" dirty="0">
                <a:latin typeface="TimesNewRomanPSMT"/>
              </a:rPr>
              <a:t>d. For making too many houses, people are using 	the crop land</a:t>
            </a:r>
            <a:r>
              <a:rPr lang="en-US" sz="3600" dirty="0" smtClean="0">
                <a:latin typeface="TimesNewRomanPSMT"/>
              </a:rPr>
              <a:t>.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195943" y="1095652"/>
            <a:ext cx="1173480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3. 	What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makes our land shrink day by day?</a:t>
            </a:r>
          </a:p>
          <a:p>
            <a:r>
              <a:rPr lang="en-US" sz="3600" dirty="0" smtClean="0">
                <a:latin typeface="TimesNewRomanPSMT"/>
              </a:rPr>
              <a:t>	</a:t>
            </a:r>
            <a:r>
              <a:rPr lang="en-US" sz="3600" b="1" dirty="0" smtClean="0">
                <a:latin typeface="TimesNewRomanPSMT"/>
              </a:rPr>
              <a:t>a. </a:t>
            </a:r>
            <a:r>
              <a:rPr lang="en-US" sz="3600" b="1" dirty="0">
                <a:latin typeface="TimesNewRomanPSMT"/>
              </a:rPr>
              <a:t>Families are growing larger in size.</a:t>
            </a:r>
          </a:p>
          <a:p>
            <a:r>
              <a:rPr lang="en-US" sz="3600" b="1" dirty="0" smtClean="0">
                <a:latin typeface="TimesNewRomanPSMT"/>
              </a:rPr>
              <a:t>	b. </a:t>
            </a:r>
            <a:r>
              <a:rPr lang="en-US" sz="3600" b="1" dirty="0">
                <a:latin typeface="TimesNewRomanPSMT"/>
              </a:rPr>
              <a:t>Houses and factories are being built on it.</a:t>
            </a:r>
          </a:p>
          <a:p>
            <a:r>
              <a:rPr lang="en-US" sz="3600" b="1" dirty="0" smtClean="0">
                <a:latin typeface="TimesNewRomanPSMT"/>
              </a:rPr>
              <a:t>	c. </a:t>
            </a:r>
            <a:r>
              <a:rPr lang="en-US" sz="3600" b="1" dirty="0">
                <a:latin typeface="TimesNewRomanPSMT"/>
              </a:rPr>
              <a:t>Smaller families need smaller houses.</a:t>
            </a:r>
          </a:p>
          <a:p>
            <a:r>
              <a:rPr lang="en-US" sz="3600" b="1" dirty="0" smtClean="0">
                <a:latin typeface="TimesNewRomanPSMT"/>
              </a:rPr>
              <a:t>	d. </a:t>
            </a:r>
            <a:r>
              <a:rPr lang="en-US" sz="3600" b="1" dirty="0">
                <a:latin typeface="TimesNewRomanPSMT"/>
              </a:rPr>
              <a:t>Land grabbers are occupying a portion of our </a:t>
            </a:r>
            <a:r>
              <a:rPr lang="en-US" sz="3600" b="1" dirty="0" smtClean="0">
                <a:latin typeface="TimesNewRomanPSMT"/>
              </a:rPr>
              <a:t>	</a:t>
            </a:r>
            <a:r>
              <a:rPr lang="en-US" sz="3600" b="1" dirty="0">
                <a:latin typeface="TimesNewRomanPSMT"/>
              </a:rPr>
              <a:t>	</a:t>
            </a:r>
            <a:r>
              <a:rPr lang="en-US" sz="3600" b="1" dirty="0" smtClean="0">
                <a:latin typeface="TimesNewRomanPSMT"/>
              </a:rPr>
              <a:t>land.</a:t>
            </a:r>
          </a:p>
          <a:p>
            <a:endParaRPr lang="en-US" sz="3600" b="1" dirty="0">
              <a:latin typeface="TimesNewRomanPSMT"/>
            </a:endParaRPr>
          </a:p>
          <a:p>
            <a:endParaRPr lang="en-US" sz="3600" b="1" dirty="0" smtClean="0">
              <a:latin typeface="TimesNewRomanPSMT"/>
            </a:endParaRPr>
          </a:p>
          <a:p>
            <a:endParaRPr lang="en-US" sz="3600" b="1" dirty="0">
              <a:latin typeface="TimesNewRomanPSMT"/>
            </a:endParaRPr>
          </a:p>
          <a:p>
            <a:endParaRPr lang="en-US" sz="3600" b="1" dirty="0">
              <a:latin typeface="TimesNewRomanPSM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1" y="2219094"/>
            <a:ext cx="1038859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√ </a:t>
            </a:r>
            <a:r>
              <a:rPr lang="en-US" sz="3600" b="1" dirty="0">
                <a:latin typeface="TimesNewRomanPSMT"/>
              </a:rPr>
              <a:t>b. Houses and factories are being built on it</a:t>
            </a:r>
            <a:r>
              <a:rPr lang="en-US" sz="3600" b="1" dirty="0" smtClean="0">
                <a:latin typeface="TimesNewRomanPSMT"/>
              </a:rPr>
              <a:t>.</a:t>
            </a:r>
            <a:endParaRPr lang="en-US" sz="3600" b="1" dirty="0">
              <a:latin typeface="TimesNewRomanPSM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5945" y="1086909"/>
            <a:ext cx="1173480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4. 	Many people may have to live on trees, because</a:t>
            </a:r>
          </a:p>
          <a:p>
            <a:r>
              <a:rPr lang="en-US" sz="3600" b="1" dirty="0" smtClean="0">
                <a:latin typeface="TimesNewRomanPSMT"/>
              </a:rPr>
              <a:t>	a. </a:t>
            </a:r>
            <a:r>
              <a:rPr lang="en-US" sz="3600" b="1" dirty="0">
                <a:latin typeface="TimesNewRomanPSMT"/>
              </a:rPr>
              <a:t>they would like tree houses.</a:t>
            </a:r>
          </a:p>
          <a:p>
            <a:r>
              <a:rPr lang="en-US" sz="3600" b="1" dirty="0" smtClean="0">
                <a:latin typeface="TimesNewRomanPSMT"/>
              </a:rPr>
              <a:t>	b. </a:t>
            </a:r>
            <a:r>
              <a:rPr lang="en-US" sz="3600" b="1" dirty="0">
                <a:latin typeface="TimesNewRomanPSMT"/>
              </a:rPr>
              <a:t>making houses on trees is less expensive</a:t>
            </a:r>
            <a:r>
              <a:rPr lang="en-US" sz="3600" b="1" dirty="0" smtClean="0">
                <a:latin typeface="TimesNewRomanPSMT"/>
              </a:rPr>
              <a:t>.</a:t>
            </a:r>
          </a:p>
          <a:p>
            <a:r>
              <a:rPr lang="en-US" sz="3600" b="1" dirty="0" smtClean="0">
                <a:latin typeface="TimesNewRomanPSMT"/>
              </a:rPr>
              <a:t>	c. </a:t>
            </a:r>
            <a:r>
              <a:rPr lang="en-US" sz="3600" b="1" dirty="0">
                <a:latin typeface="TimesNewRomanPSMT"/>
              </a:rPr>
              <a:t>they may not find land to make houses.</a:t>
            </a:r>
          </a:p>
          <a:p>
            <a:r>
              <a:rPr lang="en-US" sz="3600" b="1" dirty="0" smtClean="0">
                <a:latin typeface="TimesNewRomanPSMT"/>
              </a:rPr>
              <a:t>	d. </a:t>
            </a:r>
            <a:r>
              <a:rPr lang="en-US" sz="3600" b="1" dirty="0">
                <a:latin typeface="TimesNewRomanPSMT"/>
              </a:rPr>
              <a:t>tree houses are safer during floods</a:t>
            </a:r>
            <a:r>
              <a:rPr lang="en-US" sz="3600" b="1" dirty="0" smtClean="0">
                <a:latin typeface="TimesNewRomanPSMT"/>
              </a:rPr>
              <a:t>.</a:t>
            </a:r>
          </a:p>
          <a:p>
            <a:endParaRPr lang="en-US" sz="3600" b="1" dirty="0">
              <a:latin typeface="TimesNewRomanPSM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2041" y="2763378"/>
            <a:ext cx="976267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√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c. they may not find land to make houses.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6827" y="1063509"/>
            <a:ext cx="11756572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5. 	People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are cutting trees to</a:t>
            </a:r>
          </a:p>
          <a:p>
            <a:r>
              <a:rPr lang="en-US" sz="3600" b="1" dirty="0" smtClean="0">
                <a:latin typeface="TimesNewRomanPSMT"/>
              </a:rPr>
              <a:t>	a. </a:t>
            </a:r>
            <a:r>
              <a:rPr lang="en-US" sz="3600" b="1" dirty="0">
                <a:latin typeface="TimesNewRomanPSMT"/>
              </a:rPr>
              <a:t>plant more trees.</a:t>
            </a:r>
          </a:p>
          <a:p>
            <a:r>
              <a:rPr lang="en-US" sz="3600" b="1" dirty="0" smtClean="0">
                <a:latin typeface="TimesNewRomanPSMT"/>
              </a:rPr>
              <a:t>	b. </a:t>
            </a:r>
            <a:r>
              <a:rPr lang="en-US" sz="3600" b="1" dirty="0">
                <a:latin typeface="TimesNewRomanPSMT"/>
              </a:rPr>
              <a:t>keep the environment clean.</a:t>
            </a:r>
          </a:p>
          <a:p>
            <a:r>
              <a:rPr lang="en-US" sz="3600" b="1" dirty="0" smtClean="0">
                <a:latin typeface="TimesNewRomanPSMT"/>
              </a:rPr>
              <a:t>	c. </a:t>
            </a:r>
            <a:r>
              <a:rPr lang="en-US" sz="3600" b="1" dirty="0">
                <a:latin typeface="TimesNewRomanPSMT"/>
              </a:rPr>
              <a:t>make articles of furniture.</a:t>
            </a:r>
          </a:p>
          <a:p>
            <a:r>
              <a:rPr lang="en-US" sz="3600" b="1" dirty="0" smtClean="0">
                <a:latin typeface="TimesNewRomanPSMT"/>
              </a:rPr>
              <a:t>	d. </a:t>
            </a:r>
            <a:r>
              <a:rPr lang="en-US" sz="3600" b="1" dirty="0">
                <a:latin typeface="TimesNewRomanPSMT"/>
              </a:rPr>
              <a:t>grow crops or make houses.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3812" y="3275007"/>
            <a:ext cx="976267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√ </a:t>
            </a:r>
            <a:r>
              <a:rPr lang="en-US" sz="3600" b="1" dirty="0">
                <a:latin typeface="TimesNewRomanPSMT"/>
              </a:rPr>
              <a:t>d. grow crops or make houses</a:t>
            </a:r>
            <a:r>
              <a:rPr lang="en-US" sz="3600" b="1" dirty="0" smtClean="0">
                <a:latin typeface="TimesNewRomanPSMT"/>
              </a:rPr>
              <a:t>.</a:t>
            </a:r>
            <a:endParaRPr lang="en-US" sz="3600" b="1" dirty="0"/>
          </a:p>
        </p:txBody>
      </p:sp>
      <p:sp>
        <p:nvSpPr>
          <p:cNvPr id="19" name="Rectangle 18">
            <a:hlinkClick r:id="rId2" action="ppaction://hlinksldjump"/>
          </p:cNvPr>
          <p:cNvSpPr/>
          <p:nvPr/>
        </p:nvSpPr>
        <p:spPr>
          <a:xfrm>
            <a:off x="10820401" y="6302827"/>
            <a:ext cx="1055914" cy="335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0054240">
            <a:off x="-535709" y="1934402"/>
            <a:ext cx="13060219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en-US" sz="11500" b="1" dirty="0" smtClean="0">
                <a:ln w="571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en-US" sz="8000" b="1" dirty="0">
              <a:ln w="5715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370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6" y="157017"/>
            <a:ext cx="11905676" cy="65248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900" dirty="0">
                <a:latin typeface="TimesNewRomanPSMT"/>
              </a:rPr>
              <a:t>The class comes up with different problems. One group leader says, “The scarcity </a:t>
            </a:r>
            <a:r>
              <a:rPr lang="en-US" sz="1900" dirty="0" smtClean="0">
                <a:latin typeface="TimesNewRomanPSMT"/>
              </a:rPr>
              <a:t>of food </a:t>
            </a:r>
            <a:r>
              <a:rPr lang="en-US" sz="1900" dirty="0">
                <a:latin typeface="TimesNewRomanPSMT"/>
              </a:rPr>
              <a:t>will be a serious problem. It is true that our agriculturists have developed </a:t>
            </a:r>
            <a:r>
              <a:rPr lang="en-US" sz="1900" dirty="0" smtClean="0">
                <a:latin typeface="TimesNewRomanPSMT"/>
              </a:rPr>
              <a:t>new varieties </a:t>
            </a:r>
            <a:r>
              <a:rPr lang="en-US" sz="1900" dirty="0">
                <a:latin typeface="TimesNewRomanPSMT"/>
              </a:rPr>
              <a:t>of rice and its per acre production has definitely increased. But the rate </a:t>
            </a:r>
            <a:r>
              <a:rPr lang="en-US" sz="1900" dirty="0" smtClean="0">
                <a:latin typeface="TimesNewRomanPSMT"/>
              </a:rPr>
              <a:t>of increase </a:t>
            </a:r>
            <a:r>
              <a:rPr lang="en-US" sz="1900" dirty="0">
                <a:latin typeface="TimesNewRomanPSMT"/>
              </a:rPr>
              <a:t>in food production cannot keep pace with the rate of population growth. </a:t>
            </a:r>
            <a:r>
              <a:rPr lang="en-US" sz="1900" dirty="0" smtClean="0">
                <a:latin typeface="TimesNewRomanPSMT"/>
              </a:rPr>
              <a:t>This is </a:t>
            </a:r>
            <a:r>
              <a:rPr lang="en-US" sz="1900" dirty="0">
                <a:latin typeface="TimesNewRomanPSMT"/>
              </a:rPr>
              <a:t>because our land is fixed, i.e. we cannot increase it, while our population </a:t>
            </a:r>
            <a:r>
              <a:rPr lang="en-US" sz="1900" dirty="0" smtClean="0">
                <a:latin typeface="TimesNewRomanPSMT"/>
              </a:rPr>
              <a:t>is increasing </a:t>
            </a:r>
            <a:r>
              <a:rPr lang="en-US" sz="1900" dirty="0">
                <a:latin typeface="TimesNewRomanPSMT"/>
              </a:rPr>
              <a:t>rapidly.”</a:t>
            </a:r>
          </a:p>
          <a:p>
            <a:pPr algn="just"/>
            <a:r>
              <a:rPr lang="en-US" sz="1900" dirty="0">
                <a:latin typeface="TimesNewRomanPSMT"/>
              </a:rPr>
              <a:t>Another group leader comes up with the housing problem in the country, which </a:t>
            </a:r>
            <a:r>
              <a:rPr lang="en-US" sz="1900" dirty="0" smtClean="0">
                <a:latin typeface="TimesNewRomanPSMT"/>
              </a:rPr>
              <a:t>he says </a:t>
            </a:r>
            <a:r>
              <a:rPr lang="en-US" sz="1900" dirty="0">
                <a:latin typeface="TimesNewRomanPSMT"/>
              </a:rPr>
              <a:t>adds much to the food problem. He continues, “Families are growing larger </a:t>
            </a:r>
            <a:r>
              <a:rPr lang="en-US" sz="1900" dirty="0" smtClean="0">
                <a:latin typeface="TimesNewRomanPSMT"/>
              </a:rPr>
              <a:t>in size </a:t>
            </a:r>
            <a:r>
              <a:rPr lang="en-US" sz="1900" dirty="0">
                <a:latin typeface="TimesNewRomanPSMT"/>
              </a:rPr>
              <a:t>and breaking into smaller families. Each such family needs a separate house </a:t>
            </a:r>
            <a:r>
              <a:rPr lang="en-US" sz="1900" dirty="0" smtClean="0">
                <a:latin typeface="TimesNewRomanPSMT"/>
              </a:rPr>
              <a:t>to live </a:t>
            </a:r>
            <a:r>
              <a:rPr lang="en-US" sz="1900" dirty="0">
                <a:latin typeface="TimesNewRomanPSMT"/>
              </a:rPr>
              <a:t>in. Also the arable fields are being divided by these smaller families </a:t>
            </a:r>
            <a:r>
              <a:rPr lang="en-US" sz="1900" dirty="0" smtClean="0">
                <a:latin typeface="TimesNewRomanPSMT"/>
              </a:rPr>
              <a:t>among themselves</a:t>
            </a:r>
            <a:r>
              <a:rPr lang="en-US" sz="1900" dirty="0">
                <a:latin typeface="TimesNewRomanPSMT"/>
              </a:rPr>
              <a:t>. Mills and factories are being set up, which occupy a considerable </a:t>
            </a:r>
            <a:r>
              <a:rPr lang="en-US" sz="1900" dirty="0" smtClean="0">
                <a:latin typeface="TimesNewRomanPSMT"/>
              </a:rPr>
              <a:t>portion of </a:t>
            </a:r>
            <a:r>
              <a:rPr lang="en-US" sz="1900" dirty="0">
                <a:latin typeface="TimesNewRomanPSMT"/>
              </a:rPr>
              <a:t>our land. So when we need more land to grow more food to feed more mouths, </a:t>
            </a:r>
            <a:r>
              <a:rPr lang="en-US" sz="1900" dirty="0" smtClean="0">
                <a:latin typeface="TimesNewRomanPSMT"/>
              </a:rPr>
              <a:t>our land </a:t>
            </a:r>
            <a:r>
              <a:rPr lang="en-US" sz="1900" dirty="0">
                <a:latin typeface="TimesNewRomanPSMT"/>
              </a:rPr>
              <a:t>is shrinking day by day. If our population grows at the present rate, a day </a:t>
            </a:r>
            <a:r>
              <a:rPr lang="en-US" sz="1900" dirty="0" smtClean="0">
                <a:latin typeface="TimesNewRomanPSMT"/>
              </a:rPr>
              <a:t>will come </a:t>
            </a:r>
            <a:r>
              <a:rPr lang="en-US" sz="1900" dirty="0">
                <a:latin typeface="TimesNewRomanPSMT"/>
              </a:rPr>
              <a:t>when many people will not find any land to build a house on. And, as a result</a:t>
            </a:r>
            <a:r>
              <a:rPr lang="en-US" sz="1900" dirty="0" smtClean="0">
                <a:latin typeface="TimesNewRomanPSMT"/>
              </a:rPr>
              <a:t>, many </a:t>
            </a:r>
            <a:r>
              <a:rPr lang="en-US" sz="1900" dirty="0">
                <a:latin typeface="TimesNewRomanPSMT"/>
              </a:rPr>
              <a:t>of them might live on trees or on the floating boats in the rivers.”</a:t>
            </a:r>
          </a:p>
          <a:p>
            <a:pPr algn="just"/>
            <a:r>
              <a:rPr lang="en-US" sz="1900" dirty="0">
                <a:latin typeface="TimesNewRomanPSMT"/>
              </a:rPr>
              <a:t>“No way,” another student argues. “Trees are being cut, hills are being cleared </a:t>
            </a:r>
            <a:r>
              <a:rPr lang="en-US" sz="1900" dirty="0" smtClean="0">
                <a:latin typeface="TimesNewRomanPSMT"/>
              </a:rPr>
              <a:t>and water </a:t>
            </a:r>
            <a:r>
              <a:rPr lang="en-US" sz="1900" dirty="0">
                <a:latin typeface="TimesNewRomanPSMT"/>
              </a:rPr>
              <a:t>bodies are being filled up --- all to meet the needs of too many people.”</a:t>
            </a:r>
          </a:p>
          <a:p>
            <a:pPr algn="just"/>
            <a:r>
              <a:rPr lang="en-US" sz="1900" dirty="0">
                <a:latin typeface="TimesNewRomanPSMT"/>
              </a:rPr>
              <a:t>“Thank you students,” </a:t>
            </a:r>
            <a:r>
              <a:rPr lang="en-US" sz="1900" dirty="0" err="1">
                <a:latin typeface="TimesNewRomanPSMT"/>
              </a:rPr>
              <a:t>Ms</a:t>
            </a:r>
            <a:r>
              <a:rPr lang="en-US" sz="1900" dirty="0">
                <a:latin typeface="TimesNewRomanPSMT"/>
              </a:rPr>
              <a:t> Choudhury says, “You’re quite right. Let me tell </a:t>
            </a:r>
            <a:r>
              <a:rPr lang="en-US" sz="1900" dirty="0" smtClean="0">
                <a:latin typeface="TimesNewRomanPSMT"/>
              </a:rPr>
              <a:t>you about </a:t>
            </a:r>
            <a:r>
              <a:rPr lang="en-US" sz="1900" dirty="0">
                <a:latin typeface="TimesNewRomanPSMT"/>
              </a:rPr>
              <a:t>this village where I was born and brought up. Things were not like this in </a:t>
            </a:r>
            <a:r>
              <a:rPr lang="en-US" sz="1900" dirty="0" smtClean="0">
                <a:latin typeface="TimesNewRomanPSMT"/>
              </a:rPr>
              <a:t>the past</a:t>
            </a:r>
            <a:r>
              <a:rPr lang="en-US" sz="1900" dirty="0">
                <a:latin typeface="TimesNewRomanPSMT"/>
              </a:rPr>
              <a:t>. I remember as a child, the village was so beautiful! The green paddy fields </a:t>
            </a:r>
            <a:r>
              <a:rPr lang="en-US" sz="1900" dirty="0" smtClean="0">
                <a:latin typeface="TimesNewRomanPSMT"/>
              </a:rPr>
              <a:t>and yellow </a:t>
            </a:r>
            <a:r>
              <a:rPr lang="en-US" sz="1900" dirty="0">
                <a:latin typeface="TimesNewRomanPSMT"/>
              </a:rPr>
              <a:t>mustard fields seemed to be unending. They used to wave and dance in </a:t>
            </a:r>
            <a:r>
              <a:rPr lang="en-US" sz="1900" dirty="0" smtClean="0">
                <a:latin typeface="TimesNewRomanPSMT"/>
              </a:rPr>
              <a:t>the breeze</a:t>
            </a:r>
            <a:r>
              <a:rPr lang="en-US" sz="1900" dirty="0">
                <a:latin typeface="TimesNewRomanPSMT"/>
              </a:rPr>
              <a:t>. There used to be a wood in the northern side of the village. There was a </a:t>
            </a:r>
            <a:r>
              <a:rPr lang="en-US" sz="1900" dirty="0" smtClean="0">
                <a:latin typeface="TimesNewRomanPSMT"/>
              </a:rPr>
              <a:t>tall tamarind </a:t>
            </a:r>
            <a:r>
              <a:rPr lang="en-US" sz="1900" dirty="0">
                <a:latin typeface="TimesNewRomanPSMT"/>
              </a:rPr>
              <a:t>tree in the middle of the wood. Also a big banyan tree looked like a </a:t>
            </a:r>
            <a:r>
              <a:rPr lang="en-US" sz="1900" dirty="0" smtClean="0">
                <a:latin typeface="TimesNewRomanPSMT"/>
              </a:rPr>
              <a:t>huge green </a:t>
            </a:r>
            <a:r>
              <a:rPr lang="en-US" sz="1900" dirty="0">
                <a:latin typeface="TimesNewRomanPSMT"/>
              </a:rPr>
              <a:t>umbrella, with its aerial roots hanging down. I often used to go there with </a:t>
            </a:r>
            <a:r>
              <a:rPr lang="en-US" sz="1900" dirty="0" smtClean="0">
                <a:latin typeface="TimesNewRomanPSMT"/>
              </a:rPr>
              <a:t>my age-mates</a:t>
            </a:r>
            <a:r>
              <a:rPr lang="en-US" sz="1900" dirty="0">
                <a:latin typeface="TimesNewRomanPSMT"/>
              </a:rPr>
              <a:t>. We would often have picnic there. While the boys would climb </a:t>
            </a:r>
            <a:r>
              <a:rPr lang="en-US" sz="1900" dirty="0" smtClean="0">
                <a:latin typeface="TimesNewRomanPSMT"/>
              </a:rPr>
              <a:t>the tamarind </a:t>
            </a:r>
            <a:r>
              <a:rPr lang="en-US" sz="1900" dirty="0">
                <a:latin typeface="TimesNewRomanPSMT"/>
              </a:rPr>
              <a:t>tree and pick some tamarinds, me and my best friend Rima used to </a:t>
            </a:r>
            <a:r>
              <a:rPr lang="en-US" sz="1900" dirty="0" smtClean="0">
                <a:latin typeface="TimesNewRomanPSMT"/>
              </a:rPr>
              <a:t>swing with </a:t>
            </a:r>
            <a:r>
              <a:rPr lang="en-US" sz="1900" dirty="0">
                <a:latin typeface="TimesNewRomanPSMT"/>
              </a:rPr>
              <a:t>the roots. But now, look, the wood is gone. The </a:t>
            </a:r>
            <a:r>
              <a:rPr lang="en-US" sz="1900" dirty="0" smtClean="0">
                <a:latin typeface="TimesNewRomanPSMT"/>
              </a:rPr>
              <a:t>beauty </a:t>
            </a:r>
            <a:r>
              <a:rPr lang="en-US" sz="1900" dirty="0">
                <a:latin typeface="TimesNewRomanPSMT"/>
              </a:rPr>
              <a:t>of the crop fields is spoiled by the unplanned houses built here and there</a:t>
            </a:r>
            <a:r>
              <a:rPr lang="en-US" sz="1900" dirty="0" smtClean="0">
                <a:latin typeface="TimesNewRomanPSMT"/>
              </a:rPr>
              <a:t>.”</a:t>
            </a:r>
            <a:endParaRPr lang="en-US" sz="19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0820401" y="6302827"/>
            <a:ext cx="1055914" cy="335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020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2" y="859971"/>
            <a:ext cx="11730736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566" y="186375"/>
            <a:ext cx="11526982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NewRomanPS-BoldMT"/>
              </a:rPr>
              <a:t>Group-1:</a:t>
            </a:r>
          </a:p>
          <a:p>
            <a:pPr algn="just"/>
            <a:r>
              <a:rPr lang="en-US" sz="3200" b="1" dirty="0" smtClean="0">
                <a:latin typeface="TimesNewRomanPS-BoldMT"/>
              </a:rPr>
              <a:t>Make a list of things </a:t>
            </a:r>
            <a:r>
              <a:rPr lang="en-US" sz="3200" b="1" dirty="0" err="1" smtClean="0">
                <a:latin typeface="TimesNewRomanPS-BoldMT"/>
              </a:rPr>
              <a:t>Ms</a:t>
            </a:r>
            <a:r>
              <a:rPr lang="en-US" sz="3200" b="1" dirty="0" smtClean="0">
                <a:latin typeface="TimesNewRomanPS-BoldMT"/>
              </a:rPr>
              <a:t> Choudhury saw as a child in the village. Why do you think she liked them?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73795" y="1905985"/>
            <a:ext cx="11526982" cy="45243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NewRomanPS-BoldMT"/>
              </a:rPr>
              <a:t>The things </a:t>
            </a:r>
            <a:r>
              <a:rPr lang="en-US" sz="3200" b="1" dirty="0" err="1">
                <a:latin typeface="TimesNewRomanPS-BoldMT"/>
              </a:rPr>
              <a:t>Ms</a:t>
            </a:r>
            <a:r>
              <a:rPr lang="en-US" sz="3200" b="1" dirty="0">
                <a:latin typeface="TimesNewRomanPS-BoldMT"/>
              </a:rPr>
              <a:t> Choudhury saw as </a:t>
            </a:r>
            <a:r>
              <a:rPr lang="en-US" sz="3200" b="1" dirty="0" smtClean="0">
                <a:latin typeface="TimesNewRomanPS-BoldMT"/>
              </a:rPr>
              <a:t>a child </a:t>
            </a:r>
            <a:r>
              <a:rPr lang="en-US" sz="3200" b="1" dirty="0">
                <a:latin typeface="TimesNewRomanPS-BoldMT"/>
              </a:rPr>
              <a:t>in the </a:t>
            </a:r>
            <a:r>
              <a:rPr lang="en-US" sz="3200" b="1" dirty="0" smtClean="0">
                <a:latin typeface="TimesNewRomanPS-BoldMT"/>
              </a:rPr>
              <a:t>village are-</a:t>
            </a:r>
          </a:p>
          <a:p>
            <a:pPr algn="just"/>
            <a:r>
              <a:rPr lang="en-US" sz="3200" b="1" dirty="0" smtClean="0">
                <a:latin typeface="TimesNewRomanPS-BoldMT"/>
              </a:rPr>
              <a:t>	(</a:t>
            </a:r>
            <a:r>
              <a:rPr lang="en-US" sz="3200" b="1" dirty="0" err="1" smtClean="0">
                <a:latin typeface="TimesNewRomanPS-BoldMT"/>
              </a:rPr>
              <a:t>i</a:t>
            </a:r>
            <a:r>
              <a:rPr lang="en-US" sz="3200" b="1" dirty="0" smtClean="0">
                <a:latin typeface="TimesNewRomanPS-BoldMT"/>
              </a:rPr>
              <a:t>) Green paddy field,</a:t>
            </a:r>
          </a:p>
          <a:p>
            <a:pPr algn="just"/>
            <a:r>
              <a:rPr lang="en-US" sz="3200" b="1" dirty="0" smtClean="0">
                <a:latin typeface="TimesNewRomanPS-BoldMT"/>
              </a:rPr>
              <a:t>	(ii) Yellow mustard fields,</a:t>
            </a:r>
          </a:p>
          <a:p>
            <a:pPr algn="just"/>
            <a:r>
              <a:rPr lang="en-US" sz="3200" b="1" dirty="0" smtClean="0">
                <a:latin typeface="TimesNewRomanPS-BoldMT"/>
              </a:rPr>
              <a:t>	(iii) A tall </a:t>
            </a:r>
            <a:r>
              <a:rPr lang="en-US" sz="3200" b="1" dirty="0" err="1" smtClean="0">
                <a:latin typeface="TimesNewRomanPS-BoldMT"/>
              </a:rPr>
              <a:t>tarmarid</a:t>
            </a:r>
            <a:r>
              <a:rPr lang="en-US" sz="3200" b="1" dirty="0" smtClean="0">
                <a:latin typeface="TimesNewRomanPS-BoldMT"/>
              </a:rPr>
              <a:t> tree,</a:t>
            </a:r>
          </a:p>
          <a:p>
            <a:pPr algn="just"/>
            <a:r>
              <a:rPr lang="en-US" sz="3200" b="1" dirty="0" smtClean="0">
                <a:latin typeface="TimesNewRomanPS-BoldMT"/>
              </a:rPr>
              <a:t>	(iv) A big banyan tree, </a:t>
            </a:r>
          </a:p>
          <a:p>
            <a:pPr algn="just"/>
            <a:r>
              <a:rPr lang="en-US" sz="3200" b="1" dirty="0" smtClean="0">
                <a:latin typeface="TimesNewRomanPS-BoldMT"/>
              </a:rPr>
              <a:t>	(v) A wood in the northern side of the village.</a:t>
            </a:r>
          </a:p>
          <a:p>
            <a:pPr algn="just"/>
            <a:r>
              <a:rPr lang="en-US" sz="3200" b="1" dirty="0" smtClean="0">
                <a:latin typeface="TimesNewRomanPS-BoldMT"/>
              </a:rPr>
              <a:t>From the next we know that she linked them as she tells her students in the class that her childhood days were delightful.</a:t>
            </a:r>
          </a:p>
        </p:txBody>
      </p:sp>
    </p:spTree>
    <p:extLst>
      <p:ext uri="{BB962C8B-B14F-4D97-AF65-F5344CB8AC3E}">
        <p14:creationId xmlns:p14="http://schemas.microsoft.com/office/powerpoint/2010/main" val="8853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566" y="1913573"/>
            <a:ext cx="11526982" cy="227754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Group-2</a:t>
            </a:r>
          </a:p>
          <a:p>
            <a:pPr algn="just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list of problems that caused by over population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248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04650" y="139336"/>
            <a:ext cx="11782697" cy="6361611"/>
          </a:xfrm>
          <a:prstGeom prst="bevel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3FCFD5-A7A8-4B54-AC25-247DFC1C8329}"/>
              </a:ext>
            </a:extLst>
          </p:cNvPr>
          <p:cNvSpPr/>
          <p:nvPr/>
        </p:nvSpPr>
        <p:spPr>
          <a:xfrm>
            <a:off x="3561806" y="1188643"/>
            <a:ext cx="4463154" cy="92333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HOME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2980" y="2388637"/>
            <a:ext cx="9797142" cy="3170099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TimesNewRomanPS-BoldMT"/>
              </a:rPr>
              <a:t>F: Write a composition about </a:t>
            </a:r>
            <a:r>
              <a:rPr lang="en-US" sz="4000" b="1" dirty="0" smtClean="0">
                <a:latin typeface="TimesNewRomanPS-BoldMT"/>
              </a:rPr>
              <a:t>your 	village </a:t>
            </a:r>
            <a:r>
              <a:rPr lang="en-US" sz="4000" b="1" dirty="0">
                <a:latin typeface="TimesNewRomanPS-BoldMT"/>
              </a:rPr>
              <a:t>or </a:t>
            </a:r>
            <a:r>
              <a:rPr lang="en-US" sz="4000" b="1" dirty="0" smtClean="0">
                <a:latin typeface="TimesNewRomanPS-BoldMT"/>
              </a:rPr>
              <a:t>locality. Describe any 	change </a:t>
            </a:r>
            <a:r>
              <a:rPr lang="en-US" sz="4000" b="1" dirty="0">
                <a:latin typeface="TimesNewRomanPS-BoldMT"/>
              </a:rPr>
              <a:t>in the things you </a:t>
            </a:r>
            <a:r>
              <a:rPr lang="en-US" sz="4000" b="1" dirty="0" smtClean="0">
                <a:latin typeface="TimesNewRomanPS-BoldMT"/>
              </a:rPr>
              <a:t>have 	noticed </a:t>
            </a:r>
            <a:r>
              <a:rPr lang="en-US" sz="4000" b="1" dirty="0">
                <a:latin typeface="TimesNewRomanPS-BoldMT"/>
              </a:rPr>
              <a:t>over the years such </a:t>
            </a:r>
            <a:r>
              <a:rPr lang="en-US" sz="4000" b="1" dirty="0" smtClean="0">
                <a:latin typeface="TimesNewRomanPS-BoldMT"/>
              </a:rPr>
              <a:t>as 	houses</a:t>
            </a:r>
            <a:r>
              <a:rPr lang="en-US" sz="4000" b="1" dirty="0">
                <a:latin typeface="TimesNewRomanPS-BoldMT"/>
              </a:rPr>
              <a:t>, </a:t>
            </a:r>
            <a:r>
              <a:rPr lang="en-US" sz="4000" b="1" dirty="0" smtClean="0">
                <a:latin typeface="TimesNewRomanPS-BoldMT"/>
              </a:rPr>
              <a:t>fields, trees, plants</a:t>
            </a:r>
            <a:r>
              <a:rPr lang="en-US" sz="4000" b="1" dirty="0">
                <a:latin typeface="TimesNewRomanPS-BoldMT"/>
              </a:rPr>
              <a:t>, etc.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1277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4" y="1320519"/>
            <a:ext cx="5032211" cy="49873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86388" y="1274331"/>
            <a:ext cx="6629400" cy="3537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M.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Monirul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Islam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Assistant teacher in English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Govt. Model Secondary School,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Khulna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Sadar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Khulna-9100,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01711-397 309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monirmodel@gmail.com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6388" y="4894409"/>
            <a:ext cx="6629400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Subject : English 1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Paper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Class – IX-X,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34" y="114445"/>
            <a:ext cx="11852854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Conducted by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7855" y="6076959"/>
            <a:ext cx="4533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52884-8410-48F4-934A-679DD59A8CA2}" type="datetime2"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Wednesday, November 27, 2019</a:t>
            </a:fld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0400" y="6095432"/>
            <a:ext cx="2088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1375D-20BD-4A99-A3F6-31EF4548B0D2}" type="datetime13"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10:28:36 PM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4" y="233945"/>
            <a:ext cx="11302737" cy="6350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272" y="0"/>
            <a:ext cx="634252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00" y="0"/>
            <a:ext cx="640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5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5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75E-6 0 L -0.49544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976" y="219986"/>
            <a:ext cx="10873719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see some pictures.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240" y="1173288"/>
            <a:ext cx="7135134" cy="53117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248" y="1192336"/>
            <a:ext cx="7237295" cy="54139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56" y="1173287"/>
            <a:ext cx="9642857" cy="54257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28" y="1147952"/>
            <a:ext cx="8176572" cy="54510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243" y="1209041"/>
            <a:ext cx="6890627" cy="51679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599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913" y="1488374"/>
            <a:ext cx="11797145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1.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What do the people do in the trees and the boats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796" y="2533403"/>
            <a:ext cx="11797145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2.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Why do they do so?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023" y="595747"/>
            <a:ext cx="11797145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Answer the following questions: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744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/>
          </p:cNvPr>
          <p:cNvSpPr/>
          <p:nvPr/>
        </p:nvSpPr>
        <p:spPr>
          <a:xfrm>
            <a:off x="1982539" y="3910673"/>
            <a:ext cx="8368146" cy="13300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Please click here to go to the link to enjoy the video.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457055" y="805542"/>
            <a:ext cx="11201545" cy="2541383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See the video to get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7280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170250" y="165267"/>
            <a:ext cx="7931693" cy="10806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Our Food and Shelter</a:t>
            </a:r>
            <a:endParaRPr kumimoji="0" lang="en-US" sz="66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pattFill prst="dkUpDiag">
                <a:fgClr>
                  <a:srgbClr val="44546A"/>
                </a:fgClr>
                <a:bgClr>
                  <a:srgbClr val="44546A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944484"/>
            <a:ext cx="12192000" cy="51841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 : IV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[Are We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Aware?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: 3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06829" y="97971"/>
            <a:ext cx="28570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sng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Our lesson -</a:t>
            </a:r>
            <a:endParaRPr kumimoji="0" lang="en-US" sz="5400" b="1" i="1" u="sng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81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2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20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0.11898 L -0.00053 0.7444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683" y="107807"/>
            <a:ext cx="11920537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Learning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outcomes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057" y="1470168"/>
            <a:ext cx="11920537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After the students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have studied the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lesson, they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will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be able to --- ---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057" y="3081915"/>
            <a:ext cx="11920537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NewRomanPSMT"/>
              </a:rPr>
              <a:t>ask and tell about problems.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056" y="4057233"/>
            <a:ext cx="11920537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NewRomanPSMT"/>
              </a:rPr>
              <a:t>seek and give suggestions</a:t>
            </a:r>
            <a:r>
              <a:rPr lang="en-US" sz="3600" b="1" dirty="0" smtClean="0">
                <a:latin typeface="TimesNewRomanPSMT"/>
              </a:rPr>
              <a:t>.</a:t>
            </a:r>
            <a:endParaRPr lang="en-US" sz="3600" b="1" dirty="0">
              <a:latin typeface="TimesNewRomanPS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056" y="4908402"/>
            <a:ext cx="11920537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NewRomanPSMT"/>
              </a:rPr>
              <a:t>g</a:t>
            </a:r>
            <a:r>
              <a:rPr lang="en-US" sz="3600" b="1" dirty="0" smtClean="0">
                <a:latin typeface="TimesNewRomanPSMT"/>
              </a:rPr>
              <a:t>ive the answers according to questions.</a:t>
            </a:r>
            <a:endParaRPr lang="en-US" sz="3600" b="1" dirty="0">
              <a:latin typeface="TimesNewRomanPS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056" y="5759571"/>
            <a:ext cx="11920537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NewRomanPSMT"/>
              </a:rPr>
              <a:t>narrate something in writing.</a:t>
            </a:r>
          </a:p>
        </p:txBody>
      </p:sp>
    </p:spTree>
    <p:extLst>
      <p:ext uri="{BB962C8B-B14F-4D97-AF65-F5344CB8AC3E}">
        <p14:creationId xmlns:p14="http://schemas.microsoft.com/office/powerpoint/2010/main" val="149631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5029" y="1716974"/>
            <a:ext cx="9960426" cy="3416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B:	Discuss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what will be our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	problems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if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our population 	becomes double the 	number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we have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now.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162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4597" y="1923802"/>
            <a:ext cx="10969831" cy="42473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C:	Read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what the teacher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Ms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	Choudhury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and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her students 	are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talking about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. Open at 	page no. 48 from your </a:t>
            </a:r>
            <a:r>
              <a:rPr lang="en-US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English 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	</a:t>
            </a:r>
            <a:r>
              <a:rPr lang="en-US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for Today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16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816</Words>
  <Application>Microsoft Office PowerPoint</Application>
  <PresentationFormat>Widescreen</PresentationFormat>
  <Paragraphs>103</Paragraphs>
  <Slides>20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Algerian</vt:lpstr>
      <vt:lpstr>Arial</vt:lpstr>
      <vt:lpstr>Calibri</vt:lpstr>
      <vt:lpstr>Calibri Light</vt:lpstr>
      <vt:lpstr>Times New Roman</vt:lpstr>
      <vt:lpstr>TimesNewRomanPS-BoldMT</vt:lpstr>
      <vt:lpstr>TimesNewRomanPSMT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199</cp:revision>
  <dcterms:created xsi:type="dcterms:W3CDTF">2019-08-17T13:50:33Z</dcterms:created>
  <dcterms:modified xsi:type="dcterms:W3CDTF">2019-11-27T16:33:02Z</dcterms:modified>
</cp:coreProperties>
</file>