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2" r:id="rId2"/>
    <p:sldId id="277" r:id="rId3"/>
    <p:sldId id="325" r:id="rId4"/>
    <p:sldId id="303" r:id="rId5"/>
    <p:sldId id="324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823A2-04BB-4B9B-8010-8523B44E2E97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1B26F-019E-4899-92A4-C1086F4F7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6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01035-3427-4101-A167-FA89310327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78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32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>
                <a:latin typeface="NikoshBAN" pitchFamily="2" charset="0"/>
                <a:cs typeface="NikoshBAN" pitchFamily="2" charset="0"/>
              </a:rPr>
              <a:t>হবে।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66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2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44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00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9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87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9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21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54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8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7" Type="http://schemas.openxmlformats.org/officeDocument/2006/relationships/image" Target="../media/image4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.jpeg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 /><Relationship Id="rId7" Type="http://schemas.openxmlformats.org/officeDocument/2006/relationships/image" Target="../media/image25.jp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3.jpg" /><Relationship Id="rId5" Type="http://schemas.openxmlformats.org/officeDocument/2006/relationships/image" Target="../media/image24.jpg" /><Relationship Id="rId4" Type="http://schemas.openxmlformats.org/officeDocument/2006/relationships/image" Target="../media/image28.jp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7.xml" /><Relationship Id="rId4" Type="http://schemas.microsoft.com/office/2007/relationships/hdphoto" Target="../media/hdphoto1.wdp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jp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.jpeg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 /><Relationship Id="rId3" Type="http://schemas.openxmlformats.org/officeDocument/2006/relationships/image" Target="../media/image38.gif" /><Relationship Id="rId7" Type="http://schemas.openxmlformats.org/officeDocument/2006/relationships/image" Target="../media/image25.jpg" /><Relationship Id="rId2" Type="http://schemas.openxmlformats.org/officeDocument/2006/relationships/image" Target="../media/image37.jfif" /><Relationship Id="rId1" Type="http://schemas.openxmlformats.org/officeDocument/2006/relationships/slideLayout" Target="../slideLayouts/slideLayout7.xml" /><Relationship Id="rId6" Type="http://schemas.microsoft.com/office/2007/relationships/hdphoto" Target="../media/hdphoto1.wdp" /><Relationship Id="rId5" Type="http://schemas.openxmlformats.org/officeDocument/2006/relationships/image" Target="../media/image2.png" /><Relationship Id="rId4" Type="http://schemas.openxmlformats.org/officeDocument/2006/relationships/image" Target="../media/image1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9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8.jpeg" /><Relationship Id="rId5" Type="http://schemas.openxmlformats.org/officeDocument/2006/relationships/hyperlink" Target="mailto:nargisat1981@gmail.com" TargetMode="External" /><Relationship Id="rId4" Type="http://schemas.openxmlformats.org/officeDocument/2006/relationships/image" Target="../media/image7.jpe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 /><Relationship Id="rId3" Type="http://schemas.openxmlformats.org/officeDocument/2006/relationships/image" Target="../media/image1.jpeg" /><Relationship Id="rId7" Type="http://schemas.openxmlformats.org/officeDocument/2006/relationships/image" Target="../media/image11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0.jpeg" /><Relationship Id="rId5" Type="http://schemas.microsoft.com/office/2007/relationships/hdphoto" Target="../media/hdphoto1.wdp" /><Relationship Id="rId4" Type="http://schemas.openxmlformats.org/officeDocument/2006/relationships/image" Target="../media/image2.png" /><Relationship Id="rId9" Type="http://schemas.openxmlformats.org/officeDocument/2006/relationships/image" Target="../media/image13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image" Target="../media/image14.gif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jpg" /><Relationship Id="rId5" Type="http://schemas.microsoft.com/office/2007/relationships/hdphoto" Target="../media/hdphoto2.wdp" /><Relationship Id="rId4" Type="http://schemas.openxmlformats.org/officeDocument/2006/relationships/image" Target="../media/image16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 /><Relationship Id="rId3" Type="http://schemas.openxmlformats.org/officeDocument/2006/relationships/image" Target="../media/image18.png" /><Relationship Id="rId7" Type="http://schemas.openxmlformats.org/officeDocument/2006/relationships/image" Target="../media/image20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6" Type="http://schemas.microsoft.com/office/2007/relationships/hdphoto" Target="../media/hdphoto4.wdp" /><Relationship Id="rId5" Type="http://schemas.openxmlformats.org/officeDocument/2006/relationships/image" Target="../media/image19.png" /><Relationship Id="rId4" Type="http://schemas.microsoft.com/office/2007/relationships/hdphoto" Target="../media/hdphoto3.wdp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 /><Relationship Id="rId3" Type="http://schemas.openxmlformats.org/officeDocument/2006/relationships/image" Target="../media/image22.png" /><Relationship Id="rId7" Type="http://schemas.openxmlformats.org/officeDocument/2006/relationships/image" Target="../media/image25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4.jpg" /><Relationship Id="rId5" Type="http://schemas.openxmlformats.org/officeDocument/2006/relationships/image" Target="../media/image23.jpg" /><Relationship Id="rId4" Type="http://schemas.microsoft.com/office/2007/relationships/hdphoto" Target="../media/hdphoto5.wdp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 /><Relationship Id="rId2" Type="http://schemas.openxmlformats.org/officeDocument/2006/relationships/image" Target="../media/image27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0.jpg" /><Relationship Id="rId4" Type="http://schemas.openxmlformats.org/officeDocument/2006/relationships/image" Target="../media/image29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05726" y="2260786"/>
            <a:ext cx="6743241" cy="161311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</p:spPr>
        <p:txBody>
          <a:bodyPr wrap="square" lIns="106818" tIns="53409" rIns="106818" bIns="53409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1937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37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0898" y="566633"/>
            <a:ext cx="9607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99" y="4353329"/>
            <a:ext cx="2410356" cy="1547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62" b="95385" l="1731" r="967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440" y="4507137"/>
            <a:ext cx="1660132" cy="1827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92" y="4809503"/>
            <a:ext cx="1640638" cy="1525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7" t="23043"/>
          <a:stretch/>
        </p:blipFill>
        <p:spPr>
          <a:xfrm>
            <a:off x="5916822" y="0"/>
            <a:ext cx="633739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3" r="50384"/>
          <a:stretch/>
        </p:blipFill>
        <p:spPr>
          <a:xfrm>
            <a:off x="-78075" y="0"/>
            <a:ext cx="5994897" cy="687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4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99506">
                        <a14:foregroundMark x1="76790" y1="57800" x2="76790" y2="57800"/>
                        <a14:foregroundMark x1="81728" y1="48600" x2="81728" y2="48600"/>
                        <a14:foregroundMark x1="82222" y1="48400" x2="82222" y2="48400"/>
                        <a14:foregroundMark x1="82222" y1="48400" x2="82222" y2="48400"/>
                        <a14:foregroundMark x1="87654" y1="44600" x2="87654" y2="44600"/>
                        <a14:foregroundMark x1="85185" y1="43400" x2="85185" y2="43400"/>
                        <a14:foregroundMark x1="80741" y1="45800" x2="80741" y2="45800"/>
                        <a14:foregroundMark x1="74815" y1="44600" x2="74815" y2="44600"/>
                        <a14:foregroundMark x1="71605" y1="45800" x2="71605" y2="45800"/>
                        <a14:foregroundMark x1="68395" y1="51200" x2="68395" y2="51200"/>
                        <a14:foregroundMark x1="65185" y1="51400" x2="65185" y2="51400"/>
                        <a14:foregroundMark x1="57284" y1="53400" x2="57284" y2="53400"/>
                        <a14:foregroundMark x1="54568" y1="54000" x2="54568" y2="54000"/>
                        <a14:foregroundMark x1="54815" y1="55000" x2="55309" y2="56000"/>
                        <a14:foregroundMark x1="61481" y1="60400" x2="61481" y2="60400"/>
                        <a14:foregroundMark x1="60494" y1="60600" x2="60494" y2="60600"/>
                        <a14:foregroundMark x1="56790" y1="61000" x2="55309" y2="61200"/>
                        <a14:foregroundMark x1="53086" y1="62800" x2="52099" y2="65200"/>
                        <a14:foregroundMark x1="47901" y1="66600" x2="47901" y2="66600"/>
                        <a14:foregroundMark x1="48395" y1="66600" x2="48395" y2="66600"/>
                        <a14:foregroundMark x1="53580" y1="68800" x2="53580" y2="68800"/>
                        <a14:foregroundMark x1="55062" y1="69000" x2="55062" y2="69000"/>
                        <a14:foregroundMark x1="57778" y1="68800" x2="57778" y2="68800"/>
                        <a14:foregroundMark x1="63210" y1="68400" x2="63951" y2="68600"/>
                        <a14:foregroundMark x1="66173" y1="69000" x2="66173" y2="69000"/>
                        <a14:foregroundMark x1="69630" y1="68200" x2="69630" y2="68200"/>
                        <a14:foregroundMark x1="75802" y1="67000" x2="75802" y2="67000"/>
                        <a14:foregroundMark x1="77778" y1="66600" x2="77778" y2="66600"/>
                        <a14:foregroundMark x1="78519" y1="65400" x2="78519" y2="65400"/>
                        <a14:foregroundMark x1="80494" y1="64000" x2="80494" y2="64000"/>
                        <a14:foregroundMark x1="79012" y1="61400" x2="79012" y2="61400"/>
                        <a14:foregroundMark x1="77284" y1="60600" x2="77284" y2="60600"/>
                        <a14:foregroundMark x1="75309" y1="59800" x2="75309" y2="59800"/>
                        <a14:foregroundMark x1="75309" y1="59000" x2="75309" y2="59000"/>
                        <a14:foregroundMark x1="73333" y1="58400" x2="73333" y2="58400"/>
                        <a14:foregroundMark x1="71852" y1="57400" x2="71852" y2="57400"/>
                        <a14:foregroundMark x1="71358" y1="54200" x2="71358" y2="54200"/>
                        <a14:foregroundMark x1="89136" y1="53200" x2="89136" y2="53200"/>
                        <a14:foregroundMark x1="89383" y1="56200" x2="89383" y2="56200"/>
                        <a14:foregroundMark x1="88889" y1="56600" x2="88148" y2="57400"/>
                        <a14:foregroundMark x1="87654" y1="59200" x2="87654" y2="60600"/>
                        <a14:foregroundMark x1="88642" y1="65400" x2="88642" y2="65400"/>
                        <a14:foregroundMark x1="88642" y1="66200" x2="89136" y2="67200"/>
                        <a14:foregroundMark x1="88889" y1="69800" x2="88889" y2="69800"/>
                        <a14:foregroundMark x1="87901" y1="70600" x2="87901" y2="71200"/>
                        <a14:foregroundMark x1="87407" y1="73600" x2="86420" y2="75000"/>
                        <a14:foregroundMark x1="83704" y1="76800" x2="83704" y2="76800"/>
                        <a14:foregroundMark x1="84938" y1="80400" x2="84938" y2="80400"/>
                        <a14:foregroundMark x1="85185" y1="82200" x2="85926" y2="82800"/>
                        <a14:foregroundMark x1="85679" y1="83400" x2="85679" y2="83400"/>
                        <a14:foregroundMark x1="84691" y1="85400" x2="82222" y2="85800"/>
                        <a14:foregroundMark x1="74321" y1="87200" x2="74321" y2="87200"/>
                        <a14:foregroundMark x1="71852" y1="87000" x2="71852" y2="87000"/>
                        <a14:foregroundMark x1="71358" y1="86200" x2="71358" y2="86200"/>
                        <a14:foregroundMark x1="60988" y1="84000" x2="60988" y2="84000"/>
                        <a14:foregroundMark x1="60741" y1="83400" x2="60741" y2="83400"/>
                        <a14:foregroundMark x1="56543" y1="79200" x2="56543" y2="79200"/>
                        <a14:foregroundMark x1="53086" y1="75600" x2="53086" y2="75600"/>
                        <a14:foregroundMark x1="52593" y1="74600" x2="52593" y2="74600"/>
                        <a14:foregroundMark x1="50370" y1="75200" x2="50370" y2="75200"/>
                        <a14:foregroundMark x1="50617" y1="78400" x2="50617" y2="78400"/>
                        <a14:foregroundMark x1="51605" y1="79600" x2="51605" y2="79600"/>
                        <a14:foregroundMark x1="52099" y1="80000" x2="52099" y2="80000"/>
                        <a14:foregroundMark x1="57531" y1="80000" x2="57531" y2="80000"/>
                        <a14:foregroundMark x1="62963" y1="84800" x2="62963" y2="84800"/>
                        <a14:foregroundMark x1="62222" y1="79000" x2="62222" y2="79000"/>
                        <a14:foregroundMark x1="62469" y1="79000" x2="62469" y2="79000"/>
                        <a14:foregroundMark x1="61235" y1="79000" x2="61235" y2="79000"/>
                        <a14:backgroundMark x1="58025" y1="60600" x2="58025" y2="60600"/>
                        <a14:backgroundMark x1="90123" y1="39200" x2="90123" y2="39200"/>
                        <a14:backgroundMark x1="6420" y1="44200" x2="6420" y2="44200"/>
                        <a14:backgroundMark x1="10617" y1="59800" x2="10864" y2="60600"/>
                        <a14:backgroundMark x1="16296" y1="23200" x2="16296" y2="23200"/>
                        <a14:backgroundMark x1="16543" y1="10200" x2="16543" y2="10200"/>
                        <a14:backgroundMark x1="24198" y1="4800" x2="24198" y2="4800"/>
                        <a14:backgroundMark x1="19506" y1="16800" x2="19506" y2="16800"/>
                        <a14:backgroundMark x1="89630" y1="3800" x2="89630" y2="3800"/>
                        <a14:backgroundMark x1="4938" y1="58600" x2="4938" y2="58600"/>
                        <a14:backgroundMark x1="21481" y1="58800" x2="21481" y2="58800"/>
                        <a14:backgroundMark x1="10123" y1="49400" x2="10123" y2="49400"/>
                        <a14:backgroundMark x1="56543" y1="82800" x2="56543" y2="82800"/>
                        <a14:backgroundMark x1="54074" y1="75000" x2="54074" y2="75000"/>
                        <a14:backgroundMark x1="63951" y1="77400" x2="63951" y2="77400"/>
                        <a14:backgroundMark x1="55556" y1="73200" x2="55556" y2="73200"/>
                        <a14:backgroundMark x1="97531" y1="48200" x2="97531" y2="48200"/>
                        <a14:backgroundMark x1="88889" y1="48400" x2="88889" y2="48400"/>
                        <a14:backgroundMark x1="8642" y1="27800" x2="8642" y2="27800"/>
                        <a14:backgroundMark x1="85185" y1="61600" x2="85185" y2="61600"/>
                        <a14:backgroundMark x1="92840" y1="64600" x2="92840" y2="64600"/>
                        <a14:backgroundMark x1="77778" y1="48600" x2="77778" y2="48600"/>
                        <a14:backgroundMark x1="70123" y1="52200" x2="70123" y2="52200"/>
                        <a14:backgroundMark x1="52346" y1="47800" x2="52346" y2="47800"/>
                        <a14:backgroundMark x1="32593" y1="49000" x2="32593" y2="49000"/>
                        <a14:backgroundMark x1="34815" y1="49000" x2="34815" y2="4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109"/>
          <a:stretch/>
        </p:blipFill>
        <p:spPr>
          <a:xfrm>
            <a:off x="10088880" y="1616194"/>
            <a:ext cx="1334304" cy="1529462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501" y="1811871"/>
            <a:ext cx="1348661" cy="963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97" y="1791591"/>
            <a:ext cx="1313169" cy="983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96" y="1791591"/>
            <a:ext cx="1665966" cy="580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36" y="1901796"/>
            <a:ext cx="1353731" cy="9582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96287" y="4353229"/>
            <a:ext cx="99803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হিমাগারে মাছ , মাংস, শাখ সবজি খাদ্যশস্য দীর্ঘদিন সংরক্ষণ করে বাজারে বছরে বিভিন্ন সময় সরবরাহ করা যায়। 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07752" y="391252"/>
            <a:ext cx="88157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খাদ্যদ্রব্যগুলো  সংরক্ষণের  সুবিধা কি ?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919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8B7743-1E3A-4F3C-9BCC-D9AA41AF7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67" y="2267654"/>
            <a:ext cx="3148960" cy="24898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38793" y="4089962"/>
            <a:ext cx="632193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 খাদ্য সংরক্ষণ করা যায় তার ৩টি উপায় বল।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1035" y="618963"/>
            <a:ext cx="2428892" cy="707886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62" b="95385" l="1731" r="967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56" y="737001"/>
            <a:ext cx="2068608" cy="227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6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652600" y="377553"/>
            <a:ext cx="71761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চিত্রে কী কী দেখা যাচ্ছে?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94" y="1146994"/>
            <a:ext cx="3787927" cy="35875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95" y="1146994"/>
            <a:ext cx="3798484" cy="35875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0" name="Rectangle 9"/>
          <p:cNvSpPr/>
          <p:nvPr/>
        </p:nvSpPr>
        <p:spPr>
          <a:xfrm>
            <a:off x="1400659" y="4900827"/>
            <a:ext cx="3563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বরফ দিয়ে মাছ সংরক্ষণ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61461" y="4866619"/>
            <a:ext cx="35221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 দিয়ে মাছ সংরক্ষণ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24305" y="5419759"/>
            <a:ext cx="78327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 দিয়ে মাছ সংরক্ষণ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 জন্মাতে দেয়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পচন রোধ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80112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10" grpId="1"/>
      <p:bldP spid="11" grpId="0"/>
      <p:bldP spid="11" grpId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500271" y="2468503"/>
            <a:ext cx="2161309" cy="200412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সংরক্ষণের গুরুত্ব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259286"/>
            <a:ext cx="362964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চিত্রটি ভালভাবে লক্ষ কর-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57640" y="1903191"/>
            <a:ext cx="2161309" cy="200412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পচন রোধ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97255" y="245431"/>
            <a:ext cx="2161309" cy="200412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অপচয় রোধ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42338" y="1588121"/>
            <a:ext cx="2161309" cy="200412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 পরিবহন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55311" y="4383734"/>
            <a:ext cx="2161309" cy="200412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 জন্মাতে দেয়না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97984" y="4188923"/>
            <a:ext cx="2161309" cy="200412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মৌসুমি ফল সংরক্ষণ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2152456">
            <a:off x="7708250" y="1681905"/>
            <a:ext cx="498780" cy="55205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ight Arrow 20"/>
          <p:cNvSpPr/>
          <p:nvPr/>
        </p:nvSpPr>
        <p:spPr>
          <a:xfrm rot="7033812">
            <a:off x="8359405" y="4001098"/>
            <a:ext cx="498780" cy="55205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ight Arrow 21"/>
          <p:cNvSpPr/>
          <p:nvPr/>
        </p:nvSpPr>
        <p:spPr>
          <a:xfrm rot="11140399">
            <a:off x="6033728" y="5202724"/>
            <a:ext cx="498780" cy="55205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ight Arrow 22"/>
          <p:cNvSpPr/>
          <p:nvPr/>
        </p:nvSpPr>
        <p:spPr>
          <a:xfrm rot="15609155">
            <a:off x="3999669" y="3646351"/>
            <a:ext cx="498780" cy="55205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ight Arrow 23"/>
          <p:cNvSpPr/>
          <p:nvPr/>
        </p:nvSpPr>
        <p:spPr>
          <a:xfrm rot="19327006">
            <a:off x="4936271" y="1312097"/>
            <a:ext cx="498780" cy="55205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7940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62513" y="541070"/>
            <a:ext cx="299815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i="0" strike="noStrike" kern="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4400" i="0" strike="noStrike" kern="0" normalizeH="0" baseline="0" noProof="0" dirty="0" err="1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4400" i="0" strike="noStrike" kern="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210" y="2376494"/>
            <a:ext cx="3029709" cy="2201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5859352" y="2507986"/>
            <a:ext cx="5458005" cy="19389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খাদ্য সংরক্ষণের গুরুত্ব দলে আলোচনা করো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প্রয়োজনে আমার সহয়তা নিও।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41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6508709" y="2370025"/>
            <a:ext cx="4426859" cy="19389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৪৩ নং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60" y="689058"/>
            <a:ext cx="3705293" cy="5300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1970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rizontal Scroll 11"/>
          <p:cNvSpPr/>
          <p:nvPr/>
        </p:nvSpPr>
        <p:spPr>
          <a:xfrm>
            <a:off x="3604592" y="225287"/>
            <a:ext cx="4982816" cy="18022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46847" y="2475780"/>
            <a:ext cx="9353249" cy="35394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রোদে শুকিয়ে সংরক্ষণ করা যায় এমন ২ টি শস্যের নাম লিখ? 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 সংরক্ষণের ২ টি উপায় লিখ? 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বরফ দিয়ে, রিফ্রিজারেটরে, হিমাগারে বিভিন্ন প্রকার খাদ্যবস্তু রাখার সুবিধা কি? 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 সংরক্ষণের ৩টি গুরুত্ব বর্ণনা করো?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993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393635" y="3487101"/>
            <a:ext cx="59344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কাঁচা আম কীভাবে সংরক্ষণ করা যায় ৫টি বাক্য লিখে আনবে ?</a:t>
            </a:r>
          </a:p>
        </p:txBody>
      </p:sp>
      <p:pic>
        <p:nvPicPr>
          <p:cNvPr id="4" name="Picture 3" descr="C:\Users\ATAUR RAHMAN\Desktop\pesha\unnamed-f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9465" y="1721305"/>
            <a:ext cx="4314608" cy="308923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615259" y="549593"/>
            <a:ext cx="278070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677" y="549593"/>
            <a:ext cx="2410356" cy="1547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657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60931" y="910200"/>
            <a:ext cx="5079552" cy="972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ভাল থেকো!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0"/>
          <a:stretch/>
        </p:blipFill>
        <p:spPr>
          <a:xfrm>
            <a:off x="5688746" y="5705365"/>
            <a:ext cx="6489853" cy="11411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3500" y="5558614"/>
            <a:ext cx="754251" cy="7888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112" y="849608"/>
            <a:ext cx="2410356" cy="1547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62" b="95385" l="1731" r="967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1" y="2350782"/>
            <a:ext cx="2244068" cy="2470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675" y="968461"/>
            <a:ext cx="2169591" cy="15357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6" b="9460"/>
          <a:stretch/>
        </p:blipFill>
        <p:spPr>
          <a:xfrm>
            <a:off x="0" y="5781243"/>
            <a:ext cx="6400800" cy="10728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62" y="5312771"/>
            <a:ext cx="2363290" cy="15479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25" y="5230916"/>
            <a:ext cx="2363290" cy="15479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5272996" y="5553287"/>
            <a:ext cx="1320232" cy="10505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6293" y="5558614"/>
            <a:ext cx="754251" cy="78888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546293" y="2843197"/>
            <a:ext cx="743447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সুস্থ থাকো, বাসায় থাকো, বার বার হাত ধৌত কর। , স্বাস্থ বিধি মেনে চল। </a:t>
            </a:r>
            <a:endParaRPr lang="en-US" sz="4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2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 Ribbon 6"/>
          <p:cNvSpPr/>
          <p:nvPr/>
        </p:nvSpPr>
        <p:spPr>
          <a:xfrm>
            <a:off x="6930887" y="403731"/>
            <a:ext cx="4764250" cy="972168"/>
          </a:xfrm>
          <a:prstGeom prst="ribbon2">
            <a:avLst>
              <a:gd name="adj1" fmla="val 33333"/>
              <a:gd name="adj2" fmla="val 75000"/>
            </a:avLst>
          </a:prstGeom>
          <a:solidFill>
            <a:schemeClr val="accent6">
              <a:lumMod val="20000"/>
              <a:lumOff val="80000"/>
            </a:schemeClr>
          </a:solidFill>
          <a:ln w="19050"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Ribbon 7"/>
          <p:cNvSpPr/>
          <p:nvPr/>
        </p:nvSpPr>
        <p:spPr>
          <a:xfrm>
            <a:off x="857714" y="457714"/>
            <a:ext cx="4471930" cy="890328"/>
          </a:xfrm>
          <a:prstGeom prst="ribbon2">
            <a:avLst>
              <a:gd name="adj1" fmla="val 33333"/>
              <a:gd name="adj2" fmla="val 75000"/>
            </a:avLst>
          </a:prstGeom>
          <a:solidFill>
            <a:schemeClr val="accent6">
              <a:lumMod val="20000"/>
              <a:lumOff val="80000"/>
            </a:schemeClr>
          </a:solidFill>
          <a:ln w="19050"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081" y="132991"/>
            <a:ext cx="999932" cy="5414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96" y="1"/>
            <a:ext cx="960592" cy="890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83" y="37702"/>
            <a:ext cx="840025" cy="8400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5990" y="4045702"/>
            <a:ext cx="5624845" cy="25545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সরকারি প্রাঃ বিদ্যালয়।</a:t>
            </a: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মাদারিপুর।</a:t>
            </a: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5"/>
              </a:rPr>
              <a:t>nargisat1981@gmail.com</a:t>
            </a:r>
            <a:r>
              <a:rPr lang="en-US" dirty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34" y="1852948"/>
            <a:ext cx="1501988" cy="1934283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5952923" y="877727"/>
            <a:ext cx="50312" cy="59081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105323" y="890041"/>
            <a:ext cx="50312" cy="58759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ukesh Sutradh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49138" y="1828800"/>
            <a:ext cx="1461751" cy="1987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6387548" y="4008261"/>
            <a:ext cx="4790584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বিষয়-প্রাথমিক বিজ্ঞান,</a:t>
            </a:r>
          </a:p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6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(সুস্থ জীবনের জন্য খাদ্য),</a:t>
            </a:r>
          </a:p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পাঠের শিরোনাম- খাদ্য সংরক্ষণ,</a:t>
            </a:r>
          </a:p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৪০ মিনিট।</a:t>
            </a:r>
          </a:p>
        </p:txBody>
      </p:sp>
    </p:spTree>
    <p:extLst>
      <p:ext uri="{BB962C8B-B14F-4D97-AF65-F5344CB8AC3E}">
        <p14:creationId xmlns:p14="http://schemas.microsoft.com/office/powerpoint/2010/main" val="7958714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73" y="1292238"/>
            <a:ext cx="3003424" cy="19287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4342743" y="173705"/>
            <a:ext cx="3182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দেখা যাচ্ছে?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53224" y="5817177"/>
            <a:ext cx="7988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 দিন সংরক্ষণ করা যায় তার চিত্র।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62" b="95385" l="1731" r="967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97" y="1200827"/>
            <a:ext cx="2068608" cy="2277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80" y="3620866"/>
            <a:ext cx="1856225" cy="175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065" y="1292238"/>
            <a:ext cx="1816883" cy="1716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24" y="3494871"/>
            <a:ext cx="2044318" cy="1900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261" y="3446504"/>
            <a:ext cx="2165984" cy="193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717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2075119" y="162957"/>
            <a:ext cx="3766782" cy="666092"/>
          </a:xfrm>
          <a:prstGeom prst="wave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3E639D-BDA1-4DD4-BE4A-86D8CEE5C0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8" y="797011"/>
            <a:ext cx="2602160" cy="47408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37790" y="1287880"/>
            <a:ext cx="4539356" cy="46249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2507" flipH="1">
            <a:off x="1289099" y="3176355"/>
            <a:ext cx="3380874" cy="400506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cxnSp>
        <p:nvCxnSpPr>
          <p:cNvPr id="17" name="Straight Arrow Connector 16"/>
          <p:cNvCxnSpPr/>
          <p:nvPr/>
        </p:nvCxnSpPr>
        <p:spPr>
          <a:xfrm flipV="1">
            <a:off x="3166083" y="1392577"/>
            <a:ext cx="8089911" cy="4391685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81605" y="2778498"/>
            <a:ext cx="8218832" cy="3020949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329718" y="4147415"/>
            <a:ext cx="7749099" cy="1608814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125308" y="3765801"/>
            <a:ext cx="4289192" cy="2099073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426853" y="1937980"/>
            <a:ext cx="3987647" cy="3655643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4416" y="92391"/>
            <a:ext cx="5752803" cy="65601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2507" flipH="1">
            <a:off x="1441499" y="3328755"/>
            <a:ext cx="3380874" cy="400506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cxnSp>
        <p:nvCxnSpPr>
          <p:cNvPr id="25" name="Straight Arrow Connector 24"/>
          <p:cNvCxnSpPr/>
          <p:nvPr/>
        </p:nvCxnSpPr>
        <p:spPr>
          <a:xfrm flipV="1">
            <a:off x="3318483" y="1544977"/>
            <a:ext cx="8089911" cy="4391685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134005" y="2930898"/>
            <a:ext cx="8218832" cy="3020949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482118" y="4299815"/>
            <a:ext cx="7749099" cy="1608814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277708" y="3918201"/>
            <a:ext cx="4289192" cy="2099073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579253" y="2090380"/>
            <a:ext cx="3987647" cy="3655643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112796" y="1363191"/>
            <a:ext cx="4389343" cy="132343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IN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 সংরক্ষণ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80" y="457773"/>
            <a:ext cx="5163530" cy="339500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9223808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29880" y="185207"/>
            <a:ext cx="2307772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u="sng" dirty="0"/>
          </a:p>
        </p:txBody>
      </p:sp>
      <p:sp>
        <p:nvSpPr>
          <p:cNvPr id="2" name="Rectangle 1"/>
          <p:cNvSpPr/>
          <p:nvPr/>
        </p:nvSpPr>
        <p:spPr>
          <a:xfrm>
            <a:off x="2279374" y="3429000"/>
            <a:ext cx="79897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৮.২.১ বরফ দিয়ে, রিফ্রিজারেটরে, হিমাগারে বিভিন্ন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   	 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 খাদ্যবস্তু রাখার সুবিধা বলতে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 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৮.২.২ খাদ্য সংরক্ষণের গুরুত্ব বর্ণনা করতে পারবে।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E0C70C-A127-43D4-8B56-067D5930334F}"/>
              </a:ext>
            </a:extLst>
          </p:cNvPr>
          <p:cNvSpPr txBox="1"/>
          <p:nvPr/>
        </p:nvSpPr>
        <p:spPr>
          <a:xfrm rot="10800000" flipH="1" flipV="1">
            <a:off x="1385889" y="1748943"/>
            <a:ext cx="5551763" cy="58477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</a:p>
        </p:txBody>
      </p:sp>
    </p:spTree>
    <p:extLst>
      <p:ext uri="{BB962C8B-B14F-4D97-AF65-F5344CB8AC3E}">
        <p14:creationId xmlns:p14="http://schemas.microsoft.com/office/powerpoint/2010/main" val="263942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0669" l="462" r="95692">
                        <a14:foregroundMark x1="14000" y1="35528" x2="14000" y2="35528"/>
                        <a14:foregroundMark x1="12615" y1="35528" x2="12615" y2="35528"/>
                        <a14:foregroundMark x1="10846" y1="35528" x2="10846" y2="35528"/>
                        <a14:foregroundMark x1="17846" y1="40752" x2="17846" y2="40752"/>
                        <a14:foregroundMark x1="11923" y1="63532" x2="11923" y2="63532"/>
                        <a14:foregroundMark x1="11923" y1="65935" x2="11923" y2="65935"/>
                        <a14:foregroundMark x1="80077" y1="71578" x2="80077" y2="71578"/>
                        <a14:foregroundMark x1="80077" y1="71578" x2="80077" y2="71578"/>
                        <a14:foregroundMark x1="87077" y1="63114" x2="87077" y2="63114"/>
                        <a14:foregroundMark x1="70615" y1="27482" x2="70615" y2="27482"/>
                        <a14:backgroundMark x1="4923" y1="59770" x2="4923" y2="59770"/>
                        <a14:backgroundMark x1="12923" y1="35005" x2="12923" y2="35005"/>
                        <a14:backgroundMark x1="69615" y1="6061" x2="69615" y2="6061"/>
                        <a14:backgroundMark x1="15000" y1="42215" x2="15000" y2="42215"/>
                        <a14:backgroundMark x1="21308" y1="35005" x2="21308" y2="35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8" y="2189017"/>
            <a:ext cx="2782595" cy="2873313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0" r="99506">
                        <a14:foregroundMark x1="76790" y1="57800" x2="76790" y2="57800"/>
                        <a14:foregroundMark x1="81728" y1="48600" x2="81728" y2="48600"/>
                        <a14:foregroundMark x1="82222" y1="48400" x2="82222" y2="48400"/>
                        <a14:foregroundMark x1="82222" y1="48400" x2="82222" y2="48400"/>
                        <a14:foregroundMark x1="87654" y1="44600" x2="87654" y2="44600"/>
                        <a14:foregroundMark x1="85185" y1="43400" x2="85185" y2="43400"/>
                        <a14:foregroundMark x1="80741" y1="45800" x2="80741" y2="45800"/>
                        <a14:foregroundMark x1="74815" y1="44600" x2="74815" y2="44600"/>
                        <a14:foregroundMark x1="71605" y1="45800" x2="71605" y2="45800"/>
                        <a14:foregroundMark x1="68395" y1="51200" x2="68395" y2="51200"/>
                        <a14:foregroundMark x1="65185" y1="51400" x2="65185" y2="51400"/>
                        <a14:foregroundMark x1="57284" y1="53400" x2="57284" y2="53400"/>
                        <a14:foregroundMark x1="54568" y1="54000" x2="54568" y2="54000"/>
                        <a14:foregroundMark x1="54815" y1="55000" x2="55309" y2="56000"/>
                        <a14:foregroundMark x1="61481" y1="60400" x2="61481" y2="60400"/>
                        <a14:foregroundMark x1="60494" y1="60600" x2="60494" y2="60600"/>
                        <a14:foregroundMark x1="56790" y1="61000" x2="55309" y2="61200"/>
                        <a14:foregroundMark x1="53086" y1="62800" x2="52099" y2="65200"/>
                        <a14:foregroundMark x1="47901" y1="66600" x2="47901" y2="66600"/>
                        <a14:foregroundMark x1="48395" y1="66600" x2="48395" y2="66600"/>
                        <a14:foregroundMark x1="53580" y1="68800" x2="53580" y2="68800"/>
                        <a14:foregroundMark x1="55062" y1="69000" x2="55062" y2="69000"/>
                        <a14:foregroundMark x1="57778" y1="68800" x2="57778" y2="68800"/>
                        <a14:foregroundMark x1="63210" y1="68400" x2="63951" y2="68600"/>
                        <a14:foregroundMark x1="66173" y1="69000" x2="66173" y2="69000"/>
                        <a14:foregroundMark x1="69630" y1="68200" x2="69630" y2="68200"/>
                        <a14:foregroundMark x1="75802" y1="67000" x2="75802" y2="67000"/>
                        <a14:foregroundMark x1="77778" y1="66600" x2="77778" y2="66600"/>
                        <a14:foregroundMark x1="78519" y1="65400" x2="78519" y2="65400"/>
                        <a14:foregroundMark x1="80494" y1="64000" x2="80494" y2="64000"/>
                        <a14:foregroundMark x1="79012" y1="61400" x2="79012" y2="61400"/>
                        <a14:foregroundMark x1="77284" y1="60600" x2="77284" y2="60600"/>
                        <a14:foregroundMark x1="75309" y1="59800" x2="75309" y2="59800"/>
                        <a14:foregroundMark x1="75309" y1="59000" x2="75309" y2="59000"/>
                        <a14:foregroundMark x1="73333" y1="58400" x2="73333" y2="58400"/>
                        <a14:foregroundMark x1="71852" y1="57400" x2="71852" y2="57400"/>
                        <a14:foregroundMark x1="71358" y1="54200" x2="71358" y2="54200"/>
                        <a14:foregroundMark x1="89136" y1="53200" x2="89136" y2="53200"/>
                        <a14:foregroundMark x1="89383" y1="56200" x2="89383" y2="56200"/>
                        <a14:foregroundMark x1="88889" y1="56600" x2="88148" y2="57400"/>
                        <a14:foregroundMark x1="87654" y1="59200" x2="87654" y2="60600"/>
                        <a14:foregroundMark x1="88642" y1="65400" x2="88642" y2="65400"/>
                        <a14:foregroundMark x1="88642" y1="66200" x2="89136" y2="67200"/>
                        <a14:foregroundMark x1="88889" y1="69800" x2="88889" y2="69800"/>
                        <a14:foregroundMark x1="87901" y1="70600" x2="87901" y2="71200"/>
                        <a14:foregroundMark x1="87407" y1="73600" x2="86420" y2="75000"/>
                        <a14:foregroundMark x1="83704" y1="76800" x2="83704" y2="76800"/>
                        <a14:foregroundMark x1="84938" y1="80400" x2="84938" y2="80400"/>
                        <a14:foregroundMark x1="85185" y1="82200" x2="85926" y2="82800"/>
                        <a14:foregroundMark x1="85679" y1="83400" x2="85679" y2="83400"/>
                        <a14:foregroundMark x1="84691" y1="85400" x2="82222" y2="85800"/>
                        <a14:foregroundMark x1="74321" y1="87200" x2="74321" y2="87200"/>
                        <a14:foregroundMark x1="71852" y1="87000" x2="71852" y2="87000"/>
                        <a14:foregroundMark x1="71358" y1="86200" x2="71358" y2="86200"/>
                        <a14:foregroundMark x1="60988" y1="84000" x2="60988" y2="84000"/>
                        <a14:foregroundMark x1="60741" y1="83400" x2="60741" y2="83400"/>
                        <a14:foregroundMark x1="56543" y1="79200" x2="56543" y2="79200"/>
                        <a14:foregroundMark x1="53086" y1="75600" x2="53086" y2="75600"/>
                        <a14:foregroundMark x1="52593" y1="74600" x2="52593" y2="74600"/>
                        <a14:foregroundMark x1="50370" y1="75200" x2="50370" y2="75200"/>
                        <a14:foregroundMark x1="50617" y1="78400" x2="50617" y2="78400"/>
                        <a14:foregroundMark x1="51605" y1="79600" x2="51605" y2="79600"/>
                        <a14:foregroundMark x1="52099" y1="80000" x2="52099" y2="80000"/>
                        <a14:foregroundMark x1="57531" y1="80000" x2="57531" y2="80000"/>
                        <a14:foregroundMark x1="62963" y1="84800" x2="62963" y2="84800"/>
                        <a14:foregroundMark x1="62222" y1="79000" x2="62222" y2="79000"/>
                        <a14:foregroundMark x1="62469" y1="79000" x2="62469" y2="79000"/>
                        <a14:foregroundMark x1="61235" y1="79000" x2="61235" y2="79000"/>
                        <a14:backgroundMark x1="58025" y1="60600" x2="58025" y2="60600"/>
                        <a14:backgroundMark x1="90123" y1="39200" x2="90123" y2="39200"/>
                        <a14:backgroundMark x1="6420" y1="44200" x2="6420" y2="44200"/>
                        <a14:backgroundMark x1="10617" y1="59800" x2="10864" y2="60600"/>
                        <a14:backgroundMark x1="16296" y1="23200" x2="16296" y2="23200"/>
                        <a14:backgroundMark x1="16543" y1="10200" x2="16543" y2="10200"/>
                        <a14:backgroundMark x1="24198" y1="4800" x2="24198" y2="4800"/>
                        <a14:backgroundMark x1="19506" y1="16800" x2="19506" y2="16800"/>
                        <a14:backgroundMark x1="89630" y1="3800" x2="89630" y2="3800"/>
                        <a14:backgroundMark x1="4938" y1="58600" x2="4938" y2="58600"/>
                        <a14:backgroundMark x1="21481" y1="58800" x2="21481" y2="58800"/>
                        <a14:backgroundMark x1="10123" y1="49400" x2="10123" y2="49400"/>
                        <a14:backgroundMark x1="56543" y1="82800" x2="56543" y2="82800"/>
                        <a14:backgroundMark x1="54074" y1="75000" x2="54074" y2="75000"/>
                        <a14:backgroundMark x1="63951" y1="77400" x2="63951" y2="77400"/>
                        <a14:backgroundMark x1="55556" y1="73200" x2="55556" y2="73200"/>
                        <a14:backgroundMark x1="97531" y1="48200" x2="97531" y2="48200"/>
                        <a14:backgroundMark x1="88889" y1="48400" x2="88889" y2="48400"/>
                        <a14:backgroundMark x1="8642" y1="27800" x2="8642" y2="27800"/>
                        <a14:backgroundMark x1="85185" y1="61600" x2="85185" y2="61600"/>
                        <a14:backgroundMark x1="92840" y1="64600" x2="92840" y2="64600"/>
                        <a14:backgroundMark x1="77778" y1="48600" x2="77778" y2="48600"/>
                        <a14:backgroundMark x1="70123" y1="52200" x2="70123" y2="52200"/>
                        <a14:backgroundMark x1="52346" y1="47800" x2="52346" y2="47800"/>
                        <a14:backgroundMark x1="32593" y1="49000" x2="32593" y2="49000"/>
                        <a14:backgroundMark x1="34815" y1="49000" x2="34815" y2="4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109"/>
          <a:stretch/>
        </p:blipFill>
        <p:spPr>
          <a:xfrm>
            <a:off x="4530110" y="2141993"/>
            <a:ext cx="2506680" cy="2873312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208" y="2189018"/>
            <a:ext cx="2902521" cy="2873312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38" y="456253"/>
            <a:ext cx="1704838" cy="17048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057949" y="539231"/>
            <a:ext cx="86934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শস্যগুলোকে কী উপায় সংরক্ষণ করা যায়?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18876" y="1017865"/>
            <a:ext cx="3726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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রোদে শুকিয়ে।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7100" y="5230938"/>
            <a:ext cx="2362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 ও ধান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74134" y="5369992"/>
            <a:ext cx="2362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97140" y="5336791"/>
            <a:ext cx="2362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75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774822" y="4953956"/>
            <a:ext cx="68178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ফ্রিজে সংরক্ষণ করা যায়।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62" b="95385" l="1731" r="967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04" y="4081922"/>
            <a:ext cx="2506691" cy="275973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85414" y="3385140"/>
            <a:ext cx="12988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মাছ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11" y="1617577"/>
            <a:ext cx="3129754" cy="1091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08" y="1319339"/>
            <a:ext cx="2466975" cy="18478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30393" y="3385139"/>
            <a:ext cx="14585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মাংস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70998" y="3460046"/>
            <a:ext cx="9525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ফল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424" y="3385138"/>
            <a:ext cx="13244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সবজি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664" y="1385600"/>
            <a:ext cx="2543175" cy="1800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199" y="1385600"/>
            <a:ext cx="2329595" cy="174438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107752" y="391252"/>
            <a:ext cx="88157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দ্রব্যগুলো কী উপায় সংরক্ষণ করা যায় ?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74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2" grpId="0"/>
      <p:bldP spid="13" grpId="0"/>
      <p:bldP spid="16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7752" y="391252"/>
            <a:ext cx="88157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চিত্রের দ্রব্যগুলো কী উপায় সংরক্ষণ করা যায় 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28" y="4600222"/>
            <a:ext cx="3405200" cy="1726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70" y="1703953"/>
            <a:ext cx="2533650" cy="180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954" y="1696896"/>
            <a:ext cx="3244298" cy="1816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728" y="1742053"/>
            <a:ext cx="2581275" cy="17716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85956" y="3672242"/>
            <a:ext cx="21419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জলপাই  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5411" y="3672242"/>
            <a:ext cx="14585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আম  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56768" y="3672242"/>
            <a:ext cx="14585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বড়ই  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53828" y="5078743"/>
            <a:ext cx="7192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জলপাই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,</a:t>
            </a: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আম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ও </a:t>
            </a: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বড়ই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তেল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বা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সিরকা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দিয়ে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সংরক্ষণ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করা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যায়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। 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843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09284" y="645160"/>
            <a:ext cx="2428892" cy="707886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06379" y="4763069"/>
            <a:ext cx="5638297" cy="1568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প্রদর্শিত খাদ্য সংরক্ষণ পদ্ধতি সম্পর্কে দুইটি করে বাক্য লেখ।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82" y="1129260"/>
            <a:ext cx="6913418" cy="3505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4" descr="download (1).png">
            <a:extLst>
              <a:ext uri="{FF2B5EF4-FFF2-40B4-BE49-F238E27FC236}">
                <a16:creationId xmlns:a16="http://schemas.microsoft.com/office/drawing/2014/main" id="{FEC9645A-9D16-486B-811B-48478541D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48178" y="2354839"/>
            <a:ext cx="2951103" cy="192868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4175296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372</Words>
  <Application>Microsoft Office PowerPoint</Application>
  <PresentationFormat>Widescreen</PresentationFormat>
  <Paragraphs>80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Mohammad Kowsar Miah</cp:lastModifiedBy>
  <cp:revision>31</cp:revision>
  <dcterms:created xsi:type="dcterms:W3CDTF">2019-11-01T16:25:23Z</dcterms:created>
  <dcterms:modified xsi:type="dcterms:W3CDTF">2020-05-01T10:36:31Z</dcterms:modified>
</cp:coreProperties>
</file>