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5" r:id="rId2"/>
    <p:sldId id="263" r:id="rId3"/>
    <p:sldId id="264" r:id="rId4"/>
    <p:sldId id="271" r:id="rId5"/>
    <p:sldId id="261" r:id="rId6"/>
    <p:sldId id="275" r:id="rId7"/>
    <p:sldId id="256" r:id="rId8"/>
    <p:sldId id="257" r:id="rId9"/>
    <p:sldId id="258" r:id="rId10"/>
    <p:sldId id="262" r:id="rId11"/>
    <p:sldId id="267" r:id="rId12"/>
    <p:sldId id="266" r:id="rId13"/>
    <p:sldId id="268" r:id="rId14"/>
    <p:sldId id="269" r:id="rId15"/>
    <p:sldId id="270" r:id="rId16"/>
    <p:sldId id="272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CD32"/>
    <a:srgbClr val="0066FF"/>
    <a:srgbClr val="00FFCC"/>
    <a:srgbClr val="FF66CC"/>
    <a:srgbClr val="E34949"/>
    <a:srgbClr val="F28C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60"/>
  </p:normalViewPr>
  <p:slideViewPr>
    <p:cSldViewPr>
      <p:cViewPr>
        <p:scale>
          <a:sx n="71" d="100"/>
          <a:sy n="71" d="100"/>
        </p:scale>
        <p:origin x="-1200" y="-3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844348349898892E-2"/>
          <c:y val="0.25395229442473538"/>
          <c:w val="0.83081409176670296"/>
          <c:h val="0.551193097795584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প্রত্যাশিত আয়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১ম বছর</c:v>
                </c:pt>
                <c:pt idx="1">
                  <c:v>২য় বছর</c:v>
                </c:pt>
                <c:pt idx="2">
                  <c:v>৩য় বছর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</c:v>
                </c:pt>
                <c:pt idx="1">
                  <c:v>0.15000000000000024</c:v>
                </c:pt>
                <c:pt idx="2">
                  <c:v>0.18000000000000024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প্রকৃত আয়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4.1284408640276507E-2"/>
                  <c:y val="2.10970464135021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110095609103953E-2"/>
                  <c:y val="-1.2658227848101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284408640276507E-2"/>
                  <c:y val="-6.32911392405067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১ম বছর</c:v>
                </c:pt>
                <c:pt idx="1">
                  <c:v>২য় বছর</c:v>
                </c:pt>
                <c:pt idx="2">
                  <c:v>৩য় বছর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0.12000000000000002</c:v>
                </c:pt>
                <c:pt idx="1">
                  <c:v>0.1</c:v>
                </c:pt>
                <c:pt idx="2">
                  <c:v>0.15000000000000024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5"/>
        <c:gapDepth val="216"/>
        <c:shape val="box"/>
        <c:axId val="134291840"/>
        <c:axId val="134293376"/>
        <c:axId val="0"/>
      </c:bar3DChart>
      <c:catAx>
        <c:axId val="13429184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34293376"/>
        <c:crosses val="autoZero"/>
        <c:auto val="1"/>
        <c:lblAlgn val="ctr"/>
        <c:lblOffset val="100"/>
        <c:noMultiLvlLbl val="0"/>
      </c:catAx>
      <c:valAx>
        <c:axId val="1342933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42918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 b="1"/>
      </a:pPr>
      <a:endParaRPr lang="en-US"/>
    </a:p>
  </c:txPr>
  <c:externalData r:id="rId2">
    <c:autoUpdate val="0"/>
  </c:externalData>
  <c:userShapes r:id="rId3"/>
</c:chartSpac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0.28689</cdr:x>
      <cdr:y>0.08791</cdr:y>
    </cdr:from>
    <cdr:to>
      <cdr:x>0.82787</cdr:x>
      <cdr:y>0.18681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67000" y="609600"/>
          <a:ext cx="5029200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0.07377</cdr:x>
      <cdr:y>0.03297</cdr:y>
    </cdr:from>
    <cdr:to>
      <cdr:x>0.84866</cdr:x>
      <cdr:y>0.16484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85800" y="228600"/>
          <a:ext cx="7203688" cy="9144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0.12295</cdr:x>
      <cdr:y>0.8022</cdr:y>
    </cdr:from>
    <cdr:to>
      <cdr:x>0.72951</cdr:x>
      <cdr:y>0.8022</cdr:y>
    </cdr:to>
    <cdr:cxnSp macro="">
      <cdr:nvCxnSpPr>
        <cdr:cNvPr id="5" name="Straight Connector 4"/>
        <cdr:cNvCxnSpPr/>
      </cdr:nvCxnSpPr>
      <cdr:spPr>
        <a:xfrm xmlns:a="http://schemas.openxmlformats.org/drawingml/2006/main">
          <a:off x="1143000" y="5562600"/>
          <a:ext cx="5638800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0.39344</cdr:x>
      <cdr:y>0.89011</cdr:y>
    </cdr:from>
    <cdr:to>
      <cdr:x>0.54098</cdr:x>
      <cdr:y>0.96703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657600" y="6172200"/>
          <a:ext cx="13716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0.59325</cdr:x>
      <cdr:y>0.85714</cdr:y>
    </cdr:from>
    <cdr:to>
      <cdr:x>0.78689</cdr:x>
      <cdr:y>0.92308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5515086" y="5943600"/>
          <a:ext cx="1800113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3200" dirty="0"/>
        </a:p>
      </cdr:txBody>
    </cdr:sp>
  </cdr:relSizeAnchor>
  <cdr:relSizeAnchor xmlns:cdr="http://schemas.openxmlformats.org/drawingml/2006/chartDrawing">
    <cdr:from>
      <cdr:x>0.55738</cdr:x>
      <cdr:y>0.84098</cdr:y>
    </cdr:from>
    <cdr:to>
      <cdr:x>0.68852</cdr:x>
      <cdr:y>0.90692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5181600" y="5831541"/>
          <a:ext cx="12192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0.12237</cdr:x>
      <cdr:y>0.78604</cdr:y>
    </cdr:from>
    <cdr:to>
      <cdr:x>0.70166</cdr:x>
      <cdr:y>0.91</cdr:y>
    </cdr:to>
    <cdr:grpSp>
      <cdr:nvGrpSpPr>
        <cdr:cNvPr id="15" name="Group 14"/>
        <cdr:cNvGrpSpPr/>
      </cdr:nvGrpSpPr>
      <cdr:grpSpPr>
        <a:xfrm xmlns:a="http://schemas.openxmlformats.org/drawingml/2006/main">
          <a:off x="1137621" y="5450541"/>
          <a:ext cx="5385268" cy="859611"/>
          <a:chOff x="1137621" y="5450541"/>
          <a:chExt cx="5385268" cy="859611"/>
        </a:xfrm>
      </cdr:grpSpPr>
      <cdr:sp macro="" textlink="">
        <cdr:nvSpPr>
          <cdr:cNvPr id="7" name="TextBox 6"/>
          <cdr:cNvSpPr txBox="1"/>
        </cdr:nvSpPr>
        <cdr:spPr>
          <a:xfrm xmlns:a="http://schemas.openxmlformats.org/drawingml/2006/main">
            <a:off x="1137621" y="5562600"/>
            <a:ext cx="1828800" cy="60960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ctr"/>
            <a:r>
              <a:rPr lang="en-US" sz="3200" dirty="0" smtClean="0"/>
              <a:t>১ম </a:t>
            </a:r>
            <a:r>
              <a:rPr lang="en-US" sz="3200" dirty="0" err="1" smtClean="0"/>
              <a:t>বছর</a:t>
            </a:r>
            <a:endParaRPr lang="en-US" sz="3200" dirty="0"/>
          </a:p>
        </cdr:txBody>
      </cdr:sp>
      <cdr:sp macro="" textlink="">
        <cdr:nvSpPr>
          <cdr:cNvPr id="11" name="TextBox 10"/>
          <cdr:cNvSpPr txBox="1"/>
        </cdr:nvSpPr>
        <cdr:spPr>
          <a:xfrm xmlns:a="http://schemas.openxmlformats.org/drawingml/2006/main">
            <a:off x="2819400" y="5526741"/>
            <a:ext cx="2057400" cy="53340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ctr"/>
            <a:r>
              <a:rPr lang="bn-BD" sz="3200" dirty="0" smtClean="0"/>
              <a:t>২য় বছর</a:t>
            </a:r>
            <a:endParaRPr lang="en-US" sz="3200" dirty="0"/>
          </a:p>
        </cdr:txBody>
      </cdr:sp>
      <cdr:pic>
        <cdr:nvPicPr>
          <cdr:cNvPr id="14" name="chart"/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2"/>
          <a:stretch xmlns:a="http://schemas.openxmlformats.org/drawingml/2006/main">
            <a:fillRect/>
          </a:stretch>
        </cdr:blipFill>
        <cdr:spPr>
          <a:xfrm xmlns:a="http://schemas.openxmlformats.org/drawingml/2006/main">
            <a:off x="4572000" y="5450541"/>
            <a:ext cx="1950889" cy="859611"/>
          </a:xfrm>
          <a:prstGeom xmlns:a="http://schemas.openxmlformats.org/drawingml/2006/main" prst="rect">
            <a:avLst/>
          </a:prstGeom>
        </cdr:spPr>
      </cdr:pic>
    </cdr:grp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7288-CBC0-45B1-AB97-DD3F8A88E880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3563-440A-4C7D-B2A7-355059A6235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7288-CBC0-45B1-AB97-DD3F8A88E880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3563-440A-4C7D-B2A7-355059A623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7288-CBC0-45B1-AB97-DD3F8A88E880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3563-440A-4C7D-B2A7-355059A623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7288-CBC0-45B1-AB97-DD3F8A88E880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3563-440A-4C7D-B2A7-355059A623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7288-CBC0-45B1-AB97-DD3F8A88E880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3563-440A-4C7D-B2A7-355059A623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7288-CBC0-45B1-AB97-DD3F8A88E880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3563-440A-4C7D-B2A7-355059A623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7288-CBC0-45B1-AB97-DD3F8A88E880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3563-440A-4C7D-B2A7-355059A6235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7288-CBC0-45B1-AB97-DD3F8A88E880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3563-440A-4C7D-B2A7-355059A623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7288-CBC0-45B1-AB97-DD3F8A88E880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3563-440A-4C7D-B2A7-355059A623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7288-CBC0-45B1-AB97-DD3F8A88E880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3563-440A-4C7D-B2A7-355059A623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7288-CBC0-45B1-AB97-DD3F8A88E880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3563-440A-4C7D-B2A7-355059A6235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7687288-CBC0-45B1-AB97-DD3F8A88E880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0D63563-440A-4C7D-B2A7-355059A623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43400" cy="4267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670094"/>
            <a:ext cx="9144000" cy="1446550"/>
          </a:xfrm>
          <a:prstGeom prst="rect">
            <a:avLst/>
          </a:prstGeom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8800" b="1" dirty="0" smtClean="0"/>
              <a:t>সবাইকে স্বাগতম</a:t>
            </a:r>
            <a:endParaRPr lang="as-IN" sz="88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0"/>
            <a:ext cx="4800601" cy="439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3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1483241"/>
                  </p:ext>
                </p:extLst>
              </p:nvPr>
            </p:nvGraphicFramePr>
            <p:xfrm>
              <a:off x="228600" y="457200"/>
              <a:ext cx="8686800" cy="6248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57400"/>
                    <a:gridCol w="4038600"/>
                    <a:gridCol w="2590800"/>
                  </a:tblGrid>
                  <a:tr h="69668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BD" sz="1600" dirty="0" smtClean="0"/>
                            <a:t>১।</a:t>
                          </a:r>
                          <a:r>
                            <a:rPr kumimoji="0" lang="en-US" sz="1600" b="0" i="0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মুনাফার</a:t>
                          </a:r>
                          <a:r>
                            <a:rPr kumimoji="0" lang="en-US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1600" b="0" i="0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হার</a:t>
                          </a:r>
                          <a:r>
                            <a:rPr kumimoji="0" lang="bn-BD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(R)</a:t>
                          </a:r>
                          <a:r>
                            <a:rPr kumimoji="0" lang="en-US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bn-BD" sz="1600" b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Cambria Math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bn-BD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kumimoji="0" lang="bn-BD" sz="1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</a:rPr>
                                    <m:t>D</m:t>
                                  </m:r>
                                  <m:r>
                                    <a:rPr kumimoji="0" lang="bn-BD" sz="1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  <m:r>
                                    <a:rPr kumimoji="0" lang="bn-BD" sz="1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</a:rPr>
                                    <m:t>+(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0" lang="bn-BD" sz="1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</a:rPr>
                                    <m:t>Po</m:t>
                                  </m:r>
                                  <m:r>
                                    <a:rPr kumimoji="0" lang="bn-BD" sz="1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0" lang="bn-BD" sz="1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</a:rPr>
                                    <m:t>Po</m:t>
                                  </m:r>
                                  <m:r>
                                    <a:rPr kumimoji="0" lang="bn-BD" sz="1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kumimoji="0" lang="bn-BD" sz="1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</a:rPr>
                                    <m:t>Po</m:t>
                                  </m:r>
                                </m:den>
                              </m:f>
                              <m:r>
                                <a:rPr kumimoji="0" lang="bn-BD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  <m:t> ×</m:t>
                              </m:r>
                              <m:r>
                                <a:rPr kumimoji="0" lang="bn-BD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  <m:t>100</m:t>
                              </m:r>
                            </m:oMath>
                          </a14:m>
                          <a:endParaRPr kumimoji="0" lang="en-US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</a:tr>
                  <a:tr h="9252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২।</a:t>
                          </a:r>
                          <a:r>
                            <a:rPr lang="en-US" sz="1600" baseline="0" dirty="0" smtClean="0"/>
                            <a:t> গ</a:t>
                          </a:r>
                          <a:r>
                            <a:rPr lang="bn-BD" sz="1600" baseline="0" dirty="0" smtClean="0"/>
                            <a:t>ড়/</a:t>
                          </a:r>
                          <a:r>
                            <a:rPr kumimoji="0" lang="en-US" sz="1600" b="0" i="0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প্রত্যাশিত</a:t>
                          </a:r>
                          <a:r>
                            <a:rPr kumimoji="0" lang="bn-BD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মুনাফার হার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400050" marR="0" lvl="0" indent="-40005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romanLcPeriod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kumimoji="0" lang="en-US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1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R</m:t>
                                  </m:r>
                                </m:e>
                              </m:acc>
                            </m:oMath>
                          </a14:m>
                          <a:r>
                            <a:rPr kumimoji="0" lang="en-US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16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en-US" sz="16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0" lang="en-US" sz="1600" b="0" i="0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R</m:t>
                                      </m:r>
                                    </m:e>
                                    <m:sub>
                                      <m:r>
                                        <a:rPr kumimoji="0" lang="en-US" sz="1600" b="0" i="0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kumimoji="0" lang="en-US" sz="1600" b="0" i="0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kumimoji="0" lang="en-US" sz="16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0" lang="en-US" sz="1600" b="0" i="0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R</m:t>
                                      </m:r>
                                    </m:e>
                                    <m:sub>
                                      <m:r>
                                        <a:rPr kumimoji="0" lang="en-US" sz="1600" b="0" i="0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kumimoji="0" lang="en-US" sz="1600" b="0" i="0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 ………..+</m:t>
                                  </m:r>
                                  <m:sSub>
                                    <m:sSubPr>
                                      <m:ctrlPr>
                                        <a:rPr kumimoji="0" lang="en-US" sz="16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0" lang="en-US" sz="1600" b="0" i="0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R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kumimoji="0" lang="en-US" sz="1600" b="0" i="0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n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kumimoji="0" lang="en-US" sz="1600" b="0" i="0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n</m:t>
                                  </m:r>
                                </m:den>
                              </m:f>
                            </m:oMath>
                          </a14:m>
                          <a:endParaRPr kumimoji="0" lang="bn-BD" sz="16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None/>
                            <a:tabLst/>
                            <a:defRPr/>
                          </a:pPr>
                          <a:r>
                            <a:rPr kumimoji="0" lang="bn-BD" sz="1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</a:rPr>
                            <a:t>(সম্ভাবনা না থাকলে)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None/>
                            <a:tabLst/>
                            <a:defRPr/>
                          </a:pPr>
                          <a:r>
                            <a:rPr kumimoji="0" lang="bn-BD" sz="1600" b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a:t>OR,  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kumimoji="0" lang="en-US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1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R</m:t>
                                  </m:r>
                                </m:e>
                              </m:acc>
                            </m:oMath>
                          </a14:m>
                          <a:r>
                            <a:rPr kumimoji="0" lang="bn-BD" sz="2000" b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kumimoji="0" lang="en-US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r>
                                        <a:rPr kumimoji="0" lang="bn-BD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𝑅</m:t>
                                      </m:r>
                                    </m:e>
                                  </m:nary>
                                </m:num>
                                <m:den>
                                  <m:r>
                                    <a:rPr kumimoji="0" lang="bn-BD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</m:oMath>
                          </a14:m>
                          <a:endParaRPr kumimoji="0" lang="bn-BD" sz="1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kumimoji="0" lang="en-US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bn-BD" sz="16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0" lang="en-US" sz="16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R</m:t>
                                  </m:r>
                                </m:e>
                              </m:acc>
                            </m:oMath>
                          </a14:m>
                          <a:r>
                            <a:rPr kumimoji="0" lang="en-US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sz="16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6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kumimoji="0" lang="en-US" sz="16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n-US" sz="16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6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0" lang="en-US" sz="16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0" lang="en-US" sz="16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0" lang="en-US" sz="16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6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kumimoji="0" lang="en-US" sz="16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n-US" sz="16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6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0" lang="en-US" sz="16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en-US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+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sz="16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6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kumimoji="0" lang="en-US" sz="16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n-US" sz="16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6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0" lang="en-US" sz="16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kumimoji="0" lang="en-US" sz="16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+ ………+</m:t>
                              </m:r>
                              <m:sSub>
                                <m:sSubPr>
                                  <m:ctrlPr>
                                    <a:rPr kumimoji="0" lang="en-US" sz="16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6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kumimoji="0" lang="en-US" sz="16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n-US" sz="16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6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0" lang="en-US" sz="16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endParaRPr lang="bn-BD" sz="1600" dirty="0" smtClean="0"/>
                        </a:p>
                        <a:p>
                          <a:pPr algn="ctr"/>
                          <a:r>
                            <a:rPr kumimoji="0" lang="bn-BD" sz="1600" b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a:t>OR, 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kumimoji="0" lang="en-US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bn-BD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𝑅</m:t>
                                  </m:r>
                                </m:e>
                              </m:acc>
                            </m:oMath>
                          </a14:m>
                          <a:r>
                            <a:rPr kumimoji="0" lang="en-US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=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0" lang="bn-BD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kumimoji="0" lang="bn-BD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</a:rPr>
                                    <m:t>𝑅</m:t>
                                  </m:r>
                                </m:e>
                              </m:nary>
                              <m:r>
                                <a:rPr kumimoji="0" lang="bn-BD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kumimoji="0" lang="bn-BD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oMath>
                          </a14:m>
                          <a:endParaRPr lang="bn-BD" sz="160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None/>
                            <a:tabLst/>
                            <a:defRPr/>
                          </a:pPr>
                          <a:r>
                            <a:rPr kumimoji="0" lang="bn-BD" sz="1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</a:rPr>
                            <a:t>(সম্ভাবনা থাকলে)</a:t>
                          </a:r>
                        </a:p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</a:tr>
                  <a:tr h="9252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1600" dirty="0" smtClean="0"/>
                            <a:t>৩। আদর্শ</a:t>
                          </a:r>
                          <a:r>
                            <a:rPr lang="bn-BD" sz="1600" baseline="0" dirty="0" smtClean="0"/>
                            <a:t> বিচ্যুতি / পরিমিত ব্যবধান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bn-BD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  <m:r>
                                <a:rPr kumimoji="0" lang="bn-BD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kumimoji="0" lang="bn-BD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kumimoji="0" lang="bn-BD" sz="1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kumimoji="0" lang="bn-BD" sz="1600" b="0" i="0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+mn-lt"/>
                                          <a:ea typeface="+mn-ea"/>
                                        </a:rPr>
                                        <m:t>(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kumimoji="0" lang="bn-BD" sz="1600" b="0" i="0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+mn-lt"/>
                                          <a:ea typeface="+mn-ea"/>
                                        </a:rPr>
                                        <m:t>Ri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kumimoji="0" lang="bn-BD" sz="1600" b="0" i="0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+mn-lt"/>
                                          <a:ea typeface="+mn-ea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bn-BD" sz="16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</a:rPr>
                                            <m:t>R</m:t>
                                          </m:r>
                                          <m:r>
                                            <a:rPr kumimoji="0" lang="bn-BD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</a:rPr>
                                            <m:t> </m:t>
                                          </m:r>
                                        </m:e>
                                      </m:acc>
                                      <m:r>
                                        <m:rPr>
                                          <m:nor/>
                                        </m:rPr>
                                        <a:rPr kumimoji="0" lang="bn-BD" sz="1600" b="0" i="0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+mn-lt"/>
                                          <a:ea typeface="+mn-ea"/>
                                        </a:rPr>
                                        <m:t>)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kumimoji="0" lang="bn-BD" sz="1600" b="0" i="0" u="none" strike="noStrike" kern="1200" cap="none" spc="0" normalizeH="0" baseline="3000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+mn-lt"/>
                                          <a:ea typeface="+mn-ea"/>
                                        </a:rPr>
                                        <m:t>2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kumimoji="0" lang="bn-BD" sz="1600" b="0" i="0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+mn-lt"/>
                                          <a:ea typeface="+mn-ea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kumimoji="0" lang="en-US" sz="1600" b="0" i="0" u="none" strike="noStrike" kern="1200" cap="none" spc="0" normalizeH="0" baseline="3000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+mn-lt"/>
                                          <a:ea typeface="+mn-ea"/>
                                          <a:cs typeface="+mn-cs"/>
                                        </a:rPr>
                                        <m:t> </m:t>
                                      </m:r>
                                    </m:num>
                                    <m:den>
                                      <m:r>
                                        <a:rPr kumimoji="0" lang="bn-BD" sz="1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  <m:r>
                                        <a:rPr kumimoji="0" lang="bn-BD" sz="1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kumimoji="0" lang="bn-BD" sz="1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den>
                                  </m:f>
                                </m:e>
                              </m:rad>
                            </m:oMath>
                          </a14:m>
                          <a:r>
                            <a:rPr kumimoji="0" lang="bn-BD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None/>
                            <a:tabLst/>
                            <a:defRPr/>
                          </a:pPr>
                          <a:r>
                            <a:rPr kumimoji="0" lang="bn-BD" sz="1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</a:rPr>
                            <a:t>(সম্ভাবনা না থাকলে)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42900" marR="0" lvl="0" indent="-34290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rabicPeriod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bn-BD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  <m:r>
                                <a:rPr kumimoji="0" lang="bn-BD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kumimoji="0" lang="bn-BD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</a:rPr>
                                  </m:ctrlPr>
                                </m:radPr>
                                <m:deg/>
                                <m:e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kumimoji="0" lang="bn-BD" sz="1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kumimoji="0" lang="bn-BD" sz="1600" b="0" i="0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+mn-lt"/>
                                          <a:ea typeface="+mn-ea"/>
                                        </a:rPr>
                                        <m:t>(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kumimoji="0" lang="bn-BD" sz="1600" b="0" i="0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+mn-lt"/>
                                          <a:ea typeface="+mn-ea"/>
                                        </a:rPr>
                                        <m:t>Ri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kumimoji="0" lang="bn-BD" sz="1600" b="0" i="0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+mn-lt"/>
                                          <a:ea typeface="+mn-ea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bn-BD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</a:rPr>
                                            <m:t>𝑅</m:t>
                                          </m:r>
                                          <m:r>
                                            <a:rPr kumimoji="0" lang="bn-BD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</a:rPr>
                                            <m:t> </m:t>
                                          </m:r>
                                        </m:e>
                                      </m:acc>
                                      <m:r>
                                        <m:rPr>
                                          <m:nor/>
                                        </m:rPr>
                                        <a:rPr kumimoji="0" lang="bn-BD" sz="1600" b="0" i="0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+mn-lt"/>
                                          <a:ea typeface="+mn-ea"/>
                                        </a:rPr>
                                        <m:t>)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kumimoji="0" lang="bn-BD" sz="1600" b="0" i="0" u="none" strike="noStrike" kern="1200" cap="none" spc="0" normalizeH="0" baseline="3000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+mn-lt"/>
                                          <a:ea typeface="+mn-ea"/>
                                        </a:rPr>
                                        <m:t>2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kumimoji="0" lang="bn-BD" sz="1600" b="0" i="0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+mn-lt"/>
                                          <a:ea typeface="+mn-ea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kumimoji="0" lang="bn-BD" sz="1600" b="0" i="0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+mn-lt"/>
                                          <a:ea typeface="+mn-ea"/>
                                        </a:rPr>
                                        <m:t>Pi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kumimoji="0" lang="en-US" sz="1600" b="0" i="0" u="none" strike="noStrike" kern="1200" cap="none" spc="0" normalizeH="0" baseline="3000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+mn-lt"/>
                                          <a:ea typeface="+mn-ea"/>
                                          <a:cs typeface="+mn-cs"/>
                                        </a:rPr>
                                        <m:t> </m:t>
                                      </m:r>
                                    </m:e>
                                  </m:nary>
                                </m:e>
                              </m:rad>
                            </m:oMath>
                          </a14:m>
                          <a:endParaRPr kumimoji="0" lang="bn-BD" sz="16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None/>
                            <a:tabLst/>
                            <a:defRPr/>
                          </a:pPr>
                          <a:r>
                            <a:rPr kumimoji="0" lang="bn-BD" sz="1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</a:rPr>
                            <a:t>(সম্ভাবনা থাকলে)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bn-BD" sz="16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</a:endParaRPr>
                        </a:p>
                      </a:txBody>
                      <a:tcPr/>
                    </a:tc>
                  </a:tr>
                  <a:tr h="8824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1600" dirty="0" smtClean="0"/>
                            <a:t>৪। বিভেদাংক</a:t>
                          </a:r>
                          <a:r>
                            <a:rPr lang="bn-BD" sz="1600" baseline="0" dirty="0" smtClean="0"/>
                            <a:t> (CV)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bn-BD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num>
                                <m:den>
                                  <m:acc>
                                    <m:accPr>
                                      <m:chr m:val="̅"/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0" lang="bn-BD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</a:rPr>
                                        <m:t>R</m:t>
                                      </m:r>
                                      <m:r>
                                        <a:rPr kumimoji="0" lang="bn-BD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</a:rPr>
                                        <m:t> </m:t>
                                      </m:r>
                                    </m:e>
                                  </m:acc>
                                </m:den>
                              </m:f>
                            </m:oMath>
                          </a14:m>
                          <a:r>
                            <a:rPr lang="bn-BD" sz="20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bn-BD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</m:oMath>
                          </a14:m>
                          <a:r>
                            <a:rPr lang="bn-BD" sz="2000" dirty="0" smtClean="0"/>
                            <a:t> </a:t>
                          </a:r>
                          <a:r>
                            <a:rPr lang="bn-BD" sz="1400" dirty="0" smtClean="0"/>
                            <a:t>100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</a:tr>
                  <a:tr h="9252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৫। </a:t>
                          </a:r>
                          <a:r>
                            <a:rPr kumimoji="0" lang="bn-BD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</a:rPr>
                            <a:t>পোর্টফলিও আয়</a:t>
                          </a:r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bn-BD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</a:rPr>
                            <a:t>Rp=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bn-BD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bn-BD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kumimoji="0" lang="bn-BD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bn-BD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kumimoji="0" lang="bn-BD" sz="1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bn-BD" sz="1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</a:rPr>
                                        <m:t>𝑅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bn-BD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0" lang="bn-BD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0" lang="bn-BD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bn-BD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kumimoji="0" lang="bn-BD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bn-BD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kumimoji="0" lang="bn-BD" sz="1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bn-BD" sz="1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</a:rPr>
                                        <m:t>𝑅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bn-BD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kumimoji="0" lang="bn-BD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</a:rPr>
                                <m:t>+… </m:t>
                              </m:r>
                              <m:sSub>
                                <m:sSubPr>
                                  <m:ctrlPr>
                                    <a:rPr kumimoji="0" lang="bn-BD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bn-BD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kumimoji="0" lang="bn-BD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bn-BD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bn-BD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0" lang="bn-BD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</a:tr>
                  <a:tr h="92528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BD" sz="1600" dirty="0" smtClean="0"/>
                            <a:t>৬</a:t>
                          </a:r>
                          <a:r>
                            <a:rPr lang="bn-BD" sz="1600" b="0" dirty="0" smtClean="0"/>
                            <a:t>। </a:t>
                          </a:r>
                          <a:r>
                            <a:rPr kumimoji="0" lang="bn-BD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</a:rPr>
                            <a:t>পোর্টফলিও ঝুঁকি</a:t>
                          </a:r>
                          <a:endParaRPr kumimoji="0" lang="en-US" sz="16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𝜎</m:t>
                                </m:r>
                                <m:r>
                                  <a:rPr kumimoji="0" 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𝑃</m:t>
                                </m:r>
                                <m:r>
                                  <a:rPr kumimoji="0" lang="bn-BD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</a:rPr>
                                  <m:t>= 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kumimoji="0" lang="bn-BD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kumimoji="0" lang="bn-BD" sz="16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bn-BD" sz="16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kumimoji="0" lang="bn-BD" sz="16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  <m:r>
                                      <a:rPr kumimoji="0" lang="bn-BD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</a:rPr>
                                      <m:t> </m:t>
                                    </m:r>
                                    <m:r>
                                      <a:rPr kumimoji="0" lang="bn-BD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kumimoji="0" lang="bn-BD" sz="16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bn-BD" sz="16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kumimoji="0" lang="bn-BD" sz="16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  <m:r>
                                      <a:rPr kumimoji="0" lang="bn-BD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  <m:r>
                                      <a:rPr kumimoji="0" lang="bn-BD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kumimoji="0" lang="bn-BD" sz="16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bn-BD" sz="16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kumimoji="0" lang="bn-BD" sz="16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  <m:r>
                                      <a:rPr kumimoji="0" lang="bn-BD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kumimoji="0" lang="bn-BD" sz="16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bn-BD" sz="16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kumimoji="0" lang="bn-BD" sz="16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  <m:r>
                                      <a:rPr kumimoji="0" lang="bn-BD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  <m:r>
                                      <a:rPr kumimoji="0" lang="bn-BD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  <m:r>
                                      <a:rPr kumimoji="0" lang="bn-BD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kumimoji="0" lang="bn-BD" sz="16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bn-BD" sz="16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kumimoji="0" lang="bn-BD" sz="16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kumimoji="0" lang="bn-BD" sz="16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bn-BD" sz="16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kumimoji="0" lang="bn-BD" sz="16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kumimoji="0" lang="bn-BD" sz="16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bn-BD" sz="16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kumimoji="0" lang="bn-BD" sz="16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kumimoji="0" lang="bn-BD" sz="16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bn-BD" sz="16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kumimoji="0" lang="bn-BD" sz="16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kumimoji="0" lang="bn-BD" sz="16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bn-BD" sz="16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kumimoji="0" lang="bn-BD" sz="16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</a:rPr>
                                          <m:t>𝐴𝐵</m:t>
                                        </m:r>
                                      </m:sub>
                                    </m:sSub>
                                  </m:e>
                                </m:rad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</a:tr>
                  <a:tr h="6132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1600" dirty="0" smtClean="0"/>
                            <a:t>৭।</a:t>
                          </a:r>
                          <a:r>
                            <a:rPr lang="bn-BD" sz="1600" baseline="0" dirty="0" smtClean="0"/>
                            <a:t> মূলধন সম্পদ মুল্যায়ন পদ্ধতি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CAPM ,  </a:t>
                          </a:r>
                          <a:r>
                            <a:rPr kumimoji="0" lang="en-US" sz="1600" b="0" i="0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Ri</a:t>
                          </a:r>
                          <a:r>
                            <a:rPr kumimoji="0" lang="en-US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kumimoji="0" lang="en-US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+(</m:t>
                              </m:r>
                              <m:sSub>
                                <m:sSubPr>
                                  <m:ctrlPr>
                                    <a:rPr kumimoji="0" lang="en-US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kumimoji="0" lang="en-US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kumimoji="0" lang="en-US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kumimoji="0" lang="en-US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kumimoji="0" lang="en-US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1483241"/>
                  </p:ext>
                </p:extLst>
              </p:nvPr>
            </p:nvGraphicFramePr>
            <p:xfrm>
              <a:off x="228600" y="457200"/>
              <a:ext cx="8686800" cy="6248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57400"/>
                    <a:gridCol w="4038600"/>
                    <a:gridCol w="2590800"/>
                  </a:tblGrid>
                  <a:tr h="69668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BD" sz="1600" dirty="0" smtClean="0"/>
                            <a:t>১।</a:t>
                          </a:r>
                          <a:r>
                            <a:rPr kumimoji="0" lang="en-US" sz="1600" b="0" i="0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মুনাফার</a:t>
                          </a:r>
                          <a:r>
                            <a:rPr kumimoji="0" lang="en-US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1600" b="0" i="0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হার</a:t>
                          </a:r>
                          <a:r>
                            <a:rPr kumimoji="0" lang="bn-BD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(R)</a:t>
                          </a:r>
                          <a:r>
                            <a:rPr kumimoji="0" lang="en-US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1208" t="-3509" r="-64199" b="-8043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</a:tr>
                  <a:tr h="1280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২।</a:t>
                          </a:r>
                          <a:r>
                            <a:rPr lang="en-US" sz="1600" baseline="0" dirty="0" smtClean="0"/>
                            <a:t> </a:t>
                          </a:r>
                          <a:r>
                            <a:rPr lang="en-US" sz="1600" baseline="0" dirty="0" smtClean="0"/>
                            <a:t>গ</a:t>
                          </a:r>
                          <a:r>
                            <a:rPr lang="bn-BD" sz="1600" baseline="0" dirty="0" smtClean="0"/>
                            <a:t>ড়/</a:t>
                          </a:r>
                          <a:r>
                            <a:rPr kumimoji="0" lang="en-US" sz="1600" b="0" i="0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প্রত্যাশিত</a:t>
                          </a:r>
                          <a:r>
                            <a:rPr kumimoji="0" lang="bn-BD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মুনাফার হার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1208" t="-56190" r="-64199" b="-33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35529" t="-56190" b="-336667"/>
                          </a:stretch>
                        </a:blipFill>
                      </a:tcPr>
                    </a:tc>
                  </a:tr>
                  <a:tr h="9252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1600" dirty="0" smtClean="0"/>
                            <a:t>৩। আদর্শ</a:t>
                          </a:r>
                          <a:r>
                            <a:rPr lang="bn-BD" sz="1600" baseline="0" dirty="0" smtClean="0"/>
                            <a:t> বিচ্যুতি / পরিমিত ব্যবধান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1208" t="-215789" r="-64199" b="-3651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35529" t="-215789" b="-365132"/>
                          </a:stretch>
                        </a:blipFill>
                      </a:tcPr>
                    </a:tc>
                  </a:tr>
                  <a:tr h="8824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1600" dirty="0" smtClean="0"/>
                            <a:t>৪। বিভেদাংক</a:t>
                          </a:r>
                          <a:r>
                            <a:rPr lang="bn-BD" sz="1600" baseline="0" dirty="0" smtClean="0"/>
                            <a:t> (CV)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1208" t="-331034" r="-64199" b="-2827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</a:tr>
                  <a:tr h="9252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৫। </a:t>
                          </a:r>
                          <a:r>
                            <a:rPr kumimoji="0" lang="bn-BD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</a:rPr>
                            <a:t>পোর্টফলিও আয়</a:t>
                          </a:r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1208" t="-411184" r="-64199" b="-169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</a:tr>
                  <a:tr h="92528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BD" sz="1600" dirty="0" smtClean="0"/>
                            <a:t>৬</a:t>
                          </a:r>
                          <a:r>
                            <a:rPr lang="bn-BD" sz="1600" b="0" dirty="0" smtClean="0"/>
                            <a:t>। </a:t>
                          </a:r>
                          <a:r>
                            <a:rPr kumimoji="0" lang="bn-BD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</a:rPr>
                            <a:t>পোর্টফলিও ঝুঁকি</a:t>
                          </a:r>
                          <a:endParaRPr kumimoji="0" lang="en-US" sz="16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1208" t="-514570" r="-64199" b="-708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</a:tr>
                  <a:tr h="6132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1600" dirty="0" smtClean="0"/>
                            <a:t>৭।</a:t>
                          </a:r>
                          <a:r>
                            <a:rPr lang="bn-BD" sz="1600" baseline="0" dirty="0" smtClean="0"/>
                            <a:t> মূলধন সম্পদ মুল্যায়ন পদ্ধতি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1208" t="-918812" r="-64199" b="-5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3166828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447800"/>
            <a:ext cx="6553200" cy="403187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en-US" sz="3200" dirty="0" err="1">
                <a:solidFill>
                  <a:prstClr val="black"/>
                </a:solidFill>
                <a:latin typeface="Calibri"/>
              </a:rPr>
              <a:t>ঝুঁকি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পরিমাপের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পদ্ধতি</a:t>
            </a:r>
            <a:endParaRPr lang="bn-BD" sz="3200" dirty="0">
              <a:solidFill>
                <a:prstClr val="black"/>
              </a:solidFill>
              <a:latin typeface="Calibri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bn-BD" sz="3200" dirty="0">
                <a:solidFill>
                  <a:prstClr val="black"/>
                </a:solidFill>
                <a:latin typeface="Calibri"/>
              </a:rPr>
              <a:t>Return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bn-BD" sz="3200" dirty="0">
                <a:solidFill>
                  <a:prstClr val="black"/>
                </a:solidFill>
                <a:latin typeface="Calibri"/>
              </a:rPr>
              <a:t>Average Return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endParaRPr lang="bn-BD" sz="3200" dirty="0">
              <a:solidFill>
                <a:prstClr val="black"/>
              </a:solidFill>
              <a:latin typeface="Calibri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bn-BD" sz="3200" dirty="0">
                <a:solidFill>
                  <a:prstClr val="black"/>
                </a:solidFill>
                <a:latin typeface="Calibri"/>
              </a:rPr>
              <a:t>Portfolio Return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bn-BD" sz="3200" dirty="0">
                <a:solidFill>
                  <a:prstClr val="black"/>
                </a:solidFill>
                <a:latin typeface="Calibri"/>
              </a:rPr>
              <a:t>Potfolio Risk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bn-BD" sz="3200" dirty="0">
                <a:solidFill>
                  <a:prstClr val="black"/>
                </a:solidFill>
                <a:latin typeface="Calibri"/>
              </a:rPr>
              <a:t>Probability Distribution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bn-BD" sz="3200" dirty="0">
                <a:solidFill>
                  <a:prstClr val="black"/>
                </a:solidFill>
                <a:latin typeface="Calibri"/>
              </a:rPr>
              <a:t>Standard Devition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bn-BD" sz="3200" dirty="0">
                <a:solidFill>
                  <a:prstClr val="black"/>
                </a:solidFill>
                <a:latin typeface="Calibri"/>
              </a:rPr>
              <a:t>Coefficient of Variation</a:t>
            </a:r>
          </a:p>
        </p:txBody>
      </p:sp>
    </p:spTree>
    <p:extLst>
      <p:ext uri="{BB962C8B-B14F-4D97-AF65-F5344CB8AC3E}">
        <p14:creationId xmlns:p14="http://schemas.microsoft.com/office/powerpoint/2010/main" val="2363987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38200" y="2850103"/>
                <a:ext cx="7924800" cy="225529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342900" lvl="0" indent="-342900">
                  <a:buFont typeface="Wingdings" pitchFamily="2" charset="2"/>
                  <a:buChar char="Ø"/>
                </a:pPr>
                <a:r>
                  <a:rPr lang="bn-BD" sz="3600" dirty="0">
                    <a:solidFill>
                      <a:prstClr val="black"/>
                    </a:solidFill>
                    <a:latin typeface="Calibri"/>
                  </a:rPr>
                  <a:t>Return = Dividend Yeild + Capital Gain</a:t>
                </a:r>
              </a:p>
              <a:p>
                <a:pPr marL="342900" lvl="0" indent="-342900">
                  <a:buFont typeface="Wingdings" pitchFamily="2" charset="2"/>
                  <a:buChar char="Ø"/>
                </a:pPr>
                <a:r>
                  <a:rPr lang="bn-BD" sz="3600" dirty="0">
                    <a:solidFill>
                      <a:prstClr val="black"/>
                    </a:solidFill>
                    <a:latin typeface="Calibri"/>
                  </a:rPr>
                  <a:t>R 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bn-BD" sz="3600">
                            <a:solidFill>
                              <a:prstClr val="black"/>
                            </a:solidFill>
                            <a:latin typeface="Cambria Math"/>
                          </a:rPr>
                          <m:t>D</m:t>
                        </m:r>
                        <m:r>
                          <a:rPr lang="bn-BD" sz="360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bn-BD" sz="3600">
                            <a:solidFill>
                              <a:prstClr val="black"/>
                            </a:solidFill>
                            <a:latin typeface="Cambria Math"/>
                          </a:rPr>
                          <m:t>Po</m:t>
                        </m:r>
                      </m:den>
                    </m:f>
                  </m:oMath>
                </a14:m>
                <a:r>
                  <a:rPr lang="bn-BD" sz="3600" dirty="0">
                    <a:solidFill>
                      <a:prstClr val="black"/>
                    </a:solidFill>
                    <a:latin typeface="Calibri"/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bn-BD" sz="36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P</m:t>
                        </m:r>
                        <m:r>
                          <a:rPr lang="bn-BD" sz="36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bn-BD" sz="36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bn-BD" sz="36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Po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bn-BD" sz="36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Po</m:t>
                        </m:r>
                      </m:den>
                    </m:f>
                  </m:oMath>
                </a14:m>
                <a:r>
                  <a:rPr lang="bn-BD" sz="3600" dirty="0">
                    <a:solidFill>
                      <a:prstClr val="black"/>
                    </a:solidFill>
                    <a:latin typeface="Calibri"/>
                  </a:rPr>
                  <a:t>) </a:t>
                </a:r>
                <a14:m>
                  <m:oMath xmlns:m="http://schemas.openxmlformats.org/officeDocument/2006/math">
                    <m:r>
                      <a:rPr lang="bn-BD" sz="36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bn-BD" sz="36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100</m:t>
                    </m:r>
                  </m:oMath>
                </a14:m>
                <a:endParaRPr lang="bn-BD" sz="3600" dirty="0">
                  <a:solidFill>
                    <a:prstClr val="black"/>
                  </a:solidFill>
                  <a:latin typeface="Calibri"/>
                </a:endParaRPr>
              </a:p>
              <a:p>
                <a:pPr marL="285750" lvl="0" indent="-28575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∴</m:t>
                    </m:r>
                    <m:r>
                      <a:rPr lang="bn-BD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f>
                      <m:fPr>
                        <m:ctrlPr>
                          <a:rPr lang="bn-BD" sz="3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bn-BD" sz="36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D</m:t>
                        </m:r>
                        <m:r>
                          <a:rPr lang="bn-BD" sz="36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bn-BD" sz="36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+(</m:t>
                        </m:r>
                        <m:r>
                          <m:rPr>
                            <m:sty m:val="p"/>
                          </m:rPr>
                          <a:rPr lang="bn-BD" sz="36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Po</m:t>
                        </m:r>
                        <m:r>
                          <a:rPr lang="bn-BD" sz="36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bn-BD" sz="36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Po</m:t>
                        </m:r>
                        <m:r>
                          <a:rPr lang="bn-BD" sz="36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bn-BD" sz="36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Po</m:t>
                        </m:r>
                      </m:den>
                    </m:f>
                    <m:r>
                      <a:rPr lang="bn-BD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×</m:t>
                    </m:r>
                    <m:r>
                      <a:rPr lang="bn-BD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100</m:t>
                    </m:r>
                  </m:oMath>
                </a14:m>
                <a:endParaRPr lang="bn-BD" sz="3600" dirty="0">
                  <a:solidFill>
                    <a:prstClr val="black"/>
                  </a:solidFill>
                  <a:latin typeface="Calibri"/>
                  <a:ea typeface="Cambria Math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50103"/>
                <a:ext cx="7924800" cy="2255297"/>
              </a:xfrm>
              <a:prstGeom prst="rect">
                <a:avLst/>
              </a:prstGeom>
              <a:blipFill rotWithShape="1">
                <a:blip r:embed="rId2"/>
                <a:stretch>
                  <a:fillRect l="-1917" t="-3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38200" y="1396425"/>
            <a:ext cx="79248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742950" lvl="1" indent="-285750">
              <a:buFont typeface="Wingdings" pitchFamily="2" charset="2"/>
              <a:buChar char="v"/>
            </a:pPr>
            <a:r>
              <a:rPr lang="en-US" sz="3200" dirty="0" err="1">
                <a:solidFill>
                  <a:prstClr val="black"/>
                </a:solidFill>
                <a:latin typeface="Calibri"/>
              </a:rPr>
              <a:t>বিনিয়োগ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ও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মুনাফার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হার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2659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5781" y="12192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69980" y="990600"/>
            <a:ext cx="7412019" cy="830997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q"/>
            </a:pPr>
            <a:r>
              <a:rPr lang="bn-BD" sz="2400" dirty="0" smtClean="0">
                <a:solidFill>
                  <a:prstClr val="black"/>
                </a:solidFill>
              </a:rPr>
              <a:t> আদর্শ বিচ্যুতি / </a:t>
            </a:r>
            <a:r>
              <a:rPr lang="bn-BD" sz="2400" dirty="0">
                <a:solidFill>
                  <a:prstClr val="black"/>
                </a:solidFill>
              </a:rPr>
              <a:t>পরিমিত </a:t>
            </a:r>
            <a:r>
              <a:rPr lang="bn-BD" sz="2400" dirty="0" smtClean="0">
                <a:solidFill>
                  <a:prstClr val="black"/>
                </a:solidFill>
              </a:rPr>
              <a:t>ব্যবধান / Standard Deviation</a:t>
            </a:r>
            <a:endParaRPr lang="en-US" sz="24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9981" y="3962400"/>
                <a:ext cx="3678219" cy="1127616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lvl="0" indent="-285750">
                  <a:buFont typeface="Wingdings" pitchFamily="2" charset="2"/>
                  <a:buChar char="v"/>
                  <a:defRPr/>
                </a:pPr>
                <a:r>
                  <a:rPr lang="bn-BD" sz="2000" dirty="0" smtClean="0">
                    <a:solidFill>
                      <a:prstClr val="black"/>
                    </a:solidFill>
                  </a:rPr>
                  <a:t>সম্ভাবনা </a:t>
                </a:r>
                <a:r>
                  <a:rPr lang="bn-BD" sz="2000" dirty="0">
                    <a:solidFill>
                      <a:prstClr val="black"/>
                    </a:solidFill>
                  </a:rPr>
                  <a:t>না </a:t>
                </a:r>
                <a:r>
                  <a:rPr lang="bn-BD" sz="2000" dirty="0" smtClean="0">
                    <a:solidFill>
                      <a:prstClr val="black"/>
                    </a:solidFill>
                  </a:rPr>
                  <a:t>থাকলে</a:t>
                </a: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bn-BD" sz="1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bn-BD" sz="1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bn-BD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bn-BD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bn-BD" sz="1600" dirty="0">
                                  <a:solidFill>
                                    <a:prstClr val="black"/>
                                  </a:solidFill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bn-BD" sz="1600" dirty="0">
                                  <a:solidFill>
                                    <a:prstClr val="black"/>
                                  </a:solidFill>
                                </a:rPr>
                                <m:t>Ri</m:t>
                              </m:r>
                              <m:r>
                                <m:rPr>
                                  <m:nor/>
                                </m:rPr>
                                <a:rPr lang="bn-BD" sz="1600" dirty="0">
                                  <a:solidFill>
                                    <a:prstClr val="black"/>
                                  </a:solidFill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bn-BD" sz="16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R</m:t>
                                  </m:r>
                                  <m:r>
                                    <a:rPr lang="bn-BD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bn-BD" sz="1600" dirty="0">
                                  <a:solidFill>
                                    <a:prstClr val="black"/>
                                  </a:solidFill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bn-BD" sz="1600" baseline="30000" dirty="0">
                                  <a:solidFill>
                                    <a:prstClr val="black"/>
                                  </a:solidFill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bn-BD" sz="1600" dirty="0">
                                  <a:solidFill>
                                    <a:prstClr val="black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600" baseline="30000" dirty="0">
                                  <a:solidFill>
                                    <a:prstClr val="black"/>
                                  </a:solidFill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bn-BD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bn-BD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bn-BD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bn-BD" sz="14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981" y="3962400"/>
                <a:ext cx="3678219" cy="1127616"/>
              </a:xfrm>
              <a:prstGeom prst="rect">
                <a:avLst/>
              </a:prstGeom>
              <a:blipFill rotWithShape="1">
                <a:blip r:embed="rId2"/>
                <a:stretch>
                  <a:fillRect l="-325" t="-145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34000" y="3962400"/>
                <a:ext cx="3048000" cy="1127616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lvl="0" indent="-285750">
                  <a:buFont typeface="Wingdings" pitchFamily="2" charset="2"/>
                  <a:buChar char="v"/>
                  <a:defRPr/>
                </a:pPr>
                <a:r>
                  <a:rPr lang="bn-BD" sz="2000" dirty="0" smtClean="0">
                    <a:solidFill>
                      <a:prstClr val="black"/>
                    </a:solidFill>
                  </a:rPr>
                  <a:t>সম্ভাবনা থাকলে</a:t>
                </a: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bn-BD" sz="1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bn-BD" sz="1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bn-BD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bn-BD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m:rPr>
                                  <m:nor/>
                                </m:rPr>
                                <a:rPr lang="bn-BD" sz="1600" dirty="0">
                                  <a:solidFill>
                                    <a:prstClr val="black"/>
                                  </a:solidFill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bn-BD" sz="1600" dirty="0">
                                  <a:solidFill>
                                    <a:prstClr val="black"/>
                                  </a:solidFill>
                                </a:rPr>
                                <m:t>Ri</m:t>
                              </m:r>
                              <m:r>
                                <m:rPr>
                                  <m:nor/>
                                </m:rPr>
                                <a:rPr lang="bn-BD" sz="1600" dirty="0">
                                  <a:solidFill>
                                    <a:prstClr val="black"/>
                                  </a:solidFill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bn-BD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𝑅</m:t>
                                  </m:r>
                                  <m:r>
                                    <a:rPr lang="bn-BD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bn-BD" sz="1600" dirty="0">
                                  <a:solidFill>
                                    <a:prstClr val="black"/>
                                  </a:solidFill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bn-BD" sz="1600" baseline="30000" dirty="0">
                                  <a:solidFill>
                                    <a:prstClr val="black"/>
                                  </a:solidFill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bn-BD" sz="1600" dirty="0">
                                  <a:solidFill>
                                    <a:prstClr val="black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bn-BD" sz="1600" dirty="0">
                                  <a:solidFill>
                                    <a:prstClr val="black"/>
                                  </a:solidFill>
                                </a:rPr>
                                <m:t>Pi</m:t>
                              </m:r>
                              <m:r>
                                <m:rPr>
                                  <m:nor/>
                                </m:rPr>
                                <a:rPr lang="en-US" sz="1600" baseline="30000" dirty="0">
                                  <a:solidFill>
                                    <a:prstClr val="black"/>
                                  </a:solidFill>
                                </a:rPr>
                                <m:t> </m:t>
                              </m:r>
                            </m:e>
                          </m:nary>
                        </m:e>
                      </m:rad>
                    </m:oMath>
                  </m:oMathPara>
                </a14:m>
                <a:endParaRPr lang="bn-BD" sz="14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962400"/>
                <a:ext cx="3048000" cy="1127616"/>
              </a:xfrm>
              <a:prstGeom prst="rect">
                <a:avLst/>
              </a:prstGeom>
              <a:blipFill rotWithShape="1">
                <a:blip r:embed="rId3"/>
                <a:stretch>
                  <a:fillRect l="-195" t="-145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969981" y="2057400"/>
            <a:ext cx="7412019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n-BD" sz="2400" dirty="0">
                <a:solidFill>
                  <a:prstClr val="black"/>
                </a:solidFill>
              </a:rPr>
              <a:t>আদর্শ </a:t>
            </a:r>
            <a:r>
              <a:rPr lang="bn-BD" sz="2400" dirty="0" smtClean="0">
                <a:solidFill>
                  <a:prstClr val="black"/>
                </a:solidFill>
              </a:rPr>
              <a:t>বিচ্যুতি ঝুঁকি পরিমাপের একটি পরিসংখ্যানিক পদ্ধতি যা ব্যবহার করে অতীত অর্জিত আয়ের বিচ্যুতি থেকে যেমন ঝুঁকি পরিমাপ করা হয় তেমনি ভবিষ্যৎ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প্রত্যাশিত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আ</a:t>
            </a:r>
            <a:r>
              <a:rPr lang="bn-BD" sz="2400" dirty="0" smtClean="0">
                <a:solidFill>
                  <a:prstClr val="black"/>
                </a:solidFill>
              </a:rPr>
              <a:t>য়ের ঝুঁকি পরিমাপ করা হয়।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8347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74676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q"/>
            </a:pPr>
            <a:r>
              <a:rPr lang="bn-BD" sz="2800" dirty="0">
                <a:solidFill>
                  <a:prstClr val="black"/>
                </a:solidFill>
              </a:rPr>
              <a:t>বিভেদাংক (CV</a:t>
            </a:r>
            <a:r>
              <a:rPr lang="bn-BD" sz="2800" dirty="0" smtClean="0">
                <a:solidFill>
                  <a:prstClr val="black"/>
                </a:solidFill>
              </a:rPr>
              <a:t>) Co-efficient of Variation</a:t>
            </a:r>
            <a:endParaRPr lang="en-US" sz="28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5800" y="1474247"/>
                <a:ext cx="7467600" cy="180235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571500" lvl="0" indent="-571500"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bn-BD" sz="4000" b="0" i="0" dirty="0" smtClean="0">
                        <a:solidFill>
                          <a:prstClr val="black"/>
                        </a:solidFill>
                        <a:latin typeface="Cambria Math"/>
                      </a:rPr>
                      <m:t>CV</m:t>
                    </m:r>
                    <m:r>
                      <a:rPr lang="bn-BD" sz="40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bn-BD" sz="4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bn-BD" sz="40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R</m:t>
                            </m:r>
                            <m:r>
                              <a:rPr lang="bn-BD" sz="4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</m:acc>
                      </m:den>
                    </m:f>
                  </m:oMath>
                </a14:m>
                <a:r>
                  <a:rPr lang="bn-BD" sz="4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bn-BD" sz="4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bn-BD" sz="4000" dirty="0">
                    <a:solidFill>
                      <a:prstClr val="black"/>
                    </a:solidFill>
                  </a:rPr>
                  <a:t> </a:t>
                </a:r>
                <a:r>
                  <a:rPr lang="bn-BD" sz="3200" dirty="0" smtClean="0">
                    <a:solidFill>
                      <a:prstClr val="black"/>
                    </a:solidFill>
                  </a:rPr>
                  <a:t>100</a:t>
                </a:r>
              </a:p>
              <a:p>
                <a:pPr lv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bn-BD" sz="4000" b="0" i="0" dirty="0" smtClean="0">
                        <a:solidFill>
                          <a:prstClr val="black"/>
                        </a:solidFill>
                        <a:latin typeface="Cambria Math"/>
                      </a:rPr>
                      <m:t>or</m:t>
                    </m:r>
                    <m:r>
                      <a:rPr lang="bn-BD" sz="4000" b="0" i="0" dirty="0" smtClean="0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bn-BD" sz="4000" dirty="0">
                        <a:solidFill>
                          <a:prstClr val="black"/>
                        </a:solidFill>
                        <a:latin typeface="Cambria Math"/>
                      </a:rPr>
                      <m:t>CV</m:t>
                    </m:r>
                    <m:r>
                      <a:rPr lang="bn-BD" sz="4000" i="1" dirty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BD" sz="1600" dirty="0">
                            <a:solidFill>
                              <a:prstClr val="black"/>
                            </a:solidFill>
                          </a:rPr>
                          <m:t>আদর্শ বিচ্যুতি </m:t>
                        </m:r>
                        <m:r>
                          <m:rPr>
                            <m:nor/>
                          </m:rPr>
                          <a:rPr lang="bn-BD" sz="1600" dirty="0">
                            <a:solidFill>
                              <a:prstClr val="black"/>
                            </a:solidFill>
                          </a:rPr>
                          <m:t>/ </m:t>
                        </m:r>
                        <m:r>
                          <m:rPr>
                            <m:nor/>
                          </m:rPr>
                          <a:rPr lang="bn-BD" sz="1600" dirty="0">
                            <a:solidFill>
                              <a:prstClr val="black"/>
                            </a:solidFill>
                          </a:rPr>
                          <m:t>পরিমিত ব্যবধান</m:t>
                        </m:r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prstClr val="black"/>
                            </a:solidFill>
                          </a:rPr>
                          <m:t>গ</m:t>
                        </m:r>
                        <m:r>
                          <m:rPr>
                            <m:nor/>
                          </m:rPr>
                          <a:rPr lang="bn-BD" sz="1600" dirty="0">
                            <a:solidFill>
                              <a:prstClr val="black"/>
                            </a:solidFill>
                          </a:rPr>
                          <m:t>ড়</m:t>
                        </m:r>
                        <m:r>
                          <m:rPr>
                            <m:nor/>
                          </m:rPr>
                          <a:rPr lang="bn-BD" sz="1600" dirty="0">
                            <a:solidFill>
                              <a:prstClr val="black"/>
                            </a:solidFill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prstClr val="black"/>
                            </a:solidFill>
                          </a:rPr>
                          <m:t>প্রত্যাশিত</m:t>
                        </m:r>
                        <m:r>
                          <m:rPr>
                            <m:nor/>
                          </m:rPr>
                          <a:rPr lang="bn-BD" sz="1600" dirty="0">
                            <a:solidFill>
                              <a:prstClr val="black"/>
                            </a:solidFill>
                          </a:rPr>
                          <m:t> মুনাফার হার</m:t>
                        </m:r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</m:den>
                    </m:f>
                  </m:oMath>
                </a14:m>
                <a:r>
                  <a:rPr lang="bn-BD" sz="4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bn-BD" sz="4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bn-BD" sz="4000" dirty="0">
                    <a:solidFill>
                      <a:prstClr val="black"/>
                    </a:solidFill>
                  </a:rPr>
                  <a:t> </a:t>
                </a:r>
                <a:r>
                  <a:rPr lang="bn-BD" sz="3200" dirty="0" smtClean="0">
                    <a:solidFill>
                      <a:prstClr val="black"/>
                    </a:solidFill>
                  </a:rPr>
                  <a:t>100</a:t>
                </a:r>
                <a:endParaRPr lang="bn-BD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474247"/>
                <a:ext cx="7467600" cy="1802353"/>
              </a:xfrm>
              <a:prstGeom prst="rect">
                <a:avLst/>
              </a:prstGeom>
              <a:blipFill rotWithShape="1">
                <a:blip r:embed="rId2"/>
                <a:stretch>
                  <a:fillRect t="-1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85800" y="3838687"/>
            <a:ext cx="74676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en-US" sz="2800" dirty="0">
                <a:solidFill>
                  <a:prstClr val="black"/>
                </a:solidFill>
              </a:rPr>
              <a:t>গ</a:t>
            </a:r>
            <a:r>
              <a:rPr lang="bn-BD" sz="2800" dirty="0">
                <a:solidFill>
                  <a:prstClr val="black"/>
                </a:solidFill>
              </a:rPr>
              <a:t>ড়/</a:t>
            </a:r>
            <a:r>
              <a:rPr lang="en-US" sz="2800" dirty="0" err="1">
                <a:solidFill>
                  <a:prstClr val="black"/>
                </a:solidFill>
              </a:rPr>
              <a:t>প্রত্যাশিত</a:t>
            </a:r>
            <a:r>
              <a:rPr lang="bn-BD" sz="2800" dirty="0">
                <a:solidFill>
                  <a:prstClr val="black"/>
                </a:solidFill>
              </a:rPr>
              <a:t> মুনাফার হার</a:t>
            </a:r>
            <a:endParaRPr lang="en-US" sz="28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1936" y="4520486"/>
                <a:ext cx="3260464" cy="129875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00050" lvl="0" indent="-400050" algn="ctr">
                  <a:buFont typeface="+mj-lt"/>
                  <a:buAutoNum type="romanLcPeriod"/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prstClr val="black"/>
                            </a:solidFill>
                            <a:latin typeface="Cambria Math"/>
                          </a:rPr>
                          <m:t>R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R</m:t>
                            </m:r>
                          </m:e>
                          <m:sub>
                            <m:r>
                              <a:rPr lang="en-US" sz="2000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R</m:t>
                            </m:r>
                          </m:e>
                          <m:sub>
                            <m:r>
                              <a:rPr lang="en-US" sz="2000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+ ………..+</m:t>
                        </m:r>
                        <m:sSub>
                          <m:sSubPr>
                            <m:ctrlP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n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n</m:t>
                        </m:r>
                      </m:den>
                    </m:f>
                  </m:oMath>
                </a14:m>
                <a:endParaRPr lang="bn-BD" sz="2000" dirty="0">
                  <a:solidFill>
                    <a:prstClr val="black"/>
                  </a:solidFill>
                </a:endParaRPr>
              </a:p>
              <a:p>
                <a:pPr lvl="0" algn="ctr">
                  <a:defRPr/>
                </a:pPr>
                <a:r>
                  <a:rPr lang="bn-BD" sz="2000" dirty="0">
                    <a:solidFill>
                      <a:prstClr val="black"/>
                    </a:solidFill>
                  </a:rPr>
                  <a:t>(সম্ভাবনা না থাকলে)</a:t>
                </a:r>
              </a:p>
              <a:p>
                <a:pPr lvl="0" algn="ctr">
                  <a:defRPr/>
                </a:pPr>
                <a:r>
                  <a:rPr lang="bn-BD" sz="2000" dirty="0">
                    <a:solidFill>
                      <a:prstClr val="black"/>
                    </a:solidFill>
                  </a:rPr>
                  <a:t>OR,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prstClr val="black"/>
                            </a:solidFill>
                            <a:latin typeface="Cambria Math"/>
                          </a:rPr>
                          <m:t>R</m:t>
                        </m:r>
                      </m:e>
                    </m:acc>
                  </m:oMath>
                </a14:m>
                <a:r>
                  <a:rPr lang="bn-BD" sz="2000" dirty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bn-BD" sz="20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</m:nary>
                      </m:num>
                      <m:den>
                        <m:r>
                          <a:rPr lang="bn-BD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bn-BD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36" y="4520486"/>
                <a:ext cx="3260464" cy="129875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62400" y="4520486"/>
                <a:ext cx="4191000" cy="132343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bn-BD" sz="200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prstClr val="black"/>
                            </a:solidFill>
                            <a:latin typeface="Cambria Math"/>
                          </a:rPr>
                          <m:t>R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</a:rPr>
                      <m:t>+ ………+</m:t>
                    </m:r>
                    <m:sSub>
                      <m:sSubPr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bn-BD" sz="2000" dirty="0">
                  <a:solidFill>
                    <a:prstClr val="black"/>
                  </a:solidFill>
                </a:endParaRPr>
              </a:p>
              <a:p>
                <a:pPr lvl="0" algn="ctr"/>
                <a:r>
                  <a:rPr lang="bn-BD" sz="2000" dirty="0">
                    <a:solidFill>
                      <a:prstClr val="black"/>
                    </a:solidFill>
                  </a:rPr>
                  <a:t>OR,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bn-BD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bn-BD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bn-BD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</m:nary>
                    <m:r>
                      <a:rPr lang="bn-BD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bn-BD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𝑃</m:t>
                    </m:r>
                  </m:oMath>
                </a14:m>
                <a:endParaRPr lang="bn-BD" sz="2000" dirty="0">
                  <a:solidFill>
                    <a:prstClr val="black"/>
                  </a:solidFill>
                </a:endParaRPr>
              </a:p>
              <a:p>
                <a:pPr lvl="0" algn="ctr">
                  <a:defRPr/>
                </a:pPr>
                <a:r>
                  <a:rPr lang="bn-BD" sz="2000" dirty="0">
                    <a:solidFill>
                      <a:prstClr val="black"/>
                    </a:solidFill>
                  </a:rPr>
                  <a:t>(সম্ভাবনা থাকলে)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520486"/>
                <a:ext cx="4191000" cy="1323439"/>
              </a:xfrm>
              <a:prstGeom prst="rect">
                <a:avLst/>
              </a:prstGeom>
              <a:blipFill rotWithShape="1">
                <a:blip r:embed="rId4"/>
                <a:stretch>
                  <a:fillRect t="-2101" b="-21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3260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76200" y="5712085"/>
                <a:ext cx="8650942" cy="6887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bn-BD" sz="32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bn-BD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bn-BD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bn-BD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bn-BD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bn-BD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bn-BD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bn-BD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bn-BD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bn-BD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bn-BD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bn-BD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bn-BD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bn-BD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bn-BD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sub>
                          </m:sSub>
                          <m:r>
                            <a:rPr lang="bn-BD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bn-BD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bn-BD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bn-BD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sub>
                          </m:sSub>
                          <m:r>
                            <a:rPr lang="bn-BD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bn-BD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bn-BD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bn-BD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bn-BD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bn-BD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bn-BD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bn-BD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bn-BD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bn-BD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bn-BD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bn-BD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bn-BD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bn-BD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bn-BD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bn-BD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bn-BD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bn-BD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𝐴𝐵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712085"/>
                <a:ext cx="8650942" cy="68871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15152"/>
            <a:ext cx="3124200" cy="27566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15152"/>
            <a:ext cx="2819400" cy="27566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046" y="215152"/>
            <a:ext cx="2945801" cy="27566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" y="3245943"/>
            <a:ext cx="89916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bn-BD" sz="3200" dirty="0">
                <a:solidFill>
                  <a:prstClr val="black"/>
                </a:solidFill>
              </a:rPr>
              <a:t>পোর্টফলিও আয়</a:t>
            </a:r>
            <a:endParaRPr lang="en-US" sz="32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76200" y="4038600"/>
                <a:ext cx="8991600" cy="64633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600" dirty="0">
                    <a:solidFill>
                      <a:prstClr val="black"/>
                    </a:solidFill>
                  </a:rPr>
                  <a:t>Rp=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BD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bn-BD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bn-BD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bn-BD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bn-BD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bn-BD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bn-BD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bn-BD" sz="36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bn-BD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bn-BD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bn-BD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bn-BD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bn-BD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bn-BD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bn-BD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bn-BD" sz="3600" i="1">
                        <a:solidFill>
                          <a:prstClr val="black"/>
                        </a:solidFill>
                        <a:latin typeface="Cambria Math"/>
                      </a:rPr>
                      <m:t>+… </m:t>
                    </m:r>
                    <m:sSub>
                      <m:sSubPr>
                        <m:ctrlPr>
                          <a:rPr lang="bn-BD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bn-BD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bn-BD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bn-BD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bn-BD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bn-BD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038600"/>
                <a:ext cx="8991600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2031" t="-10236" b="-13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6200" y="4947197"/>
            <a:ext cx="899159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q"/>
              <a:defRPr/>
            </a:pPr>
            <a:r>
              <a:rPr lang="bn-BD" sz="3200" dirty="0">
                <a:solidFill>
                  <a:prstClr val="black"/>
                </a:solidFill>
              </a:rPr>
              <a:t>পোর্টফলিও ঝুঁকি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956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459468" y="2450068"/>
            <a:ext cx="6389132" cy="3493532"/>
            <a:chOff x="1459468" y="1447800"/>
            <a:chExt cx="6389132" cy="3493532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2209800" y="1447800"/>
              <a:ext cx="0" cy="2971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2209800" y="4419600"/>
              <a:ext cx="35814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209800" y="3097768"/>
              <a:ext cx="35052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2209800" y="1992868"/>
              <a:ext cx="3505200" cy="110490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095500" y="4050268"/>
              <a:ext cx="1905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095500" y="2069068"/>
              <a:ext cx="1905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095500" y="3516868"/>
              <a:ext cx="1905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095500" y="3135868"/>
              <a:ext cx="1905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095500" y="2602468"/>
              <a:ext cx="1905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1828800" y="3833336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/>
                <a:t>4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828800" y="3288268"/>
              <a:ext cx="381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/>
                <a:t>8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752600" y="2918936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/>
                <a:t>12</a:t>
              </a:r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752600" y="2385536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/>
                <a:t>16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752600" y="19166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/>
                <a:t>20</a:t>
              </a:r>
              <a:endParaRPr lang="en-US" dirty="0"/>
            </a:p>
          </p:txBody>
        </p:sp>
        <p:sp>
          <p:nvSpPr>
            <p:cNvPr id="2" name="TextBox 1"/>
            <p:cNvSpPr txBox="1"/>
            <p:nvPr/>
          </p:nvSpPr>
          <p:spPr>
            <a:xfrm rot="16200000">
              <a:off x="520184" y="2951202"/>
              <a:ext cx="2247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/>
                <a:t>রিটার্ণের হার</a:t>
              </a:r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33700" y="4572000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/>
                <a:t>বিটাসহগ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43200" y="3669268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/>
                <a:t>ঝুঁকিহীন আয়</a:t>
              </a:r>
              <a:endParaRPr lang="en-US" dirty="0"/>
            </a:p>
          </p:txBody>
        </p:sp>
        <p:sp>
          <p:nvSpPr>
            <p:cNvPr id="7" name="Right Brace 6"/>
            <p:cNvSpPr/>
            <p:nvPr/>
          </p:nvSpPr>
          <p:spPr>
            <a:xfrm>
              <a:off x="4648200" y="2373868"/>
              <a:ext cx="228600" cy="712232"/>
            </a:xfrm>
            <a:prstGeom prst="rightBrac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05400" y="2253734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/>
                <a:t>বাজার ঝুঁকির প্রিমিয়াম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91200" y="2935813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000" dirty="0" smtClean="0"/>
                <a:t>Rf</a:t>
              </a:r>
              <a:endParaRPr lang="en-US" sz="20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736291" y="2734270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Rm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60214" y="391180"/>
            <a:ext cx="57150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bn-BD" sz="2800" dirty="0">
                <a:solidFill>
                  <a:prstClr val="black"/>
                </a:solidFill>
              </a:rPr>
              <a:t>মূলধন সম্পদ মুল্যায়ন পদ্ধতি</a:t>
            </a:r>
            <a:endParaRPr lang="en-US" sz="28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95400" y="1118683"/>
                <a:ext cx="5750186" cy="55771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</a:rPr>
                  <a:t>CAPM ,  </a:t>
                </a:r>
                <a:r>
                  <a:rPr lang="en-US" sz="2800" dirty="0" err="1">
                    <a:solidFill>
                      <a:prstClr val="black"/>
                    </a:solidFill>
                  </a:rPr>
                  <a:t>Ri</a:t>
                </a:r>
                <a:r>
                  <a:rPr lang="en-US" sz="28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+(</m:t>
                    </m:r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118683"/>
                <a:ext cx="5750186" cy="55771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227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2057399"/>
            <a:ext cx="6781800" cy="2215991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sz="13800" b="1" i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ধন্যবাদ</a:t>
            </a:r>
            <a:endParaRPr lang="en-US" sz="13800" b="1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916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25507" y="1600200"/>
            <a:ext cx="8789893" cy="2918545"/>
            <a:chOff x="277011" y="-762000"/>
            <a:chExt cx="8789893" cy="2918545"/>
          </a:xfrm>
        </p:grpSpPr>
        <p:sp>
          <p:nvSpPr>
            <p:cNvPr id="3" name="TextBox 2"/>
            <p:cNvSpPr txBox="1"/>
            <p:nvPr/>
          </p:nvSpPr>
          <p:spPr>
            <a:xfrm>
              <a:off x="2591696" y="-115669"/>
              <a:ext cx="6475207" cy="2246769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lvl="0"/>
              <a:r>
                <a:rPr lang="as-IN" sz="2800" b="1" dirty="0">
                  <a:solidFill>
                    <a:schemeClr val="tx1"/>
                  </a:solidFill>
                  <a:latin typeface="Book Antiqua" pitchFamily="18" charset="0"/>
                </a:rPr>
                <a:t>মো</a:t>
              </a:r>
              <a:r>
                <a:rPr lang="bn-BD" sz="2800" b="1" dirty="0">
                  <a:solidFill>
                    <a:schemeClr val="tx1"/>
                  </a:solidFill>
                  <a:latin typeface="Book Antiqua" pitchFamily="18" charset="0"/>
                </a:rPr>
                <a:t>ঃ</a:t>
              </a:r>
              <a:r>
                <a:rPr lang="as-IN" sz="2800" b="1" dirty="0">
                  <a:solidFill>
                    <a:schemeClr val="tx1"/>
                  </a:solidFill>
                  <a:latin typeface="Book Antiqua" pitchFamily="18" charset="0"/>
                </a:rPr>
                <a:t> আল মাসুদ রানা </a:t>
              </a:r>
              <a:endParaRPr lang="bn-BD" sz="2800" b="1" dirty="0">
                <a:solidFill>
                  <a:schemeClr val="tx1"/>
                </a:solidFill>
                <a:latin typeface="Book Antiqua" pitchFamily="18" charset="0"/>
              </a:endParaRPr>
            </a:p>
            <a:p>
              <a:pPr lvl="0"/>
              <a:r>
                <a:rPr lang="as-IN" sz="2800" b="1" dirty="0" smtClean="0">
                  <a:solidFill>
                    <a:schemeClr val="tx1"/>
                  </a:solidFill>
                  <a:latin typeface="Book Antiqua" pitchFamily="18" charset="0"/>
                </a:rPr>
                <a:t>প্রভাষক</a:t>
              </a:r>
              <a:r>
                <a:rPr lang="en-US" sz="2800" b="1" dirty="0" smtClean="0">
                  <a:solidFill>
                    <a:schemeClr val="tx1"/>
                  </a:solidFill>
                  <a:latin typeface="Book Antiqua" pitchFamily="18" charset="0"/>
                </a:rPr>
                <a:t>, </a:t>
              </a:r>
              <a:r>
                <a:rPr lang="as-IN" sz="2800" b="1" dirty="0" smtClean="0">
                  <a:solidFill>
                    <a:schemeClr val="tx1"/>
                  </a:solidFill>
                  <a:latin typeface="Book Antiqua" pitchFamily="18" charset="0"/>
                </a:rPr>
                <a:t>ব্যবস্থাপনা </a:t>
              </a:r>
              <a:r>
                <a:rPr lang="as-IN" sz="2800" b="1" dirty="0">
                  <a:solidFill>
                    <a:schemeClr val="tx1"/>
                  </a:solidFill>
                  <a:latin typeface="Book Antiqua" pitchFamily="18" charset="0"/>
                </a:rPr>
                <a:t>বিভাগ </a:t>
              </a:r>
              <a:endParaRPr lang="bn-BD" sz="2800" b="1" dirty="0">
                <a:solidFill>
                  <a:schemeClr val="tx1"/>
                </a:solidFill>
                <a:latin typeface="Book Antiqua" pitchFamily="18" charset="0"/>
              </a:endParaRPr>
            </a:p>
            <a:p>
              <a:pPr lvl="0"/>
              <a:r>
                <a:rPr lang="as-IN" sz="2800" b="1" dirty="0">
                  <a:solidFill>
                    <a:schemeClr val="tx1"/>
                  </a:solidFill>
                  <a:latin typeface="Book Antiqua" pitchFamily="18" charset="0"/>
                </a:rPr>
                <a:t>রাউজান সরকারি কলেজ </a:t>
              </a:r>
              <a:endParaRPr lang="bn-BD" sz="2800" b="1" dirty="0">
                <a:solidFill>
                  <a:schemeClr val="tx1"/>
                </a:solidFill>
                <a:latin typeface="Book Antiqua" pitchFamily="18" charset="0"/>
              </a:endParaRPr>
            </a:p>
            <a:p>
              <a:pPr lvl="0"/>
              <a:r>
                <a:rPr lang="as-IN" sz="2800" b="1" dirty="0">
                  <a:solidFill>
                    <a:schemeClr val="tx1"/>
                  </a:solidFill>
                  <a:latin typeface="Book Antiqua" pitchFamily="18" charset="0"/>
                </a:rPr>
                <a:t>মোবাইল নাম্বার</a:t>
              </a:r>
              <a:r>
                <a:rPr lang="bn-BD" sz="2800" b="1" dirty="0">
                  <a:solidFill>
                    <a:schemeClr val="tx1"/>
                  </a:solidFill>
                  <a:latin typeface="Book Antiqua" pitchFamily="18" charset="0"/>
                </a:rPr>
                <a:t>ঃ </a:t>
              </a:r>
              <a:r>
                <a:rPr lang="bn-BD" sz="2800" b="1" dirty="0" smtClean="0">
                  <a:solidFill>
                    <a:schemeClr val="tx1"/>
                  </a:solidFill>
                  <a:latin typeface="Book Antiqua" pitchFamily="18" charset="0"/>
                </a:rPr>
                <a:t>০১৬২৮৮৪৯০৬৬</a:t>
              </a:r>
              <a:endParaRPr lang="en-US" sz="2800" b="1" dirty="0" smtClean="0">
                <a:solidFill>
                  <a:schemeClr val="tx1"/>
                </a:solidFill>
                <a:latin typeface="Book Antiqua" pitchFamily="18" charset="0"/>
              </a:endParaRPr>
            </a:p>
            <a:p>
              <a:pPr lvl="0"/>
              <a:r>
                <a:rPr lang="en-US" sz="2800" b="1" dirty="0" smtClean="0">
                  <a:solidFill>
                    <a:schemeClr val="tx1"/>
                  </a:solidFill>
                  <a:latin typeface="Book Antiqua" pitchFamily="18" charset="0"/>
                </a:rPr>
                <a:t>E-mail: m.rana19881013@gmail.com</a:t>
              </a:r>
              <a:endParaRPr lang="as-IN" sz="2800" b="1" dirty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3904" y="-762000"/>
              <a:ext cx="8763000" cy="646331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lvl="0" algn="ctr"/>
              <a:r>
                <a:rPr lang="as-IN" sz="3600" b="1" dirty="0">
                  <a:solidFill>
                    <a:schemeClr val="bg1"/>
                  </a:solidFill>
                  <a:latin typeface="Verdana"/>
                </a:rPr>
                <a:t>শিক্ষক পরিচিতি</a:t>
              </a:r>
              <a:endParaRPr lang="en-US" sz="3600" b="1" dirty="0">
                <a:solidFill>
                  <a:schemeClr val="bg1"/>
                </a:solidFill>
                <a:latin typeface="Verdana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011" y="-76200"/>
              <a:ext cx="2286000" cy="2232745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44083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5"/>
          <a:stretch/>
        </p:blipFill>
        <p:spPr>
          <a:xfrm>
            <a:off x="-1" y="3733800"/>
            <a:ext cx="9144001" cy="321674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4" name="TextBox 3"/>
          <p:cNvSpPr txBox="1"/>
          <p:nvPr/>
        </p:nvSpPr>
        <p:spPr>
          <a:xfrm>
            <a:off x="769495" y="1295400"/>
            <a:ext cx="7611979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/>
              <a:t>একাদশ- দ্বাদশ শ্রেণি</a:t>
            </a:r>
          </a:p>
          <a:p>
            <a:pPr algn="ctr"/>
            <a:r>
              <a:rPr lang="en-US" sz="3600" b="1" dirty="0" err="1" smtClean="0"/>
              <a:t>বিষয়ঃ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ফিন্যান্স</a:t>
            </a:r>
            <a:r>
              <a:rPr lang="en-US" sz="3600" b="1" dirty="0" smtClean="0"/>
              <a:t> , </a:t>
            </a:r>
            <a:r>
              <a:rPr lang="en-US" sz="3600" b="1" dirty="0" err="1" smtClean="0"/>
              <a:t>ব্যাংকিং</a:t>
            </a:r>
            <a:r>
              <a:rPr lang="en-US" sz="3600" b="1" dirty="0" smtClean="0"/>
              <a:t> ও </a:t>
            </a:r>
            <a:r>
              <a:rPr lang="en-US" sz="3600" b="1" dirty="0" err="1" smtClean="0"/>
              <a:t>বিমা</a:t>
            </a:r>
            <a:r>
              <a:rPr lang="en-US" sz="3600" b="1" dirty="0"/>
              <a:t> </a:t>
            </a:r>
            <a:r>
              <a:rPr lang="bn-BD" sz="3600" b="1" dirty="0"/>
              <a:t> </a:t>
            </a:r>
            <a:r>
              <a:rPr lang="bn-BD" sz="3600" b="1" dirty="0" smtClean="0"/>
              <a:t>(প্রথম পত্র) </a:t>
            </a:r>
          </a:p>
          <a:p>
            <a:pPr algn="ctr"/>
            <a:r>
              <a:rPr lang="bn-BD" sz="3600" b="1" dirty="0" smtClean="0"/>
              <a:t>নবম অধ্যায়ঃ ঝুঁকি ও মুনাফার হার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352268"/>
            <a:ext cx="7611978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4400" b="1" dirty="0">
                <a:latin typeface="Verdana"/>
              </a:rPr>
              <a:t>পাঠ 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4109788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70866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4000" b="1" dirty="0">
                <a:latin typeface="Arial"/>
              </a:rPr>
              <a:t>শিখনফল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057400"/>
            <a:ext cx="7086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bn-BD" sz="3600" b="1" dirty="0">
                <a:solidFill>
                  <a:schemeClr val="tx2"/>
                </a:solidFill>
                <a:latin typeface="Arial"/>
              </a:rPr>
              <a:t>এ পাঠ </a:t>
            </a:r>
            <a:r>
              <a:rPr lang="as-IN" sz="3600" b="1" dirty="0">
                <a:solidFill>
                  <a:schemeClr val="tx2"/>
                </a:solidFill>
                <a:latin typeface="Arial"/>
              </a:rPr>
              <a:t>শেষে শিক্ষার্থীরা</a:t>
            </a:r>
            <a:r>
              <a:rPr lang="bn-BD" sz="3600" b="1" dirty="0" smtClean="0">
                <a:solidFill>
                  <a:schemeClr val="tx2"/>
                </a:solidFill>
                <a:latin typeface="Arial"/>
              </a:rPr>
              <a:t>......</a:t>
            </a:r>
            <a:endParaRPr lang="bn-BD" sz="3600" b="1" dirty="0" smtClean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743200"/>
            <a:ext cx="7086600" cy="29238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ঝুঁকি কি বলতে পারবে।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bn-BD" sz="2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পোর্টফলিও ঝুঁকি কি বলতে পারবে।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bn-BD" sz="2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বিভিন্ন প্রকার ঝুঁকির মধ্যে তুলনা করতে পারবে</a:t>
            </a:r>
            <a:r>
              <a:rPr lang="en-US" sz="2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।</a:t>
            </a:r>
            <a:endParaRPr lang="bn-BD" sz="2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bn-BD" sz="2400" dirty="0" smtClean="0">
                <a:solidFill>
                  <a:prstClr val="black"/>
                </a:solidFill>
              </a:rPr>
              <a:t>আদর্শ </a:t>
            </a:r>
            <a:r>
              <a:rPr lang="bn-BD" sz="2400" dirty="0">
                <a:solidFill>
                  <a:prstClr val="black"/>
                </a:solidFill>
              </a:rPr>
              <a:t>বিচ্যুতি / পরিমিত </a:t>
            </a:r>
            <a:r>
              <a:rPr lang="bn-BD" sz="2400" dirty="0" smtClean="0">
                <a:solidFill>
                  <a:prstClr val="black"/>
                </a:solidFill>
              </a:rPr>
              <a:t>ব্যবধান কি বলতে পারবে।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bn-BD" sz="2400" dirty="0" smtClean="0">
                <a:solidFill>
                  <a:prstClr val="black"/>
                </a:solidFill>
              </a:rPr>
              <a:t>আর্থিক সিদ্ধান্ত গ্রহনে CAPM </a:t>
            </a:r>
            <a:r>
              <a:rPr lang="en-US" sz="2400" dirty="0" err="1" smtClean="0">
                <a:solidFill>
                  <a:prstClr val="black"/>
                </a:solidFill>
              </a:rPr>
              <a:t>মডেল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ব্যাখ্যা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করতে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পারবে</a:t>
            </a:r>
            <a:r>
              <a:rPr lang="en-US" sz="2400" dirty="0" smtClean="0">
                <a:solidFill>
                  <a:prstClr val="black"/>
                </a:solidFill>
              </a:rPr>
              <a:t>।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en-US" sz="2400" dirty="0" err="1" smtClean="0">
                <a:solidFill>
                  <a:prstClr val="black"/>
                </a:solidFill>
              </a:rPr>
              <a:t>বিভেদাংক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নির্ণয়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করতে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পারবে</a:t>
            </a:r>
            <a:r>
              <a:rPr lang="en-US" sz="2400" dirty="0" smtClean="0">
                <a:solidFill>
                  <a:prstClr val="black"/>
                </a:solidFill>
              </a:rPr>
              <a:t>।</a:t>
            </a:r>
            <a:endParaRPr lang="en-US" sz="2400" dirty="0">
              <a:solidFill>
                <a:prstClr val="black"/>
              </a:solidFill>
            </a:endParaRPr>
          </a:p>
          <a:p>
            <a:pPr marL="285750" lvl="0" indent="-285750">
              <a:buFont typeface="Wingdings" pitchFamily="2" charset="2"/>
              <a:buChar char="v"/>
            </a:pPr>
            <a:endParaRPr lang="en-US" sz="16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 rot="5400000">
            <a:off x="4038600" y="1333500"/>
            <a:ext cx="533400" cy="4572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705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820017"/>
              </p:ext>
            </p:extLst>
          </p:nvPr>
        </p:nvGraphicFramePr>
        <p:xfrm>
          <a:off x="685800" y="3048000"/>
          <a:ext cx="8001000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0250"/>
                <a:gridCol w="2000250"/>
                <a:gridCol w="2000250"/>
                <a:gridCol w="2000250"/>
              </a:tblGrid>
              <a:tr h="763172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gradFill>
                      <a:gsLst>
                        <a:gs pos="3000">
                          <a:schemeClr val="bg1"/>
                        </a:gs>
                        <a:gs pos="100000">
                          <a:srgbClr val="00FFCC"/>
                        </a:gs>
                      </a:gsLst>
                      <a:lin ang="2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dirty="0" smtClean="0"/>
                        <a:t>প্রত্যাশিত</a:t>
                      </a:r>
                      <a:r>
                        <a:rPr lang="bn-BD" sz="2800" baseline="0" dirty="0" smtClean="0"/>
                        <a:t> আয়</a:t>
                      </a:r>
                      <a:endParaRPr lang="en-US" sz="2800" dirty="0"/>
                    </a:p>
                  </a:txBody>
                  <a:tcPr>
                    <a:gradFill>
                      <a:gsLst>
                        <a:gs pos="3000">
                          <a:schemeClr val="bg1"/>
                        </a:gs>
                        <a:gs pos="100000">
                          <a:srgbClr val="00FFCC"/>
                        </a:gs>
                      </a:gsLst>
                      <a:lin ang="2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dirty="0" smtClean="0"/>
                        <a:t>প্রকৃত</a:t>
                      </a:r>
                      <a:r>
                        <a:rPr lang="bn-BD" sz="2800" baseline="0" dirty="0" smtClean="0"/>
                        <a:t> আয়</a:t>
                      </a:r>
                      <a:endParaRPr lang="en-US" sz="2800" dirty="0"/>
                    </a:p>
                  </a:txBody>
                  <a:tcPr>
                    <a:gradFill>
                      <a:gsLst>
                        <a:gs pos="3000">
                          <a:schemeClr val="bg1"/>
                        </a:gs>
                        <a:gs pos="100000">
                          <a:srgbClr val="00FFCC"/>
                        </a:gs>
                      </a:gsLst>
                      <a:lin ang="2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gradFill>
                      <a:gsLst>
                        <a:gs pos="3000">
                          <a:schemeClr val="bg1"/>
                        </a:gs>
                        <a:gs pos="100000">
                          <a:srgbClr val="00FFCC"/>
                        </a:gs>
                      </a:gsLst>
                      <a:lin ang="2400000" scaled="0"/>
                    </a:gradFill>
                  </a:tcPr>
                </a:tc>
              </a:tr>
              <a:tr h="418514">
                <a:tc>
                  <a:txBody>
                    <a:bodyPr/>
                    <a:lstStyle/>
                    <a:p>
                      <a:r>
                        <a:rPr lang="bn-BD" sz="2800" dirty="0" smtClean="0"/>
                        <a:t>১। বন্ড</a:t>
                      </a:r>
                      <a:endParaRPr lang="en-US" sz="2800" dirty="0"/>
                    </a:p>
                  </a:txBody>
                  <a:tcPr>
                    <a:gradFill>
                      <a:gsLst>
                        <a:gs pos="3000">
                          <a:schemeClr val="bg1"/>
                        </a:gs>
                        <a:gs pos="100000">
                          <a:srgbClr val="00FFCC"/>
                        </a:gs>
                      </a:gsLst>
                      <a:lin ang="2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dirty="0" smtClean="0"/>
                        <a:t>১০%</a:t>
                      </a:r>
                      <a:endParaRPr lang="en-US" sz="2800" dirty="0"/>
                    </a:p>
                  </a:txBody>
                  <a:tcPr>
                    <a:gradFill>
                      <a:gsLst>
                        <a:gs pos="3000">
                          <a:schemeClr val="bg1"/>
                        </a:gs>
                        <a:gs pos="100000">
                          <a:srgbClr val="00FFCC"/>
                        </a:gs>
                      </a:gsLst>
                      <a:lin ang="2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dirty="0" smtClean="0"/>
                        <a:t>১০%</a:t>
                      </a:r>
                      <a:endParaRPr lang="en-US" sz="2800" dirty="0"/>
                    </a:p>
                  </a:txBody>
                  <a:tcPr>
                    <a:gradFill>
                      <a:gsLst>
                        <a:gs pos="3000">
                          <a:schemeClr val="bg1"/>
                        </a:gs>
                        <a:gs pos="100000">
                          <a:srgbClr val="00FFCC"/>
                        </a:gs>
                      </a:gsLst>
                      <a:lin ang="2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dirty="0" smtClean="0"/>
                        <a:t>ঝুঁকি</a:t>
                      </a:r>
                      <a:r>
                        <a:rPr lang="bn-BD" sz="2800" baseline="0" dirty="0" smtClean="0"/>
                        <a:t> মুক্ত </a:t>
                      </a:r>
                      <a:endParaRPr lang="en-US" sz="2800" dirty="0"/>
                    </a:p>
                  </a:txBody>
                  <a:tcPr>
                    <a:gradFill>
                      <a:gsLst>
                        <a:gs pos="3000">
                          <a:schemeClr val="bg1"/>
                        </a:gs>
                        <a:gs pos="100000">
                          <a:srgbClr val="00FFCC"/>
                        </a:gs>
                      </a:gsLst>
                      <a:lin ang="2400000" scaled="0"/>
                    </a:gradFill>
                  </a:tcPr>
                </a:tc>
              </a:tr>
              <a:tr h="418514">
                <a:tc>
                  <a:txBody>
                    <a:bodyPr/>
                    <a:lstStyle/>
                    <a:p>
                      <a:r>
                        <a:rPr lang="bn-BD" sz="2800" dirty="0" smtClean="0"/>
                        <a:t>২।</a:t>
                      </a:r>
                      <a:r>
                        <a:rPr lang="bn-BD" sz="2800" baseline="0" dirty="0" smtClean="0"/>
                        <a:t> শেয়ার</a:t>
                      </a:r>
                      <a:endParaRPr lang="en-US" sz="2800" dirty="0"/>
                    </a:p>
                  </a:txBody>
                  <a:tcPr>
                    <a:gradFill>
                      <a:gsLst>
                        <a:gs pos="3000">
                          <a:schemeClr val="bg1"/>
                        </a:gs>
                        <a:gs pos="100000">
                          <a:srgbClr val="00FFCC"/>
                        </a:gs>
                      </a:gsLst>
                      <a:lin ang="2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dirty="0" smtClean="0"/>
                        <a:t>২০%</a:t>
                      </a:r>
                      <a:endParaRPr lang="en-US" sz="2800" dirty="0"/>
                    </a:p>
                  </a:txBody>
                  <a:tcPr>
                    <a:gradFill>
                      <a:gsLst>
                        <a:gs pos="3000">
                          <a:schemeClr val="bg1"/>
                        </a:gs>
                        <a:gs pos="100000">
                          <a:srgbClr val="00FFCC"/>
                        </a:gs>
                      </a:gsLst>
                      <a:lin ang="2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dirty="0" smtClean="0"/>
                        <a:t>১৫%</a:t>
                      </a:r>
                      <a:endParaRPr lang="en-US" sz="2800" dirty="0"/>
                    </a:p>
                  </a:txBody>
                  <a:tcPr>
                    <a:gradFill>
                      <a:gsLst>
                        <a:gs pos="3000">
                          <a:schemeClr val="bg1"/>
                        </a:gs>
                        <a:gs pos="100000">
                          <a:srgbClr val="00FFCC"/>
                        </a:gs>
                      </a:gsLst>
                      <a:lin ang="2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dirty="0" smtClean="0"/>
                        <a:t>ঝুঁকি</a:t>
                      </a:r>
                      <a:r>
                        <a:rPr lang="bn-BD" sz="2800" baseline="0" dirty="0" smtClean="0"/>
                        <a:t> পূর্ণ</a:t>
                      </a:r>
                      <a:endParaRPr lang="en-US" sz="2800" dirty="0"/>
                    </a:p>
                  </a:txBody>
                  <a:tcPr>
                    <a:gradFill>
                      <a:gsLst>
                        <a:gs pos="3000">
                          <a:schemeClr val="bg1"/>
                        </a:gs>
                        <a:gs pos="100000">
                          <a:srgbClr val="00FFCC"/>
                        </a:gs>
                      </a:gsLst>
                      <a:lin ang="2400000" scaled="0"/>
                    </a:gra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13416" y="1524000"/>
            <a:ext cx="655320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lvl="1" indent="-285750">
              <a:buFont typeface="Wingdings" pitchFamily="2" charset="2"/>
              <a:buChar char="Ø"/>
            </a:pPr>
            <a:r>
              <a:rPr lang="en-US" sz="2800" dirty="0" err="1">
                <a:solidFill>
                  <a:prstClr val="black"/>
                </a:solidFill>
              </a:rPr>
              <a:t>ঝুঁকি</a:t>
            </a:r>
            <a:r>
              <a:rPr lang="en-US" sz="2800" dirty="0">
                <a:solidFill>
                  <a:prstClr val="black"/>
                </a:solidFill>
              </a:rPr>
              <a:t> = </a:t>
            </a:r>
            <a:r>
              <a:rPr lang="en-US" sz="2800" dirty="0" err="1">
                <a:solidFill>
                  <a:prstClr val="black"/>
                </a:solidFill>
              </a:rPr>
              <a:t>প্রত্যাশিত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আয়</a:t>
            </a:r>
            <a:r>
              <a:rPr lang="en-US" sz="2800" dirty="0">
                <a:solidFill>
                  <a:prstClr val="black"/>
                </a:solidFill>
              </a:rPr>
              <a:t> – </a:t>
            </a:r>
            <a:r>
              <a:rPr lang="en-US" sz="2800" dirty="0" err="1">
                <a:solidFill>
                  <a:prstClr val="black"/>
                </a:solidFill>
              </a:rPr>
              <a:t>প্র</a:t>
            </a:r>
            <a:r>
              <a:rPr lang="bn-BD" sz="2800" dirty="0">
                <a:solidFill>
                  <a:prstClr val="black"/>
                </a:solidFill>
              </a:rPr>
              <a:t>কৃত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আয়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061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848125041"/>
              </p:ext>
            </p:extLst>
          </p:nvPr>
        </p:nvGraphicFramePr>
        <p:xfrm>
          <a:off x="0" y="-40341"/>
          <a:ext cx="9296400" cy="693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326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0" y="1295400"/>
            <a:ext cx="7581900" cy="707886"/>
            <a:chOff x="419100" y="1938683"/>
            <a:chExt cx="7581900" cy="707886"/>
          </a:xfrm>
        </p:grpSpPr>
        <p:sp>
          <p:nvSpPr>
            <p:cNvPr id="6" name="TextBox 5"/>
            <p:cNvSpPr txBox="1"/>
            <p:nvPr/>
          </p:nvSpPr>
          <p:spPr>
            <a:xfrm>
              <a:off x="419100" y="1981200"/>
              <a:ext cx="1676400" cy="400110"/>
            </a:xfrm>
            <a:prstGeom prst="rect">
              <a:avLst/>
            </a:prstGeom>
            <a:solidFill>
              <a:srgbClr val="00FFCC"/>
            </a:solidFill>
          </p:spPr>
          <p:txBody>
            <a:bodyPr wrap="square" rtlCol="0">
              <a:spAutoFit/>
            </a:bodyPr>
            <a:lstStyle/>
            <a:p>
              <a:r>
                <a:rPr lang="bn-BD" sz="2000" b="1" dirty="0">
                  <a:solidFill>
                    <a:prstClr val="black"/>
                  </a:solidFill>
                  <a:latin typeface="Calibri" pitchFamily="34" charset="0"/>
                </a:rPr>
                <a:t>ঝুঁকি</a:t>
              </a:r>
              <a:endParaRPr lang="en-US" sz="20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90800" y="1938683"/>
              <a:ext cx="5410200" cy="70788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Calibri" pitchFamily="34" charset="0"/>
                </a:rPr>
                <a:t>বিনিয়োগের প্রকৃত আয় হতে প্রত্যাশিত আয়ের পার্থক্যের সম্বাবনাকেই ঝুঁকি বলে</a:t>
              </a:r>
              <a:r>
                <a:rPr lang="bn-BD" sz="2000" b="1" dirty="0" smtClean="0">
                  <a:latin typeface="Calibri" pitchFamily="34" charset="0"/>
                </a:rPr>
                <a:t>।</a:t>
              </a:r>
              <a:endParaRPr lang="en-US" sz="20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2209800" y="2165866"/>
              <a:ext cx="304800" cy="215444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88620" y="2438400"/>
            <a:ext cx="7581900" cy="400110"/>
            <a:chOff x="419100" y="2523220"/>
            <a:chExt cx="7581900" cy="400110"/>
          </a:xfrm>
        </p:grpSpPr>
        <p:sp>
          <p:nvSpPr>
            <p:cNvPr id="9" name="TextBox 8"/>
            <p:cNvSpPr txBox="1"/>
            <p:nvPr/>
          </p:nvSpPr>
          <p:spPr>
            <a:xfrm>
              <a:off x="419100" y="2523220"/>
              <a:ext cx="1676400" cy="400110"/>
            </a:xfrm>
            <a:prstGeom prst="rect">
              <a:avLst/>
            </a:prstGeom>
            <a:solidFill>
              <a:srgbClr val="00FFCC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2000" b="1" dirty="0" smtClean="0">
                  <a:solidFill>
                    <a:prstClr val="black"/>
                  </a:solidFill>
                </a:rPr>
                <a:t>একক ঝুঁকি</a:t>
              </a:r>
              <a:endParaRPr lang="en-US" sz="20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90800" y="2523220"/>
              <a:ext cx="5410200" cy="4001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2000" dirty="0" smtClean="0"/>
                <a:t>একটি মাত্র কোম্পানি বা সম্পদের ঝুঁকি।</a:t>
              </a:r>
              <a:endParaRPr lang="en-US" sz="2000" dirty="0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2209800" y="2623066"/>
              <a:ext cx="304800" cy="20495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88620" y="4343400"/>
            <a:ext cx="7581900" cy="1015663"/>
            <a:chOff x="388620" y="4343400"/>
            <a:chExt cx="7581900" cy="1015663"/>
          </a:xfrm>
        </p:grpSpPr>
        <p:sp>
          <p:nvSpPr>
            <p:cNvPr id="13" name="TextBox 12"/>
            <p:cNvSpPr txBox="1"/>
            <p:nvPr/>
          </p:nvSpPr>
          <p:spPr>
            <a:xfrm>
              <a:off x="388620" y="4495800"/>
              <a:ext cx="1676400" cy="400110"/>
            </a:xfrm>
            <a:prstGeom prst="rect">
              <a:avLst/>
            </a:prstGeom>
            <a:solidFill>
              <a:srgbClr val="00FFCC"/>
            </a:solidFill>
          </p:spPr>
          <p:txBody>
            <a:bodyPr wrap="square" rtlCol="0">
              <a:spAutoFit/>
            </a:bodyPr>
            <a:lstStyle/>
            <a:p>
              <a:r>
                <a:rPr lang="bn-BD" sz="2000" b="1" dirty="0" smtClean="0"/>
                <a:t>অনিশ্চয়তা</a:t>
              </a:r>
              <a:endParaRPr lang="en-US" sz="20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60320" y="4343400"/>
              <a:ext cx="5410200" cy="101566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bn-BD" sz="2000" dirty="0" smtClean="0"/>
                <a:t>ভবিষ্যতে একটা ঘটনা ঘটা বা না ঘটার</a:t>
              </a:r>
              <a:r>
                <a:rPr lang="bn-BD" sz="2000" dirty="0">
                  <a:solidFill>
                    <a:prstClr val="black"/>
                  </a:solidFill>
                </a:rPr>
                <a:t> </a:t>
              </a:r>
              <a:r>
                <a:rPr lang="bn-BD" sz="2000" dirty="0" smtClean="0">
                  <a:solidFill>
                    <a:prstClr val="black"/>
                  </a:solidFill>
                </a:rPr>
                <a:t>সম্বাবনাকে যখন গানিতিকভাবে নির্ণয় করা যায় না, তখন তাকে অনিশ্চয়তা</a:t>
              </a:r>
              <a:r>
                <a:rPr lang="bn-BD" sz="2000" dirty="0" smtClean="0"/>
                <a:t>।</a:t>
              </a:r>
              <a:endParaRPr lang="en-US" sz="2000" dirty="0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2179320" y="4560332"/>
              <a:ext cx="304800" cy="164068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8620" y="3276600"/>
            <a:ext cx="7574280" cy="707886"/>
            <a:chOff x="426720" y="3192518"/>
            <a:chExt cx="7574280" cy="707886"/>
          </a:xfrm>
        </p:grpSpPr>
        <p:sp>
          <p:nvSpPr>
            <p:cNvPr id="12" name="TextBox 11"/>
            <p:cNvSpPr txBox="1"/>
            <p:nvPr/>
          </p:nvSpPr>
          <p:spPr>
            <a:xfrm>
              <a:off x="2590800" y="3192518"/>
              <a:ext cx="5410200" cy="4001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bn-BD" sz="2000" dirty="0" smtClean="0">
                  <a:solidFill>
                    <a:prstClr val="black"/>
                  </a:solidFill>
                </a:rPr>
                <a:t>আকাধিক  কোম্পানি </a:t>
              </a:r>
              <a:r>
                <a:rPr lang="bn-BD" sz="2000" dirty="0">
                  <a:solidFill>
                    <a:prstClr val="black"/>
                  </a:solidFill>
                </a:rPr>
                <a:t>বা সম্পদের </a:t>
              </a:r>
              <a:r>
                <a:rPr lang="bn-BD" sz="2000" dirty="0" smtClean="0">
                  <a:solidFill>
                    <a:prstClr val="black"/>
                  </a:solidFill>
                </a:rPr>
                <a:t>ঝুঁকি</a:t>
              </a:r>
              <a:r>
                <a:rPr lang="bn-BD" sz="2000" dirty="0" smtClean="0"/>
                <a:t>।</a:t>
              </a:r>
              <a:endParaRPr lang="en-US" sz="2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6720" y="3192518"/>
              <a:ext cx="1676400" cy="707886"/>
            </a:xfrm>
            <a:prstGeom prst="rect">
              <a:avLst/>
            </a:prstGeom>
            <a:solidFill>
              <a:srgbClr val="00FFCC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2000" b="1" dirty="0" smtClean="0">
                  <a:solidFill>
                    <a:prstClr val="black"/>
                  </a:solidFill>
                </a:rPr>
                <a:t>পোর্টফলিও ঝুঁকি</a:t>
              </a:r>
              <a:endParaRPr lang="en-US" sz="2000" b="1" dirty="0"/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2235708" y="3270949"/>
              <a:ext cx="304800" cy="226369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16714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321527" y="3505200"/>
            <a:ext cx="8441473" cy="1200329"/>
            <a:chOff x="321527" y="3505200"/>
            <a:chExt cx="8441473" cy="1200329"/>
          </a:xfrm>
        </p:grpSpPr>
        <p:sp>
          <p:nvSpPr>
            <p:cNvPr id="2" name="TextBox 1"/>
            <p:cNvSpPr txBox="1"/>
            <p:nvPr/>
          </p:nvSpPr>
          <p:spPr>
            <a:xfrm>
              <a:off x="321527" y="3733800"/>
              <a:ext cx="2286000" cy="46166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ব্যবসায়িক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ঝুঁকি</a:t>
              </a:r>
              <a:endParaRPr lang="en-US" sz="24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130872" y="3505200"/>
              <a:ext cx="5632128" cy="1200329"/>
            </a:xfrm>
            <a:prstGeom prst="rect">
              <a:avLst/>
            </a:prstGeom>
            <a:solidFill>
              <a:srgbClr val="00FFCC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bn-BD" sz="2400" dirty="0" smtClean="0"/>
                <a:t>একটি কোম্পানির পরিচালন কার্যক্রমের সাথে জড়িত ঝুঁকিকে  </a:t>
              </a:r>
              <a:r>
                <a:rPr lang="en-US" sz="2400" dirty="0" err="1">
                  <a:solidFill>
                    <a:prstClr val="black"/>
                  </a:solidFill>
                </a:rPr>
                <a:t>ব্যবসায়িক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 smtClean="0">
                  <a:solidFill>
                    <a:prstClr val="black"/>
                  </a:solidFill>
                </a:rPr>
                <a:t>ঝুঁকি</a:t>
              </a:r>
              <a:r>
                <a:rPr lang="bn-BD" sz="2400" dirty="0" smtClean="0">
                  <a:solidFill>
                    <a:prstClr val="black"/>
                  </a:solidFill>
                </a:rPr>
                <a:t> বলে।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2743237" y="3886200"/>
              <a:ext cx="381000" cy="15240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04799" y="4960203"/>
            <a:ext cx="8458201" cy="830997"/>
            <a:chOff x="304799" y="4960203"/>
            <a:chExt cx="8458201" cy="830997"/>
          </a:xfrm>
        </p:grpSpPr>
        <p:sp>
          <p:nvSpPr>
            <p:cNvPr id="4" name="TextBox 3"/>
            <p:cNvSpPr txBox="1"/>
            <p:nvPr/>
          </p:nvSpPr>
          <p:spPr>
            <a:xfrm>
              <a:off x="304799" y="5024735"/>
              <a:ext cx="2285999" cy="46166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2400" dirty="0" smtClean="0"/>
                <a:t>আর্থিক ঝুঁকি</a:t>
              </a:r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30872" y="4960203"/>
              <a:ext cx="5632128" cy="830997"/>
            </a:xfrm>
            <a:prstGeom prst="rect">
              <a:avLst/>
            </a:prstGeom>
            <a:solidFill>
              <a:srgbClr val="00FFCC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bn-BD" sz="2400" dirty="0" smtClean="0"/>
                <a:t>ঋণের দায় পরিশোধের অক্ষমতা থেকে যে ঝুঁকির </a:t>
              </a:r>
              <a:r>
                <a:rPr lang="bn-BD" sz="2400" dirty="0">
                  <a:solidFill>
                    <a:prstClr val="black"/>
                  </a:solidFill>
                </a:rPr>
                <a:t>সৃষ্টি হয় </a:t>
              </a:r>
              <a:r>
                <a:rPr lang="bn-BD" sz="2400" dirty="0" smtClean="0">
                  <a:solidFill>
                    <a:prstClr val="black"/>
                  </a:solidFill>
                </a:rPr>
                <a:t> তাকে </a:t>
              </a:r>
              <a:r>
                <a:rPr lang="bn-BD" sz="2400" dirty="0">
                  <a:solidFill>
                    <a:prstClr val="black"/>
                  </a:solidFill>
                </a:rPr>
                <a:t>আর্থিক </a:t>
              </a:r>
              <a:r>
                <a:rPr lang="bn-BD" sz="2400" dirty="0" smtClean="0">
                  <a:solidFill>
                    <a:prstClr val="black"/>
                  </a:solidFill>
                </a:rPr>
                <a:t>ঝুঁকি</a:t>
              </a:r>
              <a:r>
                <a:rPr lang="bn-BD" sz="2400" dirty="0"/>
                <a:t> </a:t>
              </a:r>
              <a:r>
                <a:rPr lang="bn-BD" sz="2400" dirty="0" smtClean="0"/>
                <a:t>বলে।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2743237" y="5181600"/>
              <a:ext cx="381000" cy="15240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99225" y="838200"/>
            <a:ext cx="8463775" cy="846821"/>
            <a:chOff x="299225" y="838200"/>
            <a:chExt cx="8463775" cy="846821"/>
          </a:xfrm>
        </p:grpSpPr>
        <p:sp>
          <p:nvSpPr>
            <p:cNvPr id="14" name="Right Arrow 13"/>
            <p:cNvSpPr/>
            <p:nvPr/>
          </p:nvSpPr>
          <p:spPr>
            <a:xfrm>
              <a:off x="2743237" y="1066800"/>
              <a:ext cx="381000" cy="15240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9225" y="914400"/>
              <a:ext cx="2291575" cy="46166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কোম্পানি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ঝুঁকি</a:t>
              </a:r>
              <a:endParaRPr lang="en-US" sz="24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30872" y="838200"/>
              <a:ext cx="5632128" cy="846821"/>
            </a:xfrm>
            <a:prstGeom prst="rect">
              <a:avLst/>
            </a:prstGeom>
            <a:solidFill>
              <a:srgbClr val="00FFC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dirty="0" err="1">
                  <a:solidFill>
                    <a:prstClr val="black"/>
                  </a:solidFill>
                </a:rPr>
                <a:t>কোম্পানি</a:t>
              </a:r>
              <a:r>
                <a:rPr lang="bn-BD" sz="2400" dirty="0">
                  <a:solidFill>
                    <a:prstClr val="black"/>
                  </a:solidFill>
                </a:rPr>
                <a:t>র সাথে সম্পর্কিত ঝুঁকিকে কোম্পানি ঝুঁকি বলে।  </a:t>
              </a:r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99224" y="1905000"/>
            <a:ext cx="8463776" cy="1492694"/>
            <a:chOff x="299224" y="1905000"/>
            <a:chExt cx="8463776" cy="1492694"/>
          </a:xfrm>
        </p:grpSpPr>
        <p:sp>
          <p:nvSpPr>
            <p:cNvPr id="6" name="Right Arrow 5"/>
            <p:cNvSpPr/>
            <p:nvPr/>
          </p:nvSpPr>
          <p:spPr>
            <a:xfrm>
              <a:off x="2743237" y="2743200"/>
              <a:ext cx="381000" cy="15240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9224" y="2590800"/>
              <a:ext cx="2291575" cy="46166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বাজার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ঝুঁকি</a:t>
              </a:r>
              <a:endParaRPr lang="en-US" sz="24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130872" y="1905000"/>
              <a:ext cx="5632128" cy="1492694"/>
            </a:xfrm>
            <a:prstGeom prst="rect">
              <a:avLst/>
            </a:prstGeom>
            <a:solidFill>
              <a:srgbClr val="00FFC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2400" dirty="0">
                  <a:solidFill>
                    <a:prstClr val="black"/>
                  </a:solidFill>
                </a:rPr>
                <a:t>দেশের অর্থনৈতিক </a:t>
              </a:r>
              <a:r>
                <a:rPr lang="bn-BD" sz="2400" dirty="0" smtClean="0">
                  <a:solidFill>
                    <a:prstClr val="black"/>
                  </a:solidFill>
                </a:rPr>
                <a:t>অবস্থার পরিবর্তন,সরকারি </a:t>
              </a:r>
              <a:r>
                <a:rPr lang="bn-BD" sz="2400" dirty="0">
                  <a:solidFill>
                    <a:prstClr val="black"/>
                  </a:solidFill>
                </a:rPr>
                <a:t>নীতির পরিবর্তন , রাজনৈতিক অস্থিরতা ইত্যাদি কারনে যে ঝুঁকির সৃষ্টি হয় তাকে বাজার ঝুঁকি বলে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368373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-168982" y="-669073"/>
            <a:chExt cx="9298983" cy="7527074"/>
          </a:xfrm>
          <a:solidFill>
            <a:schemeClr val="bg1"/>
          </a:solidFill>
        </p:grpSpPr>
        <p:sp>
          <p:nvSpPr>
            <p:cNvPr id="2" name="Rectangle 1"/>
            <p:cNvSpPr/>
            <p:nvPr/>
          </p:nvSpPr>
          <p:spPr>
            <a:xfrm>
              <a:off x="-168982" y="-669073"/>
              <a:ext cx="9298983" cy="752707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" name="Straight Connector 2"/>
            <p:cNvCxnSpPr/>
            <p:nvPr/>
          </p:nvCxnSpPr>
          <p:spPr>
            <a:xfrm flipH="1">
              <a:off x="2590800" y="914400"/>
              <a:ext cx="6096" cy="35052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2590800" y="4419600"/>
              <a:ext cx="4038600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590800" y="3429000"/>
              <a:ext cx="4038600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eform 17"/>
            <p:cNvSpPr/>
            <p:nvPr/>
          </p:nvSpPr>
          <p:spPr>
            <a:xfrm>
              <a:off x="2596896" y="1371600"/>
              <a:ext cx="4117503" cy="1890703"/>
            </a:xfrm>
            <a:custGeom>
              <a:avLst/>
              <a:gdLst>
                <a:gd name="connsiteX0" fmla="*/ 0 w 4117503"/>
                <a:gd name="connsiteY0" fmla="*/ 0 h 1890703"/>
                <a:gd name="connsiteX1" fmla="*/ 429768 w 4117503"/>
                <a:gd name="connsiteY1" fmla="*/ 914400 h 1890703"/>
                <a:gd name="connsiteX2" fmla="*/ 1362456 w 4117503"/>
                <a:gd name="connsiteY2" fmla="*/ 1545336 h 1890703"/>
                <a:gd name="connsiteX3" fmla="*/ 2359152 w 4117503"/>
                <a:gd name="connsiteY3" fmla="*/ 1810512 h 1890703"/>
                <a:gd name="connsiteX4" fmla="*/ 3968496 w 4117503"/>
                <a:gd name="connsiteY4" fmla="*/ 1883664 h 1890703"/>
                <a:gd name="connsiteX5" fmla="*/ 3950208 w 4117503"/>
                <a:gd name="connsiteY5" fmla="*/ 1883664 h 1890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17503" h="1890703">
                  <a:moveTo>
                    <a:pt x="0" y="0"/>
                  </a:moveTo>
                  <a:cubicBezTo>
                    <a:pt x="101346" y="328422"/>
                    <a:pt x="202692" y="656844"/>
                    <a:pt x="429768" y="914400"/>
                  </a:cubicBezTo>
                  <a:cubicBezTo>
                    <a:pt x="656844" y="1171956"/>
                    <a:pt x="1040892" y="1395984"/>
                    <a:pt x="1362456" y="1545336"/>
                  </a:cubicBezTo>
                  <a:cubicBezTo>
                    <a:pt x="1684020" y="1694688"/>
                    <a:pt x="1924812" y="1754124"/>
                    <a:pt x="2359152" y="1810512"/>
                  </a:cubicBezTo>
                  <a:cubicBezTo>
                    <a:pt x="2793492" y="1866900"/>
                    <a:pt x="3703320" y="1871472"/>
                    <a:pt x="3968496" y="1883664"/>
                  </a:cubicBezTo>
                  <a:cubicBezTo>
                    <a:pt x="4233672" y="1895856"/>
                    <a:pt x="4091940" y="1889760"/>
                    <a:pt x="3950208" y="1883664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2971800" y="4419600"/>
              <a:ext cx="0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419600" y="4343400"/>
              <a:ext cx="0" cy="1143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724400" y="4343400"/>
              <a:ext cx="0" cy="1143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029200" y="4343400"/>
              <a:ext cx="0" cy="1143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334000" y="4343400"/>
              <a:ext cx="0" cy="1143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638800" y="4343400"/>
              <a:ext cx="0" cy="1143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096000" y="4343400"/>
              <a:ext cx="0" cy="1143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953512" y="4398264"/>
              <a:ext cx="0" cy="1143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258312" y="4398264"/>
              <a:ext cx="0" cy="1143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563112" y="4398264"/>
              <a:ext cx="0" cy="1143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867912" y="4398264"/>
              <a:ext cx="0" cy="1143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172712" y="4398264"/>
              <a:ext cx="0" cy="1143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514600" y="1981200"/>
              <a:ext cx="152400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572512" y="2590800"/>
              <a:ext cx="94488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514600" y="2286000"/>
              <a:ext cx="152400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2561844" y="2895600"/>
              <a:ext cx="105156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2514600" y="3276600"/>
              <a:ext cx="152400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2514600" y="3657600"/>
              <a:ext cx="94488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2514600" y="4038600"/>
              <a:ext cx="152400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2514600" y="1676400"/>
              <a:ext cx="152400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2514600" y="1066800"/>
              <a:ext cx="152400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2514600" y="1371600"/>
              <a:ext cx="152400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2833116" y="4535424"/>
              <a:ext cx="21031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1200" dirty="0" smtClean="0"/>
                <a:t>১</a:t>
              </a:r>
              <a:endParaRPr lang="en-US" sz="12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113532" y="4547247"/>
              <a:ext cx="21031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1200" dirty="0"/>
                <a:t>২</a:t>
              </a:r>
              <a:endParaRPr lang="en-US" sz="12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442716" y="4551634"/>
              <a:ext cx="21031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1200" dirty="0"/>
                <a:t>৩</a:t>
              </a:r>
              <a:endParaRPr lang="en-US" sz="12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802380" y="4551634"/>
              <a:ext cx="21031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1200" dirty="0"/>
                <a:t>৪</a:t>
              </a:r>
              <a:endParaRPr lang="en-US" sz="12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372356" y="4528959"/>
              <a:ext cx="21031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1200" dirty="0"/>
                <a:t>৬</a:t>
              </a:r>
              <a:endParaRPr lang="en-US" sz="12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105656" y="4551634"/>
              <a:ext cx="21031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1200" dirty="0"/>
                <a:t>৫</a:t>
              </a:r>
              <a:endParaRPr lang="en-US" sz="1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622292" y="4512564"/>
              <a:ext cx="21031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1200" dirty="0"/>
                <a:t>৭</a:t>
              </a:r>
              <a:endParaRPr lang="en-US" sz="12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934712" y="4512563"/>
              <a:ext cx="21031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1200" dirty="0"/>
                <a:t>৮</a:t>
              </a:r>
              <a:endParaRPr lang="en-US" sz="12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410200" y="4495800"/>
              <a:ext cx="457200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200" dirty="0" smtClean="0"/>
                <a:t>১০</a:t>
              </a:r>
              <a:endParaRPr lang="en-US" sz="12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228844" y="4523601"/>
              <a:ext cx="21031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1200" dirty="0"/>
                <a:t>৯</a:t>
              </a:r>
              <a:endParaRPr lang="en-US" sz="12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867400" y="4495800"/>
              <a:ext cx="486156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200" dirty="0" smtClean="0"/>
                <a:t>১১</a:t>
              </a:r>
              <a:endParaRPr lang="en-US" sz="12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209800" y="914400"/>
              <a:ext cx="36271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200" dirty="0" smtClean="0"/>
                <a:t>১০</a:t>
              </a:r>
              <a:endParaRPr lang="en-US" sz="12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286000" y="3886200"/>
              <a:ext cx="21031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1200" dirty="0" smtClean="0"/>
                <a:t>১</a:t>
              </a:r>
              <a:endParaRPr lang="en-US" sz="12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286000" y="3505200"/>
              <a:ext cx="21031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1200" dirty="0"/>
                <a:t>২</a:t>
              </a:r>
              <a:endParaRPr lang="en-US" sz="120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304288" y="3152001"/>
              <a:ext cx="21031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1200" dirty="0"/>
                <a:t>৩</a:t>
              </a:r>
              <a:endParaRPr lang="en-US" sz="12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286000" y="2771001"/>
              <a:ext cx="21031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1200" dirty="0"/>
                <a:t>৪</a:t>
              </a:r>
              <a:endParaRPr lang="en-US" sz="120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304288" y="2438400"/>
              <a:ext cx="21031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1200" dirty="0"/>
                <a:t>৫</a:t>
              </a:r>
              <a:endParaRPr lang="en-US" sz="1200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286000" y="2133600"/>
              <a:ext cx="21031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1200" dirty="0"/>
                <a:t>৬</a:t>
              </a:r>
              <a:endParaRPr lang="en-US" sz="1200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286000" y="1828800"/>
              <a:ext cx="21031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1200" dirty="0"/>
                <a:t>৭</a:t>
              </a:r>
              <a:endParaRPr lang="en-US" sz="120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286000" y="1524000"/>
              <a:ext cx="21031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1200" dirty="0"/>
                <a:t>৮</a:t>
              </a:r>
              <a:endParaRPr lang="en-US" sz="12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286000" y="1219200"/>
              <a:ext cx="21031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1200" dirty="0"/>
                <a:t>৯</a:t>
              </a:r>
              <a:endParaRPr lang="en-US" sz="1200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362200" y="4419600"/>
              <a:ext cx="210312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1600" dirty="0" smtClean="0"/>
                <a:t>O</a:t>
              </a:r>
              <a:endParaRPr lang="en-US" sz="16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553200" y="4343400"/>
              <a:ext cx="2286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dirty="0" smtClean="0"/>
                <a:t>X</a:t>
              </a:r>
              <a:endParaRPr lang="en-US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362200" y="609600"/>
              <a:ext cx="3810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dirty="0" smtClean="0"/>
                <a:t>Y</a:t>
              </a:r>
              <a:endParaRPr lang="en-US" dirty="0"/>
            </a:p>
          </p:txBody>
        </p:sp>
        <p:sp>
          <p:nvSpPr>
            <p:cNvPr id="102" name="Left Brace 101"/>
            <p:cNvSpPr/>
            <p:nvPr/>
          </p:nvSpPr>
          <p:spPr>
            <a:xfrm>
              <a:off x="2895601" y="2348299"/>
              <a:ext cx="228599" cy="2071301"/>
            </a:xfrm>
            <a:prstGeom prst="leftBrac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/>
            <p:cNvSpPr txBox="1"/>
            <p:nvPr/>
          </p:nvSpPr>
          <p:spPr>
            <a:xfrm rot="16200000">
              <a:off x="2218629" y="3209229"/>
              <a:ext cx="1198565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 </a:t>
              </a:r>
              <a:r>
                <a:rPr lang="en-US" sz="1200" dirty="0" err="1" smtClean="0"/>
                <a:t>মোট</a:t>
              </a:r>
              <a:r>
                <a:rPr lang="en-US" sz="1200" dirty="0" smtClean="0"/>
                <a:t>  </a:t>
              </a:r>
              <a:r>
                <a:rPr lang="en-US" sz="1200" dirty="0" err="1" smtClean="0"/>
                <a:t>ঝুঁকি</a:t>
              </a:r>
              <a:r>
                <a:rPr lang="en-US" sz="1200" dirty="0" smtClean="0"/>
                <a:t> </a:t>
              </a:r>
              <a:endParaRPr lang="en-US" sz="12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763835" y="3883223"/>
              <a:ext cx="1172800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200" dirty="0" smtClean="0"/>
                <a:t>বাজার ঝুঁকি</a:t>
              </a:r>
              <a:endParaRPr lang="en-US" sz="1200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895600" y="3138100"/>
              <a:ext cx="120853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1200" dirty="0" smtClean="0"/>
                <a:t>কোম্পানি ঝুঁকি</a:t>
              </a:r>
              <a:endParaRPr lang="en-US" sz="1200" dirty="0"/>
            </a:p>
          </p:txBody>
        </p:sp>
        <p:sp>
          <p:nvSpPr>
            <p:cNvPr id="114" name="Left Brace 113"/>
            <p:cNvSpPr/>
            <p:nvPr/>
          </p:nvSpPr>
          <p:spPr>
            <a:xfrm>
              <a:off x="3907536" y="2971800"/>
              <a:ext cx="198120" cy="1447800"/>
            </a:xfrm>
            <a:prstGeom prst="leftBrac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3124200" y="4800600"/>
              <a:ext cx="2976372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400" dirty="0" smtClean="0"/>
                <a:t>পোর্টফলিও স্টকের সংখ্যা</a:t>
              </a:r>
              <a:endParaRPr lang="en-US" sz="1400" dirty="0"/>
            </a:p>
          </p:txBody>
        </p:sp>
        <p:sp>
          <p:nvSpPr>
            <p:cNvPr id="117" name="TextBox 116"/>
            <p:cNvSpPr txBox="1"/>
            <p:nvPr/>
          </p:nvSpPr>
          <p:spPr>
            <a:xfrm rot="16200000">
              <a:off x="944845" y="2542067"/>
              <a:ext cx="23804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bn-BD" sz="1400" dirty="0">
                  <a:solidFill>
                    <a:prstClr val="black"/>
                  </a:solidFill>
                </a:rPr>
                <a:t>পোর্টফলিও </a:t>
              </a:r>
              <a:r>
                <a:rPr lang="bn-BD" sz="1400" dirty="0" smtClean="0">
                  <a:solidFill>
                    <a:prstClr val="black"/>
                  </a:solidFill>
                </a:rPr>
                <a:t>ঝুঁকি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121" name="Straight Arrow Connector 120"/>
            <p:cNvCxnSpPr/>
            <p:nvPr/>
          </p:nvCxnSpPr>
          <p:spPr>
            <a:xfrm flipH="1">
              <a:off x="3499866" y="1981200"/>
              <a:ext cx="604266" cy="68580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/>
            <p:cNvSpPr txBox="1"/>
            <p:nvPr/>
          </p:nvSpPr>
          <p:spPr>
            <a:xfrm>
              <a:off x="3810000" y="1704201"/>
              <a:ext cx="3942588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bn-BD" sz="1200" dirty="0" smtClean="0">
                  <a:solidFill>
                    <a:prstClr val="black"/>
                  </a:solidFill>
                </a:rPr>
                <a:t>কোম্পানি ঝুঁকি/ পরিবর্তনশীল ঝুঁকি / পরিহারযোগ্য ঝুঁকি 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6817034" y="3290501"/>
              <a:ext cx="1869766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bn-BD" sz="1200" dirty="0" smtClean="0">
                  <a:solidFill>
                    <a:prstClr val="black"/>
                  </a:solidFill>
                </a:rPr>
                <a:t>বাজার ঝুঁকি / অপরিবর্তনশীল ঝুঁকি /  অপরিহারযোগ্য </a:t>
              </a:r>
              <a:r>
                <a:rPr lang="bn-BD" sz="1200" dirty="0">
                  <a:solidFill>
                    <a:prstClr val="black"/>
                  </a:solidFill>
                </a:rPr>
                <a:t>ঝুঁকি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08367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Trek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Trek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761</TotalTime>
  <Words>943</Words>
  <Application>Microsoft Office PowerPoint</Application>
  <PresentationFormat>On-screen Show (4:3)</PresentationFormat>
  <Paragraphs>150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Masud Rana</dc:creator>
  <cp:lastModifiedBy>Masud Rana</cp:lastModifiedBy>
  <cp:revision>84</cp:revision>
  <dcterms:created xsi:type="dcterms:W3CDTF">2020-04-21T14:13:12Z</dcterms:created>
  <dcterms:modified xsi:type="dcterms:W3CDTF">2020-05-01T06:34:28Z</dcterms:modified>
</cp:coreProperties>
</file>