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24"/>
  </p:notesMasterIdLst>
  <p:handoutMasterIdLst>
    <p:handoutMasterId r:id="rId25"/>
  </p:handoutMasterIdLst>
  <p:sldIdLst>
    <p:sldId id="257" r:id="rId5"/>
    <p:sldId id="272" r:id="rId6"/>
    <p:sldId id="283" r:id="rId7"/>
    <p:sldId id="282" r:id="rId8"/>
    <p:sldId id="267" r:id="rId9"/>
    <p:sldId id="265" r:id="rId10"/>
    <p:sldId id="258" r:id="rId11"/>
    <p:sldId id="259" r:id="rId12"/>
    <p:sldId id="260" r:id="rId13"/>
    <p:sldId id="261" r:id="rId14"/>
    <p:sldId id="262" r:id="rId15"/>
    <p:sldId id="263" r:id="rId16"/>
    <p:sldId id="279" r:id="rId17"/>
    <p:sldId id="264" r:id="rId18"/>
    <p:sldId id="269" r:id="rId19"/>
    <p:sldId id="270" r:id="rId20"/>
    <p:sldId id="284" r:id="rId21"/>
    <p:sldId id="271" r:id="rId22"/>
    <p:sldId id="280" r:id="rId23"/>
  </p:sldIdLst>
  <p:sldSz cx="12192000" cy="6858000"/>
  <p:notesSz cx="6858000" cy="9144000"/>
  <p:custShowLst>
    <p:custShow name="Custom Show 1" id="0">
      <p:sldLst>
        <p:sld r:id="rId17"/>
        <p:sld r:id="rId1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>
        <p:guide pos="3817"/>
        <p:guide orient="horz" pos="21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B527-9545-4A18-82C6-985C2D673EE0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D15E-A83F-499B-AE2F-72149146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A402-9AEC-46CD-BFFB-8C45353B941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FFF6-EFF5-46FA-B62C-F141E1274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2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22ED8DFF-AC58-4CE1-95FC-5B760807040E}" type="datetime1">
              <a:rPr lang="en-US" smtClean="0"/>
              <a:t>5/1/2020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AA3D4F3E-03CF-4020-A455-976DE93B6CFF}" type="datetime1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3AB81425-5192-475F-8F5F-48429B4F668B}" type="datetime1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C83E6289-67AB-48EA-B8F2-7F8C3C839FC8}" type="datetime1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  <p15:guide id="2" pos="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CD27007B-A0CB-4CB0-A72F-D015643D8A50}" type="datetime1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7AF78760-02B0-4343-9B36-9B01060F90A6}" type="datetime1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D6103C8C-96CC-4988-9A76-A97C68B37C96}" type="datetime1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19A6AA83-E69F-4B8F-8330-2B08940C21DF}" type="datetime1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0C32B54B-DAC7-463C-B2D9-3A5324E66E07}" type="datetime1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FABC3EB9-8141-418F-8EFF-9A68D158E203}" type="datetime1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Rectangle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EE203F9F-5B53-4206-BA20-257056A7933C}" type="datetime1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ctangle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8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51F468-2565-4472-9079-46A542F179AB}" type="datetime1">
              <a:rPr lang="en-US" smtClean="0"/>
              <a:pPr/>
              <a:t>5/1/2020</a:t>
            </a:fld>
            <a:endParaRPr lang="en-US"/>
          </a:p>
        </p:txBody>
      </p:sp>
      <p:sp>
        <p:nvSpPr>
          <p:cNvPr id="1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7512">
          <p15:clr>
            <a:srgbClr val="F26B43"/>
          </p15:clr>
        </p15:guide>
        <p15:guide id="3" pos="1176">
          <p15:clr>
            <a:srgbClr val="F26B43"/>
          </p15:clr>
        </p15:guide>
        <p15:guide id="4" orient="horz" pos="3936">
          <p15:clr>
            <a:srgbClr val="F26B43"/>
          </p15:clr>
        </p15:guide>
        <p15:guide id="5" orient="horz" pos="888">
          <p15:clr>
            <a:srgbClr val="F26B43"/>
          </p15:clr>
        </p15:guide>
        <p15:guide id="6" orient="horz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9.png"/><Relationship Id="rId4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audio" Target="../media/audio1.wav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5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audio" Target="../media/audio2.wav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audio" Target="../media/audio1.wav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8720919" y="842900"/>
            <a:ext cx="764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73217" y="266700"/>
            <a:ext cx="6437071" cy="5981700"/>
            <a:chOff x="4902093" y="-239083"/>
            <a:chExt cx="7031558" cy="417960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4902093" y="192774"/>
              <a:ext cx="7031558" cy="3747752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</a:t>
              </a:r>
              <a:r>
                <a:rPr lang="en-US" sz="36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আব্দুর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রাজ্জাক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ধলহরা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পশ্চিমপাড়া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বালিকা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abdurrazzakmt@gmail.com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 number: 01721588402</a:t>
              </a:r>
            </a:p>
            <a:p>
              <a:pPr algn="ctr"/>
              <a:endParaRPr lang="en-GB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64" r="47757" b="62253"/>
            <a:stretch/>
          </p:blipFill>
          <p:spPr>
            <a:xfrm>
              <a:off x="9606710" y="-239083"/>
              <a:ext cx="2164579" cy="2608955"/>
            </a:xfrm>
            <a:prstGeom prst="rect">
              <a:avLst/>
            </a:prstGeom>
            <a:grpFill/>
            <a:ln w="101600" cap="sq">
              <a:noFill/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961069" y="1240888"/>
                <a:ext cx="5048250" cy="5131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r>
                  <a:rPr lang="bn-IN" sz="4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 গণিত</a:t>
                </a:r>
                <a:endParaRPr lang="en-US" sz="480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800" dirty="0" err="1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নবম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4800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4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 </a:t>
                </a:r>
                <a:r>
                  <a:rPr lang="en-US" sz="48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১৬(৪)</a:t>
                </a:r>
              </a:p>
              <a:p>
                <a:pPr algn="ctr"/>
                <a:r>
                  <a:rPr lang="bn-IN" sz="3600" dirty="0" smtClean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পাঠশিরোনামঃ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চতুর্ভুজ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সংক্রান্ত</m:t>
                    </m:r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বিভিন্ন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সূত্র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নির্ণয়</a:t>
                </a:r>
                <a:endParaRPr lang="en-GB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৫০ মিনিট </a:t>
                </a:r>
                <a:endParaRPr lang="en-GB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069" y="1240888"/>
                <a:ext cx="5048250" cy="5131777"/>
              </a:xfrm>
              <a:prstGeom prst="rect">
                <a:avLst/>
              </a:prstGeom>
              <a:blipFill rotWithShape="0">
                <a:blip r:embed="rId4"/>
                <a:stretch>
                  <a:fillRect r="-1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5891" y="896747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3259" y="3190529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67153" y="2218497"/>
                <a:ext cx="6833778" cy="133071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আঁকা হলোযা বর্গ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টিকে সমান  দু’টি সমকোণে বিভক্ত করে অর্থাৎ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 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GB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 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GB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।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153" y="2218497"/>
                <a:ext cx="6833778" cy="1330719"/>
              </a:xfrm>
              <a:prstGeom prst="rect">
                <a:avLst/>
              </a:prstGeom>
              <a:blipFill rotWithShape="0">
                <a:blip r:embed="rId2"/>
                <a:stretch>
                  <a:fillRect l="-1158" r="-293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00869" y="803902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3389" y="3266017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8749" y="1334397"/>
            <a:ext cx="2398641" cy="20661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940987" y="776768"/>
            <a:ext cx="324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3013565" y="322415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1570158" y="202614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15" name="Rectangle 14"/>
          <p:cNvSpPr/>
          <p:nvPr/>
        </p:nvSpPr>
        <p:spPr>
          <a:xfrm>
            <a:off x="4558382" y="2280899"/>
            <a:ext cx="34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22" name="Rectangle 21"/>
          <p:cNvSpPr/>
          <p:nvPr/>
        </p:nvSpPr>
        <p:spPr>
          <a:xfrm>
            <a:off x="9165478" y="1040341"/>
            <a:ext cx="2754795" cy="4988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99498" y="448804"/>
            <a:ext cx="9294422" cy="4988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আমরা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 ক্ষেত্রফল,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 ও কর্ণের সূত্র  নির্ণয় করা শিখি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986962" y="1358755"/>
            <a:ext cx="2380428" cy="20164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01834" y="182490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824276" y="3942669"/>
                <a:ext cx="6166785" cy="5772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GB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b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 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GB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76" y="3942669"/>
                <a:ext cx="6166785" cy="577215"/>
              </a:xfrm>
              <a:prstGeom prst="rect">
                <a:avLst/>
              </a:prstGeom>
              <a:blipFill rotWithShape="0">
                <a:blip r:embed="rId3"/>
                <a:stretch>
                  <a:fillRect t="-18750" b="-46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7855837" y="7222545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85531" y="1113025"/>
            <a:ext cx="5576694" cy="94008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করি </a:t>
            </a: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একটি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যার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bn-I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bn-I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I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bn-I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bn-I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848304" y="4867070"/>
                <a:ext cx="3818631" cy="65334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  <m:r>
                      <a:rPr lang="bn-I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GB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b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bn-I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b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304" y="4867070"/>
                <a:ext cx="3818631" cy="653341"/>
              </a:xfrm>
              <a:prstGeom prst="rect">
                <a:avLst/>
              </a:prstGeom>
              <a:blipFill rotWithShape="0">
                <a:blip r:embed="rId4"/>
                <a:stretch>
                  <a:fillRect t="-10909" b="-3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H="1">
            <a:off x="3103091" y="5056309"/>
            <a:ext cx="371061" cy="1966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683449" y="5284230"/>
            <a:ext cx="371061" cy="1966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325351" y="4867786"/>
                <a:ext cx="4271724" cy="5772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351" y="4867786"/>
                <a:ext cx="4271724" cy="577215"/>
              </a:xfrm>
              <a:prstGeom prst="rect">
                <a:avLst/>
              </a:prstGeom>
              <a:blipFill rotWithShape="0">
                <a:blip r:embed="rId5"/>
                <a:stretch>
                  <a:fillRect t="-18750" b="-45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10847" y="5967035"/>
                <a:ext cx="4271724" cy="5772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</m:t>
                    </m:r>
                    <m:r>
                      <a:rPr lang="bn-I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র্থাৎ</m:t>
                    </m:r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bn-IN" sz="3200" b="0" i="0" dirty="0" smtClean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বাহুর দ</m:t>
                        </m:r>
                        <m:r>
                          <a:rPr lang="bn-IN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ৈর্ঘ্য</m:t>
                        </m:r>
                        <m:r>
                          <a:rPr lang="bn-IN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847" y="5967035"/>
                <a:ext cx="4271724" cy="577215"/>
              </a:xfrm>
              <a:prstGeom prst="rect">
                <a:avLst/>
              </a:prstGeom>
              <a:blipFill rotWithShape="0">
                <a:blip r:embed="rId6"/>
                <a:stretch>
                  <a:fillRect t="-20619" b="-43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1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28" grpId="0" animBg="1"/>
      <p:bldP spid="30" grpId="0"/>
      <p:bldP spid="31" grpId="0" animBg="1"/>
      <p:bldP spid="37" grpId="0" animBg="1"/>
      <p:bldP spid="38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72713" y="95439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6659" y="327073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9331" y="2976757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5139" y="1040342"/>
            <a:ext cx="3395366" cy="4988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 =             </a:t>
            </a:r>
            <a:endParaRPr lang="en-GB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80019" y="1943798"/>
                <a:ext cx="1879211" cy="4988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019" y="1943798"/>
                <a:ext cx="1879211" cy="498831"/>
              </a:xfrm>
              <a:prstGeom prst="rect">
                <a:avLst/>
              </a:prstGeom>
              <a:blipFill rotWithShape="0">
                <a:blip r:embed="rId2"/>
                <a:stretch>
                  <a:fillRect t="-23810" b="-44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709330" y="116742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9211" y="2969643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2452" y="695459"/>
            <a:ext cx="2720106" cy="24162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206914" y="108360"/>
            <a:ext cx="359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3085595" y="295434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15" name="Rectangle 14"/>
          <p:cNvSpPr/>
          <p:nvPr/>
        </p:nvSpPr>
        <p:spPr>
          <a:xfrm>
            <a:off x="1569933" y="157752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16" name="Rectangle 15"/>
          <p:cNvSpPr/>
          <p:nvPr/>
        </p:nvSpPr>
        <p:spPr>
          <a:xfrm>
            <a:off x="4816593" y="1457789"/>
            <a:ext cx="34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17" name="Oval 16"/>
          <p:cNvSpPr/>
          <p:nvPr/>
        </p:nvSpPr>
        <p:spPr>
          <a:xfrm>
            <a:off x="3150133" y="250764"/>
            <a:ext cx="532469" cy="39879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34286" y="3093412"/>
            <a:ext cx="532469" cy="39879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562100" y="1741006"/>
            <a:ext cx="442816" cy="35847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757372" y="1627351"/>
            <a:ext cx="532469" cy="39879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352833" y="966347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GB" sz="3200" dirty="0"/>
          </a:p>
        </p:txBody>
      </p:sp>
      <p:sp>
        <p:nvSpPr>
          <p:cNvPr id="22" name="Rectangle 21"/>
          <p:cNvSpPr/>
          <p:nvPr/>
        </p:nvSpPr>
        <p:spPr>
          <a:xfrm>
            <a:off x="9704084" y="95101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23" name="Rectangle 22"/>
          <p:cNvSpPr/>
          <p:nvPr/>
        </p:nvSpPr>
        <p:spPr>
          <a:xfrm>
            <a:off x="9165478" y="1040341"/>
            <a:ext cx="2754795" cy="4988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04069" y="999025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/>
          </a:p>
        </p:txBody>
      </p:sp>
      <p:sp>
        <p:nvSpPr>
          <p:cNvPr id="25" name="Rectangle 24"/>
          <p:cNvSpPr/>
          <p:nvPr/>
        </p:nvSpPr>
        <p:spPr>
          <a:xfrm>
            <a:off x="10601861" y="997368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GB" sz="3200" dirty="0"/>
          </a:p>
        </p:txBody>
      </p:sp>
      <p:sp>
        <p:nvSpPr>
          <p:cNvPr id="26" name="Rectangle 25"/>
          <p:cNvSpPr/>
          <p:nvPr/>
        </p:nvSpPr>
        <p:spPr>
          <a:xfrm>
            <a:off x="10275205" y="97726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27" name="Rectangle 26"/>
          <p:cNvSpPr/>
          <p:nvPr/>
        </p:nvSpPr>
        <p:spPr>
          <a:xfrm>
            <a:off x="9977347" y="997368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GB" sz="32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971408" y="714982"/>
            <a:ext cx="2715746" cy="2373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43987" y="131415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971408" y="3633179"/>
                <a:ext cx="7341202" cy="5772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পিথাগোরাসের সূত্রানুসারে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BD</m:t>
                        </m:r>
                        <m:r>
                          <m:rPr>
                            <m:nor/>
                          </m:rPr>
                          <a:rPr lang="en-GB" sz="3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4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e>
                      <m:sup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b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408" y="3633179"/>
                <a:ext cx="7341202" cy="577215"/>
              </a:xfrm>
              <a:prstGeom prst="rect">
                <a:avLst/>
              </a:prstGeom>
              <a:blipFill rotWithShape="0">
                <a:blip r:embed="rId3"/>
                <a:stretch>
                  <a:fillRect t="-4124" b="-41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7855837" y="7222545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470987" y="4622579"/>
                <a:ext cx="4944242" cy="5772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bn-I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bn-I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GB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BD</m:t>
                    </m:r>
                    <m:r>
                      <a:rPr lang="en-GB" sz="3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4400" b="1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BC</m:t>
                            </m:r>
                          </m:e>
                          <m:sup>
                            <m:r>
                              <a:rPr lang="en-GB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bn-IN" sz="4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4000" b="1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CD</m:t>
                            </m:r>
                          </m:e>
                          <m:sup>
                            <m:r>
                              <a:rPr lang="en-GB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987" y="4622579"/>
                <a:ext cx="4944242" cy="577215"/>
              </a:xfrm>
              <a:prstGeom prst="rect">
                <a:avLst/>
              </a:prstGeom>
              <a:blipFill rotWithShape="0">
                <a:blip r:embed="rId4"/>
                <a:stretch>
                  <a:fillRect t="-2062" b="-484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935983" y="5195615"/>
                <a:ext cx="3839156" cy="5772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বা</m:t>
                    </m:r>
                  </m:oMath>
                </a14:m>
                <a:r>
                  <a:rPr lang="en-GB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3200" b="1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bn-I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3200" b="1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bn-IN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983" y="5195615"/>
                <a:ext cx="3839156" cy="577215"/>
              </a:xfrm>
              <a:prstGeom prst="rect">
                <a:avLst/>
              </a:prstGeom>
              <a:blipFill rotWithShape="0">
                <a:blip r:embed="rId5"/>
                <a:stretch>
                  <a:fillRect t="-12371" b="-39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096000" y="5898494"/>
                <a:ext cx="5037175" cy="5772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কর্ণ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GB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bn-IN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98494"/>
                <a:ext cx="5037175" cy="577215"/>
              </a:xfrm>
              <a:prstGeom prst="rect">
                <a:avLst/>
              </a:prstGeom>
              <a:blipFill rotWithShape="0">
                <a:blip r:embed="rId6"/>
                <a:stretch>
                  <a:fillRect t="-1875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11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2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9638" y="266700"/>
            <a:ext cx="7908908" cy="498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                            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37" y="1141978"/>
            <a:ext cx="4155055" cy="2095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79" y="1027166"/>
            <a:ext cx="1854439" cy="22105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600549" y="4064962"/>
            <a:ext cx="7657997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 পরিসীমা 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মি।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ক্ষেত্রফল ও কর্ণের দৈর্ঘ্য কত?  </a:t>
            </a:r>
          </a:p>
        </p:txBody>
      </p:sp>
    </p:spTree>
    <p:extLst>
      <p:ext uri="{BB962C8B-B14F-4D97-AF65-F5344CB8AC3E}">
        <p14:creationId xmlns:p14="http://schemas.microsoft.com/office/powerpoint/2010/main" val="3876076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9498" y="448804"/>
            <a:ext cx="9925802" cy="4988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আমরা সামান্তরিকক্ষেত্রের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সূত্র  নির্ণয় করা শিখি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5081" y="1409700"/>
            <a:ext cx="3915177" cy="1725769"/>
          </a:xfrm>
          <a:custGeom>
            <a:avLst/>
            <a:gdLst>
              <a:gd name="connsiteX0" fmla="*/ 0 w 3181081"/>
              <a:gd name="connsiteY0" fmla="*/ 0 h 1725769"/>
              <a:gd name="connsiteX1" fmla="*/ 3181081 w 3181081"/>
              <a:gd name="connsiteY1" fmla="*/ 0 h 1725769"/>
              <a:gd name="connsiteX2" fmla="*/ 3181081 w 3181081"/>
              <a:gd name="connsiteY2" fmla="*/ 1725769 h 1725769"/>
              <a:gd name="connsiteX3" fmla="*/ 0 w 3181081"/>
              <a:gd name="connsiteY3" fmla="*/ 1725769 h 1725769"/>
              <a:gd name="connsiteX4" fmla="*/ 0 w 3181081"/>
              <a:gd name="connsiteY4" fmla="*/ 0 h 1725769"/>
              <a:gd name="connsiteX0" fmla="*/ 0 w 3915177"/>
              <a:gd name="connsiteY0" fmla="*/ 0 h 1725769"/>
              <a:gd name="connsiteX1" fmla="*/ 3915177 w 3915177"/>
              <a:gd name="connsiteY1" fmla="*/ 38637 h 1725769"/>
              <a:gd name="connsiteX2" fmla="*/ 3181081 w 3915177"/>
              <a:gd name="connsiteY2" fmla="*/ 1725769 h 1725769"/>
              <a:gd name="connsiteX3" fmla="*/ 0 w 3915177"/>
              <a:gd name="connsiteY3" fmla="*/ 1725769 h 1725769"/>
              <a:gd name="connsiteX4" fmla="*/ 0 w 3915177"/>
              <a:gd name="connsiteY4" fmla="*/ 0 h 1725769"/>
              <a:gd name="connsiteX0" fmla="*/ 850005 w 3915177"/>
              <a:gd name="connsiteY0" fmla="*/ 0 h 1725769"/>
              <a:gd name="connsiteX1" fmla="*/ 3915177 w 3915177"/>
              <a:gd name="connsiteY1" fmla="*/ 38637 h 1725769"/>
              <a:gd name="connsiteX2" fmla="*/ 3181081 w 3915177"/>
              <a:gd name="connsiteY2" fmla="*/ 1725769 h 1725769"/>
              <a:gd name="connsiteX3" fmla="*/ 0 w 3915177"/>
              <a:gd name="connsiteY3" fmla="*/ 1725769 h 1725769"/>
              <a:gd name="connsiteX4" fmla="*/ 850005 w 3915177"/>
              <a:gd name="connsiteY4" fmla="*/ 0 h 172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5177" h="1725769">
                <a:moveTo>
                  <a:pt x="850005" y="0"/>
                </a:moveTo>
                <a:lnTo>
                  <a:pt x="3915177" y="38637"/>
                </a:lnTo>
                <a:lnTo>
                  <a:pt x="3181081" y="1725769"/>
                </a:lnTo>
                <a:lnTo>
                  <a:pt x="0" y="1725769"/>
                </a:lnTo>
                <a:lnTo>
                  <a:pt x="85000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651679" y="1086534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253" y="3060721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4661" y="832103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2483" y="3098997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8958" y="309150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6016585" y="1161177"/>
            <a:ext cx="5576694" cy="8464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করি </a:t>
            </a: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একটি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যার </a:t>
            </a: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bn-I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I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508697" y="1408329"/>
            <a:ext cx="2320477" cy="17446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442930" y="2235174"/>
                <a:ext cx="6482370" cy="10505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আঁকা হলোযা সামান্তরিকক্ষেত্রটিকে  সমান  দু’টি অংশে বিভক্ত করে অর্থাৎ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 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GB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।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30" y="2235174"/>
                <a:ext cx="6482370" cy="1050546"/>
              </a:xfrm>
              <a:prstGeom prst="rect">
                <a:avLst/>
              </a:prstGeom>
              <a:blipFill rotWithShape="0">
                <a:blip r:embed="rId2"/>
                <a:stretch>
                  <a:fillRect l="-1693" t="-11628" r="-4704" b="-197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2508697" y="1408329"/>
            <a:ext cx="298" cy="17271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26932" y="3091500"/>
            <a:ext cx="505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96568" y="3676275"/>
                <a:ext cx="6467883" cy="52223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GB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⊥</m:t>
                    </m:r>
                  </m:oMath>
                </a14:m>
                <a:r>
                  <a:rPr lang="en-GB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GB" sz="3200" dirty="0" smtClean="0">
                        <a:solidFill>
                          <a:schemeClr val="tx1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GB" sz="32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আঁকা হলো</a:t>
                </a:r>
                <a:r>
                  <a:rPr lang="en-GB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568" y="3676275"/>
                <a:ext cx="6467883" cy="522238"/>
              </a:xfrm>
              <a:prstGeom prst="rect">
                <a:avLst/>
              </a:prstGeom>
              <a:blipFill rotWithShape="0">
                <a:blip r:embed="rId3"/>
                <a:stretch>
                  <a:fillRect t="-19767" b="-441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145015" y="2085008"/>
            <a:ext cx="478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457417" y="4399795"/>
                <a:ext cx="6467883" cy="5222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</a:t>
                </a:r>
                <a:r>
                  <a:rPr lang="en-US" sz="280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ক্ষেত্রের</a:t>
                </a:r>
                <a:r>
                  <a:rPr lang="bn-IN" sz="280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bn-I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nor/>
                      </m:rPr>
                      <a:rPr lang="en-GB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417" y="4399795"/>
                <a:ext cx="6467883" cy="522238"/>
              </a:xfrm>
              <a:prstGeom prst="rect">
                <a:avLst/>
              </a:prstGeom>
              <a:blipFill rotWithShape="0">
                <a:blip r:embed="rId4"/>
                <a:stretch>
                  <a:fillRect t="-20000" b="-4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05610" y="5104452"/>
                <a:ext cx="4768678" cy="7296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GB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bn-IN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610" y="5104452"/>
                <a:ext cx="4768678" cy="729677"/>
              </a:xfrm>
              <a:prstGeom prst="rect">
                <a:avLst/>
              </a:prstGeom>
              <a:blipFill rotWithShape="0">
                <a:blip r:embed="rId5"/>
                <a:stretch>
                  <a:fillRect b="-2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3095821" y="5334062"/>
            <a:ext cx="321972" cy="270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818383" y="5561650"/>
            <a:ext cx="321972" cy="270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174878" y="5174640"/>
                <a:ext cx="1265625" cy="5222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ah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78" y="5174640"/>
                <a:ext cx="1265625" cy="522238"/>
              </a:xfrm>
              <a:prstGeom prst="rect">
                <a:avLst/>
              </a:prstGeom>
              <a:blipFill rotWithShape="0">
                <a:blip r:embed="rId6"/>
                <a:stretch>
                  <a:fillRect l="-12500" t="-19767" b="-441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651680" y="6106720"/>
                <a:ext cx="5941600" cy="52223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উমি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উচ্চতা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680" y="6106720"/>
                <a:ext cx="5941600" cy="522238"/>
              </a:xfrm>
              <a:prstGeom prst="rect">
                <a:avLst/>
              </a:prstGeom>
              <a:blipFill rotWithShape="0">
                <a:blip r:embed="rId7"/>
                <a:stretch>
                  <a:fillRect t="-20000" b="-4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052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/>
      <p:bldP spid="11" grpId="0"/>
      <p:bldP spid="12" grpId="0" animBg="1"/>
      <p:bldP spid="17" grpId="0"/>
      <p:bldP spid="22" grpId="0"/>
      <p:bldP spid="23" grpId="0" animBg="1"/>
      <p:bldP spid="24" grpId="0"/>
      <p:bldP spid="25" grpId="0" animBg="1"/>
      <p:bldP spid="26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5673" y="411749"/>
            <a:ext cx="5328581" cy="4988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আমরা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 পদ্ধপ্তিতে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3389" y="1204682"/>
            <a:ext cx="3915177" cy="1725769"/>
          </a:xfrm>
          <a:custGeom>
            <a:avLst/>
            <a:gdLst>
              <a:gd name="connsiteX0" fmla="*/ 0 w 3181081"/>
              <a:gd name="connsiteY0" fmla="*/ 0 h 1725769"/>
              <a:gd name="connsiteX1" fmla="*/ 3181081 w 3181081"/>
              <a:gd name="connsiteY1" fmla="*/ 0 h 1725769"/>
              <a:gd name="connsiteX2" fmla="*/ 3181081 w 3181081"/>
              <a:gd name="connsiteY2" fmla="*/ 1725769 h 1725769"/>
              <a:gd name="connsiteX3" fmla="*/ 0 w 3181081"/>
              <a:gd name="connsiteY3" fmla="*/ 1725769 h 1725769"/>
              <a:gd name="connsiteX4" fmla="*/ 0 w 3181081"/>
              <a:gd name="connsiteY4" fmla="*/ 0 h 1725769"/>
              <a:gd name="connsiteX0" fmla="*/ 0 w 3915177"/>
              <a:gd name="connsiteY0" fmla="*/ 0 h 1725769"/>
              <a:gd name="connsiteX1" fmla="*/ 3915177 w 3915177"/>
              <a:gd name="connsiteY1" fmla="*/ 38637 h 1725769"/>
              <a:gd name="connsiteX2" fmla="*/ 3181081 w 3915177"/>
              <a:gd name="connsiteY2" fmla="*/ 1725769 h 1725769"/>
              <a:gd name="connsiteX3" fmla="*/ 0 w 3915177"/>
              <a:gd name="connsiteY3" fmla="*/ 1725769 h 1725769"/>
              <a:gd name="connsiteX4" fmla="*/ 0 w 3915177"/>
              <a:gd name="connsiteY4" fmla="*/ 0 h 1725769"/>
              <a:gd name="connsiteX0" fmla="*/ 850005 w 3915177"/>
              <a:gd name="connsiteY0" fmla="*/ 0 h 1725769"/>
              <a:gd name="connsiteX1" fmla="*/ 3915177 w 3915177"/>
              <a:gd name="connsiteY1" fmla="*/ 38637 h 1725769"/>
              <a:gd name="connsiteX2" fmla="*/ 3181081 w 3915177"/>
              <a:gd name="connsiteY2" fmla="*/ 1725769 h 1725769"/>
              <a:gd name="connsiteX3" fmla="*/ 0 w 3915177"/>
              <a:gd name="connsiteY3" fmla="*/ 1725769 h 1725769"/>
              <a:gd name="connsiteX4" fmla="*/ 850005 w 3915177"/>
              <a:gd name="connsiteY4" fmla="*/ 0 h 172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5177" h="1725769">
                <a:moveTo>
                  <a:pt x="850005" y="0"/>
                </a:moveTo>
                <a:lnTo>
                  <a:pt x="3915177" y="38637"/>
                </a:lnTo>
                <a:lnTo>
                  <a:pt x="3181081" y="1725769"/>
                </a:lnTo>
                <a:lnTo>
                  <a:pt x="0" y="1725769"/>
                </a:lnTo>
                <a:lnTo>
                  <a:pt x="85000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534040" y="906424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8387" y="2843014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0476" y="600893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4394" y="2834872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2878" y="190254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972468" y="1029326"/>
                <a:ext cx="6120794" cy="1499433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একটি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ত্রের  কর্ণ </a:t>
                </a:r>
                <a:r>
                  <a:rPr lang="en-GB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bn-I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ত্রটিকে সমান দু’টি অংশে বিভক্ত করে অর্থাৎ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ABD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BCD</m:t>
                    </m:r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।</a:t>
                </a:r>
                <a:r>
                  <a:rPr lang="bn-I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endPara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468" y="1029326"/>
                <a:ext cx="6120794" cy="1499433"/>
              </a:xfrm>
              <a:prstGeom prst="rect">
                <a:avLst/>
              </a:prstGeom>
              <a:blipFill rotWithShape="0">
                <a:blip r:embed="rId2"/>
                <a:stretch>
                  <a:fillRect l="-2279" t="-6375" r="-3667" b="-13944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>
            <a:endCxn id="5" idx="1"/>
          </p:cNvCxnSpPr>
          <p:nvPr/>
        </p:nvCxnSpPr>
        <p:spPr>
          <a:xfrm flipV="1">
            <a:off x="1637191" y="1243319"/>
            <a:ext cx="3931375" cy="1696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12525" y="1204682"/>
            <a:ext cx="452566" cy="11949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07598" y="2310320"/>
            <a:ext cx="505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 rot="20289903">
            <a:off x="2742281" y="1459867"/>
            <a:ext cx="478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690889" y="4048240"/>
                <a:ext cx="5881888" cy="522238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b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ABD</m:t>
                    </m:r>
                  </m:oMath>
                </a14:m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889" y="4048240"/>
                <a:ext cx="5881888" cy="522238"/>
              </a:xfrm>
              <a:prstGeom prst="rect">
                <a:avLst/>
              </a:prstGeom>
              <a:blipFill rotWithShape="0">
                <a:blip r:embed="rId3"/>
                <a:stretch>
                  <a:fillRect t="-17582" b="-37363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125752" y="4969223"/>
                <a:ext cx="4768678" cy="890664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GB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bn-IN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752" y="4969223"/>
                <a:ext cx="4768678" cy="890664"/>
              </a:xfrm>
              <a:prstGeom prst="rect">
                <a:avLst/>
              </a:prstGeom>
              <a:blipFill rotWithShape="0">
                <a:blip r:embed="rId4"/>
                <a:stretch>
                  <a:fillRect b="-7285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6260957" y="5198833"/>
            <a:ext cx="321972" cy="270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012545" y="5489903"/>
            <a:ext cx="321972" cy="270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0343365" y="5072942"/>
                <a:ext cx="1265625" cy="522238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ah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365" y="5072942"/>
                <a:ext cx="1265625" cy="522238"/>
              </a:xfrm>
              <a:prstGeom prst="rect">
                <a:avLst/>
              </a:prstGeom>
              <a:blipFill rotWithShape="0">
                <a:blip r:embed="rId5"/>
                <a:stretch>
                  <a:fillRect l="-11321" t="-15385" b="-39560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690888" y="5984830"/>
                <a:ext cx="5881889" cy="522238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ক্ষেত্রের ক্ষেত্রফল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উমি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উচ্চতা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888" y="5984830"/>
                <a:ext cx="5881889" cy="522238"/>
              </a:xfrm>
              <a:prstGeom prst="rect">
                <a:avLst/>
              </a:prstGeom>
              <a:blipFill rotWithShape="0">
                <a:blip r:embed="rId6"/>
                <a:stretch>
                  <a:fillRect t="-16667" b="-40000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65858" y="2770107"/>
                <a:ext cx="5862780" cy="1050546"/>
              </a:xfrm>
              <a:prstGeom prst="rect">
                <a:avLst/>
              </a:prstGeom>
              <a:noFill/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কৌণিক বিন্দু </a:t>
                </a:r>
                <a:r>
                  <a:rPr lang="en-GB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GB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⊥</m:t>
                    </m:r>
                    <m:r>
                      <a:rPr lang="bn-IN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3200" dirty="0">
                    <a:solidFill>
                      <a:schemeClr val="tx1"/>
                    </a:solidFill>
                  </a:rPr>
                  <a:t>E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আঁকা হলো এবং </a:t>
                </a:r>
                <a:r>
                  <a:rPr lang="en-GB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3200" dirty="0" smtClean="0">
                    <a:solidFill>
                      <a:schemeClr val="tx1"/>
                    </a:solidFill>
                  </a:rPr>
                  <a:t>E</a:t>
                </a:r>
                <a:r>
                  <a:rPr lang="bn-IN" sz="3200" dirty="0" smtClean="0">
                    <a:solidFill>
                      <a:schemeClr val="tx1"/>
                    </a:solidFill>
                  </a:rPr>
                  <a:t>=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।</a:t>
                </a:r>
                <a:r>
                  <a:rPr lang="bn-I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58" y="2770107"/>
                <a:ext cx="5862780" cy="1050546"/>
              </a:xfrm>
              <a:prstGeom prst="rect">
                <a:avLst/>
              </a:prstGeom>
              <a:blipFill rotWithShape="0">
                <a:blip r:embed="rId7"/>
                <a:stretch>
                  <a:fillRect t="-5914" b="-15054"/>
                </a:stretch>
              </a:blipFill>
              <a:ln w="7620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01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/>
      <p:bldP spid="11" grpId="0"/>
      <p:bldP spid="12" grpId="0" animBg="1"/>
      <p:bldP spid="22" grpId="0"/>
      <p:bldP spid="24" grpId="0"/>
      <p:bldP spid="25" grpId="0" animBg="1"/>
      <p:bldP spid="26" grpId="0" animBg="1"/>
      <p:bldP spid="30" grpId="0" animBg="1"/>
      <p:bldP spid="31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92" y="1118280"/>
            <a:ext cx="1938438" cy="23107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523193" y="274638"/>
            <a:ext cx="7908908" cy="498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                          ১২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23192" y="3817735"/>
                <a:ext cx="9388392" cy="181588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সামান্তরিকক্ষেত্রের ক্ষেত্রফল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সামান্তরিকক্ষেত্রের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GB" sz="4000" spc="-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 </a:t>
                </a:r>
                <a:r>
                  <a:rPr lang="en-GB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কর্ণের</a:t>
                </a:r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 </a:t>
                </a:r>
                <a:r>
                  <a:rPr lang="en-GB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192" y="3817735"/>
                <a:ext cx="9388392" cy="1815882"/>
              </a:xfrm>
              <a:prstGeom prst="rect">
                <a:avLst/>
              </a:prstGeom>
              <a:blipFill rotWithShape="0">
                <a:blip r:embed="rId4"/>
                <a:stretch>
                  <a:fillRect l="-1946" t="-4667" b="-12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97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59488" y="216301"/>
            <a:ext cx="2140989" cy="4988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337600" y="2553389"/>
                <a:ext cx="3425377" cy="695656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(খ)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bn-IN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600" y="2553389"/>
                <a:ext cx="3425377" cy="695656"/>
              </a:xfrm>
              <a:prstGeom prst="rect">
                <a:avLst/>
              </a:prstGeom>
              <a:blipFill rotWithShape="0">
                <a:blip r:embed="rId4"/>
                <a:stretch>
                  <a:fillRect t="-840" b="-17647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075801" y="874873"/>
            <a:ext cx="4400339" cy="987820"/>
            <a:chOff x="1545463" y="2430428"/>
            <a:chExt cx="2253804" cy="24635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Down Arrow 19"/>
                <p:cNvSpPr/>
                <p:nvPr/>
              </p:nvSpPr>
              <p:spPr>
                <a:xfrm>
                  <a:off x="1648495" y="2472744"/>
                  <a:ext cx="2047741" cy="2331076"/>
                </a:xfrm>
                <a:prstGeom prst="downArrow">
                  <a:avLst/>
                </a:prstGeom>
                <a:noFill/>
                <a:ln w="57150">
                  <a:solidFill>
                    <a:schemeClr val="bg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IN" sz="2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সঠিক উত্তরে </a:t>
                  </a:r>
                  <a14:m>
                    <m:oMath xmlns:m="http://schemas.openxmlformats.org/officeDocument/2006/math"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a14:m>
                  <a:r>
                    <a:rPr lang="bn-IN" sz="2400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চিহ্ন দাও </a:t>
                  </a:r>
                  <a:endParaRPr lang="en-GB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0" name="Down Arrow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495" y="2472744"/>
                  <a:ext cx="2047741" cy="2331076"/>
                </a:xfrm>
                <a:prstGeom prst="downArrow">
                  <a:avLst/>
                </a:prstGeom>
                <a:blipFill rotWithShape="0">
                  <a:blip r:embed="rId5"/>
                  <a:stretch>
                    <a:fillRect b="-9756"/>
                  </a:stretch>
                </a:blipFill>
                <a:ln w="57150">
                  <a:solidFill>
                    <a:schemeClr val="bg2">
                      <a:lumMod val="25000"/>
                      <a:lumOff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Down Arrow 20"/>
            <p:cNvSpPr/>
            <p:nvPr/>
          </p:nvSpPr>
          <p:spPr>
            <a:xfrm>
              <a:off x="1545463" y="2430428"/>
              <a:ext cx="2253804" cy="2463544"/>
            </a:xfrm>
            <a:prstGeom prst="downArrow">
              <a:avLst>
                <a:gd name="adj1" fmla="val 50000"/>
                <a:gd name="adj2" fmla="val 51714"/>
              </a:avLst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875884" y="1943885"/>
            <a:ext cx="4479655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বর্গ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কর্ণের সূত্র =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37587" y="2717374"/>
                <a:ext cx="2886105" cy="684472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</a:p>
              <a:p>
                <a:pPr algn="ctr"/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(ক)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bn-IN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87" y="2717374"/>
                <a:ext cx="2886105" cy="684472"/>
              </a:xfrm>
              <a:prstGeom prst="rect">
                <a:avLst/>
              </a:prstGeom>
              <a:blipFill rotWithShape="0">
                <a:blip r:embed="rId6"/>
                <a:stretch>
                  <a:fillRect t="-70940" b="-86325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337600" y="3376460"/>
                <a:ext cx="3425377" cy="687290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(ঘ)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GB" sz="32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bn-IN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600" y="3376460"/>
                <a:ext cx="3425377" cy="687290"/>
              </a:xfrm>
              <a:prstGeom prst="rect">
                <a:avLst/>
              </a:prstGeom>
              <a:blipFill rotWithShape="0">
                <a:blip r:embed="rId7"/>
                <a:stretch>
                  <a:fillRect t="-847" b="-18644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985418" y="3590278"/>
                <a:ext cx="2938274" cy="688316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(গ)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18" y="3590278"/>
                <a:ext cx="2938274" cy="688316"/>
              </a:xfrm>
              <a:prstGeom prst="rect">
                <a:avLst/>
              </a:prstGeom>
              <a:blipFill rotWithShape="0">
                <a:blip r:embed="rId8"/>
                <a:stretch>
                  <a:fillRect b="-22034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2037587" y="3617960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587" y="3617960"/>
                <a:ext cx="743914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6342083" y="2619385"/>
                <a:ext cx="1275274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83" y="2619385"/>
                <a:ext cx="1275274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 t="-47959" r="-3704" b="-26531"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6543470" y="3409572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70" y="3409572"/>
                <a:ext cx="732501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2130348" y="2760778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348" y="2760778"/>
                <a:ext cx="745536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2781501" y="4409406"/>
            <a:ext cx="4919728" cy="566671"/>
          </a:xfrm>
          <a:prstGeom prst="rect">
            <a:avLst/>
          </a:prstGeom>
          <a:noFill/>
          <a:ln w="28575">
            <a:solidFill>
              <a:srgbClr val="03B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 সূত্র কী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6333949" y="5083890"/>
                <a:ext cx="3556390" cy="695656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(খ)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এক</m:t>
                        </m:r>
                        <m:r>
                          <a:rPr lang="bn-I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কর্ণ</m:t>
                        </m:r>
                        <m:r>
                          <a:rPr lang="bn-IN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949" y="5083890"/>
                <a:ext cx="3556390" cy="695656"/>
              </a:xfrm>
              <a:prstGeom prst="rect">
                <a:avLst/>
              </a:prstGeom>
              <a:blipFill rotWithShape="0">
                <a:blip r:embed="rId13"/>
                <a:stretch>
                  <a:fillRect b="-18487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62182" y="5083560"/>
                <a:ext cx="3963368" cy="696317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(ক)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bn-I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দুই</m:t>
                    </m:r>
                    <m:r>
                      <a:rPr lang="bn-IN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কর্ণ</m:t>
                    </m:r>
                    <m:r>
                      <a:rPr lang="bn-IN" sz="3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82" y="5083560"/>
                <a:ext cx="3963368" cy="696317"/>
              </a:xfrm>
              <a:prstGeom prst="rect">
                <a:avLst/>
              </a:prstGeom>
              <a:blipFill rotWithShape="0">
                <a:blip r:embed="rId14"/>
                <a:stretch>
                  <a:fillRect b="-18487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6355079" y="5951752"/>
                <a:ext cx="3535260" cy="687290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(ঘ) দৈর্ঘ্য</a:t>
                </a:r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3600" dirty="0" smtClean="0"/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endParaRPr lang="en-GB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079" y="5951752"/>
                <a:ext cx="3535260" cy="687290"/>
              </a:xfrm>
              <a:prstGeom prst="rect">
                <a:avLst/>
              </a:prstGeom>
              <a:blipFill rotWithShape="0">
                <a:blip r:embed="rId15"/>
                <a:stretch>
                  <a:fillRect t="-11864" b="-27966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762181" y="5904242"/>
                <a:ext cx="3963369" cy="688316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(গ)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এক</m:t>
                        </m:r>
                        <m:r>
                          <a:rPr lang="bn-I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বাহু</m:t>
                        </m:r>
                        <m:r>
                          <a:rPr lang="bn-IN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81" y="5904242"/>
                <a:ext cx="3963369" cy="688316"/>
              </a:xfrm>
              <a:prstGeom prst="rect">
                <a:avLst/>
              </a:prstGeom>
              <a:blipFill rotWithShape="0">
                <a:blip r:embed="rId16"/>
                <a:stretch>
                  <a:fillRect t="-855" b="-18803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/>
              <p:cNvSpPr/>
              <p:nvPr/>
            </p:nvSpPr>
            <p:spPr>
              <a:xfrm>
                <a:off x="6492629" y="513216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5" name="Rounded 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29" y="5132160"/>
                <a:ext cx="569220" cy="562708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ounded Rectangle 65"/>
              <p:cNvSpPr/>
              <p:nvPr/>
            </p:nvSpPr>
            <p:spPr>
              <a:xfrm>
                <a:off x="6492629" y="597734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6" name="Rounded 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29" y="5977340"/>
                <a:ext cx="569220" cy="562708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/>
              <p:cNvSpPr/>
              <p:nvPr/>
            </p:nvSpPr>
            <p:spPr>
              <a:xfrm>
                <a:off x="1991075" y="5132160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7" name="Rounded 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75" y="5132160"/>
                <a:ext cx="566125" cy="562708"/>
              </a:xfrm>
              <a:prstGeom prst="round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/>
              <p:cNvSpPr/>
              <p:nvPr/>
            </p:nvSpPr>
            <p:spPr>
              <a:xfrm>
                <a:off x="1878996" y="5954235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996" y="5954235"/>
                <a:ext cx="1248241" cy="562708"/>
              </a:xfrm>
              <a:prstGeom prst="roundRect">
                <a:avLst/>
              </a:prstGeom>
              <a:blipFill rotWithShape="0">
                <a:blip r:embed="rId20"/>
                <a:stretch>
                  <a:fillRect t="-47959" r="-5213" b="-26531"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1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2" grpId="0" animBg="1"/>
      <p:bldP spid="33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926645" y="1016938"/>
                <a:ext cx="3411538" cy="695656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(খ)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এক</m:t>
                        </m:r>
                        <m:r>
                          <a:rPr lang="bn-I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কর্ণ</m:t>
                        </m:r>
                        <m:r>
                          <a:rPr lang="bn-IN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645" y="1016938"/>
                <a:ext cx="3411538" cy="695656"/>
              </a:xfrm>
              <a:prstGeom prst="rect">
                <a:avLst/>
              </a:prstGeom>
              <a:blipFill rotWithShape="0">
                <a:blip r:embed="rId4"/>
                <a:stretch>
                  <a:fillRect t="-840" b="-17647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080800" y="1030429"/>
                <a:ext cx="3978688" cy="696317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(ক)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bn-I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দুই</m:t>
                    </m:r>
                    <m:r>
                      <a:rPr lang="bn-IN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কর্ণ</m:t>
                    </m:r>
                    <m:r>
                      <a:rPr lang="bn-IN" sz="3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800" y="1030429"/>
                <a:ext cx="3978688" cy="696317"/>
              </a:xfrm>
              <a:prstGeom prst="rect">
                <a:avLst/>
              </a:prstGeom>
              <a:blipFill rotWithShape="0">
                <a:blip r:embed="rId5"/>
                <a:stretch>
                  <a:fillRect b="-18487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871567" y="1861502"/>
                <a:ext cx="3421833" cy="687290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(ঘ)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60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এক</m:t>
                        </m:r>
                        <m:r>
                          <a:rPr lang="bn-IN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বাহু</m:t>
                        </m:r>
                        <m:r>
                          <a:rPr lang="bn-IN" sz="3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567" y="1861502"/>
                <a:ext cx="3421833" cy="687290"/>
              </a:xfrm>
              <a:prstGeom prst="rect">
                <a:avLst/>
              </a:prstGeom>
              <a:blipFill rotWithShape="0">
                <a:blip r:embed="rId6"/>
                <a:stretch>
                  <a:fillRect b="-21186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009085" y="1902308"/>
                <a:ext cx="4050403" cy="688316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</a:p>
              <a:p>
                <a:pPr marL="0" lvl="2" algn="ctr"/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(গ)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3600" dirty="0"/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endParaRPr lang="en-GB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085" y="1902308"/>
                <a:ext cx="4050403" cy="688316"/>
              </a:xfrm>
              <a:prstGeom prst="rect">
                <a:avLst/>
              </a:prstGeom>
              <a:blipFill rotWithShape="0">
                <a:blip r:embed="rId7"/>
                <a:stretch>
                  <a:fillRect l="-747" t="-73729" r="-1046" b="-27966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2320373" y="1097233"/>
                <a:ext cx="793885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373" y="1097233"/>
                <a:ext cx="793885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>
              <a:xfrm>
                <a:off x="6943760" y="1060907"/>
                <a:ext cx="736739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760" y="1060907"/>
                <a:ext cx="736739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6920280" y="1877527"/>
                <a:ext cx="745017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280" y="1877527"/>
                <a:ext cx="745017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632724" y="382832"/>
            <a:ext cx="4765691" cy="5297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সামান্তরিক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=?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>
              <a:xfrm>
                <a:off x="2094407" y="1994322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407" y="1994322"/>
                <a:ext cx="1248241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 t="-46939" r="-5714" b="-26531"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1442434" y="2798511"/>
            <a:ext cx="10625070" cy="4588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 এবং  দৈর্ঘ্য প্রস্থের তিনগুণ । দৈর্ঘ্য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08628" y="3376816"/>
            <a:ext cx="2743200" cy="69631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(ক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2320373" y="3443620"/>
                <a:ext cx="793885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373" y="3443620"/>
                <a:ext cx="793885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251096" y="3391525"/>
                <a:ext cx="2692539" cy="695656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</a:t>
                </a:r>
                <a:r>
                  <a:rPr lang="en-GB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96" y="3391525"/>
                <a:ext cx="2692539" cy="695656"/>
              </a:xfrm>
              <a:prstGeom prst="rect">
                <a:avLst/>
              </a:prstGeom>
              <a:blipFill rotWithShape="0">
                <a:blip r:embed="rId13"/>
                <a:stretch>
                  <a:fillRect b="-18487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99173" y="4209438"/>
                <a:ext cx="2852655" cy="688316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(গ) </a:t>
                </a: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173" y="4209438"/>
                <a:ext cx="2852655" cy="688316"/>
              </a:xfrm>
              <a:prstGeom prst="rect">
                <a:avLst/>
              </a:prstGeom>
              <a:blipFill rotWithShape="0">
                <a:blip r:embed="rId14"/>
                <a:stretch>
                  <a:fillRect t="-1709" b="-18803"/>
                </a:stretch>
              </a:blip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7230668" y="4209438"/>
            <a:ext cx="2712967" cy="68729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(ঘ)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7384173" y="3429000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173" y="3429000"/>
                <a:ext cx="1248241" cy="562708"/>
              </a:xfrm>
              <a:prstGeom prst="roundRect">
                <a:avLst/>
              </a:prstGeom>
              <a:blipFill rotWithShape="0">
                <a:blip r:embed="rId15"/>
                <a:stretch>
                  <a:fillRect t="-47959" r="-5213" b="-26531"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2208628" y="4235754"/>
                <a:ext cx="905630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628" y="4235754"/>
                <a:ext cx="905630" cy="562708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7429660" y="4235754"/>
                <a:ext cx="771805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660" y="4235754"/>
                <a:ext cx="771805" cy="562708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1703404" y="5113117"/>
            <a:ext cx="6640822" cy="5254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সামান্তরিক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চতুর্ভুজ হতে উৎপন্ন হয়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32724" y="5948792"/>
            <a:ext cx="1475255" cy="69631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(ক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>
              <a:xfrm>
                <a:off x="1632724" y="6046046"/>
                <a:ext cx="519319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24" y="6046046"/>
                <a:ext cx="519319" cy="562708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3498888" y="5916030"/>
            <a:ext cx="2692539" cy="69565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(খ)আয়ত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428690" y="5918133"/>
            <a:ext cx="2153793" cy="67391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(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গ)রম্বস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819746" y="5904755"/>
            <a:ext cx="3105554" cy="68729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(ঘ)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ট্রাপিজিয়্যাম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>
              <a:xfrm>
                <a:off x="3532530" y="5978664"/>
                <a:ext cx="1248241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30" y="5978664"/>
                <a:ext cx="1248241" cy="562708"/>
              </a:xfrm>
              <a:prstGeom prst="roundRect">
                <a:avLst/>
              </a:prstGeom>
              <a:blipFill rotWithShape="0">
                <a:blip r:embed="rId19"/>
                <a:stretch>
                  <a:fillRect t="-47959" r="-5687" b="-26531"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>
              <a:xfrm>
                <a:off x="6539623" y="6014678"/>
                <a:ext cx="745017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623" y="6014678"/>
                <a:ext cx="745017" cy="562708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>
              <a:xfrm>
                <a:off x="8913025" y="5948792"/>
                <a:ext cx="745017" cy="562708"/>
              </a:xfrm>
              <a:prstGeom prst="roundRect">
                <a:avLst/>
              </a:prstGeom>
              <a:noFill/>
              <a:ln w="38100">
                <a:solidFill>
                  <a:srgbClr val="03B3B7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25" y="5948792"/>
                <a:ext cx="745017" cy="562708"/>
              </a:xfrm>
              <a:prstGeom prst="round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38100">
                <a:solidFill>
                  <a:srgbClr val="03B3B7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1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vinond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kkh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3517" y="384725"/>
            <a:ext cx="3484491" cy="498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4623517" y="1122609"/>
            <a:ext cx="3966693" cy="2614411"/>
          </a:xfrm>
          <a:prstGeom prst="actionButtonHome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9885" y="4272288"/>
                <a:ext cx="7657997" cy="17543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আয়তক্ষেত্রের ক্ষেত্রফল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GB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 এর দৈর্ঘ্য </a:t>
                </a:r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bn-I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কম হয় তবে এটি বর্গক্ষেত্রে পরিণত হয়</a:t>
                </a:r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আয়তাকারকক্ষেত্রের দৈর্ঘ্য ও প্রস্থ </a:t>
                </a:r>
                <a:r>
                  <a:rPr lang="en-GB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GB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885" y="4272288"/>
                <a:ext cx="7657997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953" t="-6897" r="-3813" b="-1172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16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693347"/>
            <a:ext cx="5718219" cy="5619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7" l="45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139" y="804689"/>
            <a:ext cx="3342725" cy="35381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8889440">
            <a:off x="4054800" y="2746418"/>
            <a:ext cx="7392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you next class</a:t>
            </a:r>
            <a:endParaRPr lang="en-GB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6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7" y="2036518"/>
            <a:ext cx="4211882" cy="4211882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88" y="2036518"/>
            <a:ext cx="4824412" cy="421188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13" y="641797"/>
            <a:ext cx="4672571" cy="4669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6544">
            <a:off x="1631012" y="-113127"/>
            <a:ext cx="10294288" cy="7565334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>
                <a:gd name="adj1" fmla="val 10267350"/>
                <a:gd name="adj2" fmla="val 0"/>
              </a:avLst>
            </a:prstTxWarp>
            <a:spAutoFit/>
          </a:bodyPr>
          <a:lstStyle/>
          <a:p>
            <a:r>
              <a:rPr lang="bn-IN" sz="800" b="1" spc="50" dirty="0" smtClean="0">
                <a:ln w="0"/>
                <a:solidFill>
                  <a:srgbClr val="03B3B7"/>
                </a:solidFill>
                <a:effectLst>
                  <a:glow rad="101600">
                    <a:schemeClr val="accent5">
                      <a:lumMod val="40000"/>
                      <a:lumOff val="60000"/>
                      <a:alpha val="6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শুভেচ্ছা   </a:t>
            </a:r>
            <a:endParaRPr lang="en-GB" sz="800" b="1" spc="50" dirty="0">
              <a:ln w="0"/>
              <a:solidFill>
                <a:srgbClr val="03B3B7"/>
              </a:solidFill>
              <a:effectLst>
                <a:glow rad="101600">
                  <a:schemeClr val="accent5">
                    <a:lumMod val="40000"/>
                    <a:lumOff val="60000"/>
                    <a:alpha val="6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0625" y="472751"/>
            <a:ext cx="7398795" cy="4988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বিনিময়                                     ৩ মিনিট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8861" y="1160284"/>
            <a:ext cx="4150743" cy="4988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ভালোভাবে লক্ষ্য কর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036518"/>
            <a:ext cx="4211882" cy="4211882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23" y="2036518"/>
            <a:ext cx="5415277" cy="421188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4363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4183" y="973499"/>
            <a:ext cx="4150743" cy="4988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ভালোভাবে লক্ষ্য কর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7132" y="1865804"/>
            <a:ext cx="1687132" cy="4805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বলে?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538" y="2642174"/>
            <a:ext cx="2730321" cy="27850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285859" y="2642174"/>
            <a:ext cx="837127" cy="27850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221464" y="2667926"/>
            <a:ext cx="110117" cy="27251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75815" y="5538414"/>
            <a:ext cx="1687132" cy="4631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8219" y="1865804"/>
            <a:ext cx="1687132" cy="4805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বলে?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5815" y="5538414"/>
            <a:ext cx="1687132" cy="4631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arallelogram 3"/>
          <p:cNvSpPr/>
          <p:nvPr/>
        </p:nvSpPr>
        <p:spPr>
          <a:xfrm>
            <a:off x="7111236" y="2633780"/>
            <a:ext cx="4321926" cy="2785056"/>
          </a:xfrm>
          <a:custGeom>
            <a:avLst/>
            <a:gdLst>
              <a:gd name="connsiteX0" fmla="*/ 0 w 4335780"/>
              <a:gd name="connsiteY0" fmla="*/ 2785056 h 2785056"/>
              <a:gd name="connsiteX1" fmla="*/ 696264 w 4335780"/>
              <a:gd name="connsiteY1" fmla="*/ 0 h 2785056"/>
              <a:gd name="connsiteX2" fmla="*/ 4335780 w 4335780"/>
              <a:gd name="connsiteY2" fmla="*/ 0 h 2785056"/>
              <a:gd name="connsiteX3" fmla="*/ 3639516 w 4335780"/>
              <a:gd name="connsiteY3" fmla="*/ 2785056 h 2785056"/>
              <a:gd name="connsiteX4" fmla="*/ 0 w 4335780"/>
              <a:gd name="connsiteY4" fmla="*/ 2785056 h 2785056"/>
              <a:gd name="connsiteX0" fmla="*/ 0 w 4308071"/>
              <a:gd name="connsiteY0" fmla="*/ 2757347 h 2785056"/>
              <a:gd name="connsiteX1" fmla="*/ 668555 w 4308071"/>
              <a:gd name="connsiteY1" fmla="*/ 0 h 2785056"/>
              <a:gd name="connsiteX2" fmla="*/ 4308071 w 4308071"/>
              <a:gd name="connsiteY2" fmla="*/ 0 h 2785056"/>
              <a:gd name="connsiteX3" fmla="*/ 3611807 w 4308071"/>
              <a:gd name="connsiteY3" fmla="*/ 2785056 h 2785056"/>
              <a:gd name="connsiteX4" fmla="*/ 0 w 4308071"/>
              <a:gd name="connsiteY4" fmla="*/ 2757347 h 2785056"/>
              <a:gd name="connsiteX0" fmla="*/ 0 w 4335780"/>
              <a:gd name="connsiteY0" fmla="*/ 2743493 h 2785056"/>
              <a:gd name="connsiteX1" fmla="*/ 696264 w 4335780"/>
              <a:gd name="connsiteY1" fmla="*/ 0 h 2785056"/>
              <a:gd name="connsiteX2" fmla="*/ 4335780 w 4335780"/>
              <a:gd name="connsiteY2" fmla="*/ 0 h 2785056"/>
              <a:gd name="connsiteX3" fmla="*/ 3639516 w 4335780"/>
              <a:gd name="connsiteY3" fmla="*/ 2785056 h 2785056"/>
              <a:gd name="connsiteX4" fmla="*/ 0 w 4335780"/>
              <a:gd name="connsiteY4" fmla="*/ 2743493 h 2785056"/>
              <a:gd name="connsiteX0" fmla="*/ 0 w 4321926"/>
              <a:gd name="connsiteY0" fmla="*/ 2729639 h 2785056"/>
              <a:gd name="connsiteX1" fmla="*/ 682410 w 4321926"/>
              <a:gd name="connsiteY1" fmla="*/ 0 h 2785056"/>
              <a:gd name="connsiteX2" fmla="*/ 4321926 w 4321926"/>
              <a:gd name="connsiteY2" fmla="*/ 0 h 2785056"/>
              <a:gd name="connsiteX3" fmla="*/ 3625662 w 4321926"/>
              <a:gd name="connsiteY3" fmla="*/ 2785056 h 2785056"/>
              <a:gd name="connsiteX4" fmla="*/ 0 w 4321926"/>
              <a:gd name="connsiteY4" fmla="*/ 2729639 h 278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1926" h="2785056">
                <a:moveTo>
                  <a:pt x="0" y="2729639"/>
                </a:moveTo>
                <a:lnTo>
                  <a:pt x="682410" y="0"/>
                </a:lnTo>
                <a:lnTo>
                  <a:pt x="4321926" y="0"/>
                </a:lnTo>
                <a:lnTo>
                  <a:pt x="3625662" y="2785056"/>
                </a:lnTo>
                <a:lnTo>
                  <a:pt x="0" y="2729639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>
            <a:off x="10730306" y="2824428"/>
            <a:ext cx="702856" cy="2588945"/>
          </a:xfrm>
          <a:prstGeom prst="triangle">
            <a:avLst>
              <a:gd name="adj" fmla="val 1000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7114267" y="2625377"/>
            <a:ext cx="692726" cy="2568178"/>
          </a:xfrm>
          <a:prstGeom prst="triangle">
            <a:avLst>
              <a:gd name="adj" fmla="val 1000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1"/>
          <p:cNvSpPr/>
          <p:nvPr/>
        </p:nvSpPr>
        <p:spPr>
          <a:xfrm rot="11735308" flipH="1">
            <a:off x="7374361" y="2589353"/>
            <a:ext cx="202197" cy="2794835"/>
          </a:xfrm>
          <a:custGeom>
            <a:avLst/>
            <a:gdLst>
              <a:gd name="connsiteX0" fmla="*/ 0 w 476790"/>
              <a:gd name="connsiteY0" fmla="*/ 0 h 2781976"/>
              <a:gd name="connsiteX1" fmla="*/ 476790 w 476790"/>
              <a:gd name="connsiteY1" fmla="*/ 0 h 2781976"/>
              <a:gd name="connsiteX2" fmla="*/ 476790 w 476790"/>
              <a:gd name="connsiteY2" fmla="*/ 2781976 h 2781976"/>
              <a:gd name="connsiteX3" fmla="*/ 0 w 476790"/>
              <a:gd name="connsiteY3" fmla="*/ 2781976 h 2781976"/>
              <a:gd name="connsiteX4" fmla="*/ 0 w 476790"/>
              <a:gd name="connsiteY4" fmla="*/ 0 h 2781976"/>
              <a:gd name="connsiteX0" fmla="*/ 63002 w 476790"/>
              <a:gd name="connsiteY0" fmla="*/ 31961 h 2781976"/>
              <a:gd name="connsiteX1" fmla="*/ 476790 w 476790"/>
              <a:gd name="connsiteY1" fmla="*/ 0 h 2781976"/>
              <a:gd name="connsiteX2" fmla="*/ 476790 w 476790"/>
              <a:gd name="connsiteY2" fmla="*/ 2781976 h 2781976"/>
              <a:gd name="connsiteX3" fmla="*/ 0 w 476790"/>
              <a:gd name="connsiteY3" fmla="*/ 2781976 h 2781976"/>
              <a:gd name="connsiteX4" fmla="*/ 63002 w 476790"/>
              <a:gd name="connsiteY4" fmla="*/ 31961 h 2781976"/>
              <a:gd name="connsiteX0" fmla="*/ 133932 w 476790"/>
              <a:gd name="connsiteY0" fmla="*/ 0 h 2858950"/>
              <a:gd name="connsiteX1" fmla="*/ 476790 w 476790"/>
              <a:gd name="connsiteY1" fmla="*/ 76974 h 2858950"/>
              <a:gd name="connsiteX2" fmla="*/ 476790 w 476790"/>
              <a:gd name="connsiteY2" fmla="*/ 2858950 h 2858950"/>
              <a:gd name="connsiteX3" fmla="*/ 0 w 476790"/>
              <a:gd name="connsiteY3" fmla="*/ 2858950 h 2858950"/>
              <a:gd name="connsiteX4" fmla="*/ 133932 w 476790"/>
              <a:gd name="connsiteY4" fmla="*/ 0 h 2858950"/>
              <a:gd name="connsiteX0" fmla="*/ 85152 w 476790"/>
              <a:gd name="connsiteY0" fmla="*/ 52752 h 2781976"/>
              <a:gd name="connsiteX1" fmla="*/ 476790 w 476790"/>
              <a:gd name="connsiteY1" fmla="*/ 0 h 2781976"/>
              <a:gd name="connsiteX2" fmla="*/ 476790 w 476790"/>
              <a:gd name="connsiteY2" fmla="*/ 2781976 h 2781976"/>
              <a:gd name="connsiteX3" fmla="*/ 0 w 476790"/>
              <a:gd name="connsiteY3" fmla="*/ 2781976 h 2781976"/>
              <a:gd name="connsiteX4" fmla="*/ 85152 w 476790"/>
              <a:gd name="connsiteY4" fmla="*/ 52752 h 2781976"/>
              <a:gd name="connsiteX0" fmla="*/ 178841 w 476790"/>
              <a:gd name="connsiteY0" fmla="*/ 65470 h 2781976"/>
              <a:gd name="connsiteX1" fmla="*/ 476790 w 476790"/>
              <a:gd name="connsiteY1" fmla="*/ 0 h 2781976"/>
              <a:gd name="connsiteX2" fmla="*/ 476790 w 476790"/>
              <a:gd name="connsiteY2" fmla="*/ 2781976 h 2781976"/>
              <a:gd name="connsiteX3" fmla="*/ 0 w 476790"/>
              <a:gd name="connsiteY3" fmla="*/ 2781976 h 2781976"/>
              <a:gd name="connsiteX4" fmla="*/ 178841 w 476790"/>
              <a:gd name="connsiteY4" fmla="*/ 65470 h 2781976"/>
              <a:gd name="connsiteX0" fmla="*/ 178841 w 476790"/>
              <a:gd name="connsiteY0" fmla="*/ 65470 h 2781976"/>
              <a:gd name="connsiteX1" fmla="*/ 476790 w 476790"/>
              <a:gd name="connsiteY1" fmla="*/ 0 h 2781976"/>
              <a:gd name="connsiteX2" fmla="*/ 180756 w 476790"/>
              <a:gd name="connsiteY2" fmla="*/ 2696346 h 2781976"/>
              <a:gd name="connsiteX3" fmla="*/ 0 w 476790"/>
              <a:gd name="connsiteY3" fmla="*/ 2781976 h 2781976"/>
              <a:gd name="connsiteX4" fmla="*/ 178841 w 476790"/>
              <a:gd name="connsiteY4" fmla="*/ 65470 h 2781976"/>
              <a:gd name="connsiteX0" fmla="*/ 178841 w 297202"/>
              <a:gd name="connsiteY0" fmla="*/ 16732 h 2733238"/>
              <a:gd name="connsiteX1" fmla="*/ 297202 w 297202"/>
              <a:gd name="connsiteY1" fmla="*/ 0 h 2733238"/>
              <a:gd name="connsiteX2" fmla="*/ 180756 w 297202"/>
              <a:gd name="connsiteY2" fmla="*/ 2647608 h 2733238"/>
              <a:gd name="connsiteX3" fmla="*/ 0 w 297202"/>
              <a:gd name="connsiteY3" fmla="*/ 2733238 h 2733238"/>
              <a:gd name="connsiteX4" fmla="*/ 178841 w 297202"/>
              <a:gd name="connsiteY4" fmla="*/ 16732 h 2733238"/>
              <a:gd name="connsiteX0" fmla="*/ 178841 w 297202"/>
              <a:gd name="connsiteY0" fmla="*/ 16732 h 2733238"/>
              <a:gd name="connsiteX1" fmla="*/ 297202 w 297202"/>
              <a:gd name="connsiteY1" fmla="*/ 0 h 2733238"/>
              <a:gd name="connsiteX2" fmla="*/ 180756 w 297202"/>
              <a:gd name="connsiteY2" fmla="*/ 2647608 h 2733238"/>
              <a:gd name="connsiteX3" fmla="*/ 0 w 297202"/>
              <a:gd name="connsiteY3" fmla="*/ 2733238 h 2733238"/>
              <a:gd name="connsiteX4" fmla="*/ 141211 w 297202"/>
              <a:gd name="connsiteY4" fmla="*/ 413230 h 2733238"/>
              <a:gd name="connsiteX5" fmla="*/ 178841 w 297202"/>
              <a:gd name="connsiteY5" fmla="*/ 16732 h 2733238"/>
              <a:gd name="connsiteX0" fmla="*/ 163658 w 282019"/>
              <a:gd name="connsiteY0" fmla="*/ 16732 h 2681196"/>
              <a:gd name="connsiteX1" fmla="*/ 282019 w 282019"/>
              <a:gd name="connsiteY1" fmla="*/ 0 h 2681196"/>
              <a:gd name="connsiteX2" fmla="*/ 165573 w 282019"/>
              <a:gd name="connsiteY2" fmla="*/ 2647608 h 2681196"/>
              <a:gd name="connsiteX3" fmla="*/ 0 w 282019"/>
              <a:gd name="connsiteY3" fmla="*/ 2681196 h 2681196"/>
              <a:gd name="connsiteX4" fmla="*/ 126028 w 282019"/>
              <a:gd name="connsiteY4" fmla="*/ 413230 h 2681196"/>
              <a:gd name="connsiteX5" fmla="*/ 163658 w 282019"/>
              <a:gd name="connsiteY5" fmla="*/ 16732 h 2681196"/>
              <a:gd name="connsiteX0" fmla="*/ 190867 w 282019"/>
              <a:gd name="connsiteY0" fmla="*/ 23991 h 2681196"/>
              <a:gd name="connsiteX1" fmla="*/ 282019 w 282019"/>
              <a:gd name="connsiteY1" fmla="*/ 0 h 2681196"/>
              <a:gd name="connsiteX2" fmla="*/ 165573 w 282019"/>
              <a:gd name="connsiteY2" fmla="*/ 2647608 h 2681196"/>
              <a:gd name="connsiteX3" fmla="*/ 0 w 282019"/>
              <a:gd name="connsiteY3" fmla="*/ 2681196 h 2681196"/>
              <a:gd name="connsiteX4" fmla="*/ 126028 w 282019"/>
              <a:gd name="connsiteY4" fmla="*/ 413230 h 2681196"/>
              <a:gd name="connsiteX5" fmla="*/ 190867 w 282019"/>
              <a:gd name="connsiteY5" fmla="*/ 23991 h 2681196"/>
              <a:gd name="connsiteX0" fmla="*/ 196239 w 282019"/>
              <a:gd name="connsiteY0" fmla="*/ 0 h 2725887"/>
              <a:gd name="connsiteX1" fmla="*/ 282019 w 282019"/>
              <a:gd name="connsiteY1" fmla="*/ 44691 h 2725887"/>
              <a:gd name="connsiteX2" fmla="*/ 165573 w 282019"/>
              <a:gd name="connsiteY2" fmla="*/ 2692299 h 2725887"/>
              <a:gd name="connsiteX3" fmla="*/ 0 w 282019"/>
              <a:gd name="connsiteY3" fmla="*/ 2725887 h 2725887"/>
              <a:gd name="connsiteX4" fmla="*/ 126028 w 282019"/>
              <a:gd name="connsiteY4" fmla="*/ 457921 h 2725887"/>
              <a:gd name="connsiteX5" fmla="*/ 196239 w 282019"/>
              <a:gd name="connsiteY5" fmla="*/ 0 h 2725887"/>
              <a:gd name="connsiteX0" fmla="*/ 196239 w 304793"/>
              <a:gd name="connsiteY0" fmla="*/ 33372 h 2759259"/>
              <a:gd name="connsiteX1" fmla="*/ 304793 w 304793"/>
              <a:gd name="connsiteY1" fmla="*/ 0 h 2759259"/>
              <a:gd name="connsiteX2" fmla="*/ 165573 w 304793"/>
              <a:gd name="connsiteY2" fmla="*/ 2725671 h 2759259"/>
              <a:gd name="connsiteX3" fmla="*/ 0 w 304793"/>
              <a:gd name="connsiteY3" fmla="*/ 2759259 h 2759259"/>
              <a:gd name="connsiteX4" fmla="*/ 126028 w 304793"/>
              <a:gd name="connsiteY4" fmla="*/ 491293 h 2759259"/>
              <a:gd name="connsiteX5" fmla="*/ 196239 w 304793"/>
              <a:gd name="connsiteY5" fmla="*/ 33372 h 2759259"/>
              <a:gd name="connsiteX0" fmla="*/ 196239 w 283595"/>
              <a:gd name="connsiteY0" fmla="*/ 10981 h 2736868"/>
              <a:gd name="connsiteX1" fmla="*/ 283595 w 283595"/>
              <a:gd name="connsiteY1" fmla="*/ 0 h 2736868"/>
              <a:gd name="connsiteX2" fmla="*/ 165573 w 283595"/>
              <a:gd name="connsiteY2" fmla="*/ 2703280 h 2736868"/>
              <a:gd name="connsiteX3" fmla="*/ 0 w 283595"/>
              <a:gd name="connsiteY3" fmla="*/ 2736868 h 2736868"/>
              <a:gd name="connsiteX4" fmla="*/ 126028 w 283595"/>
              <a:gd name="connsiteY4" fmla="*/ 468902 h 2736868"/>
              <a:gd name="connsiteX5" fmla="*/ 196239 w 283595"/>
              <a:gd name="connsiteY5" fmla="*/ 10981 h 2736868"/>
              <a:gd name="connsiteX0" fmla="*/ 196239 w 283595"/>
              <a:gd name="connsiteY0" fmla="*/ 10981 h 2736868"/>
              <a:gd name="connsiteX1" fmla="*/ 283595 w 283595"/>
              <a:gd name="connsiteY1" fmla="*/ 0 h 2736868"/>
              <a:gd name="connsiteX2" fmla="*/ 165573 w 283595"/>
              <a:gd name="connsiteY2" fmla="*/ 2703280 h 2736868"/>
              <a:gd name="connsiteX3" fmla="*/ 0 w 283595"/>
              <a:gd name="connsiteY3" fmla="*/ 2736868 h 2736868"/>
              <a:gd name="connsiteX4" fmla="*/ 160829 w 283595"/>
              <a:gd name="connsiteY4" fmla="*/ 450141 h 2736868"/>
              <a:gd name="connsiteX5" fmla="*/ 196239 w 283595"/>
              <a:gd name="connsiteY5" fmla="*/ 10981 h 2736868"/>
              <a:gd name="connsiteX0" fmla="*/ 196239 w 283595"/>
              <a:gd name="connsiteY0" fmla="*/ 10981 h 2736868"/>
              <a:gd name="connsiteX1" fmla="*/ 283595 w 283595"/>
              <a:gd name="connsiteY1" fmla="*/ 0 h 2736868"/>
              <a:gd name="connsiteX2" fmla="*/ 165573 w 283595"/>
              <a:gd name="connsiteY2" fmla="*/ 2703280 h 2736868"/>
              <a:gd name="connsiteX3" fmla="*/ 0 w 283595"/>
              <a:gd name="connsiteY3" fmla="*/ 2736868 h 2736868"/>
              <a:gd name="connsiteX4" fmla="*/ 122231 w 283595"/>
              <a:gd name="connsiteY4" fmla="*/ 481912 h 2736868"/>
              <a:gd name="connsiteX5" fmla="*/ 196239 w 283595"/>
              <a:gd name="connsiteY5" fmla="*/ 10981 h 2736868"/>
              <a:gd name="connsiteX0" fmla="*/ 196239 w 283595"/>
              <a:gd name="connsiteY0" fmla="*/ 10981 h 2736868"/>
              <a:gd name="connsiteX1" fmla="*/ 283595 w 283595"/>
              <a:gd name="connsiteY1" fmla="*/ 0 h 2736868"/>
              <a:gd name="connsiteX2" fmla="*/ 165573 w 283595"/>
              <a:gd name="connsiteY2" fmla="*/ 2703280 h 2736868"/>
              <a:gd name="connsiteX3" fmla="*/ 0 w 283595"/>
              <a:gd name="connsiteY3" fmla="*/ 2736868 h 2736868"/>
              <a:gd name="connsiteX4" fmla="*/ 122231 w 283595"/>
              <a:gd name="connsiteY4" fmla="*/ 481912 h 2736868"/>
              <a:gd name="connsiteX5" fmla="*/ 196239 w 283595"/>
              <a:gd name="connsiteY5" fmla="*/ 10981 h 2736868"/>
              <a:gd name="connsiteX0" fmla="*/ 196239 w 283595"/>
              <a:gd name="connsiteY0" fmla="*/ 10981 h 2736868"/>
              <a:gd name="connsiteX1" fmla="*/ 283595 w 283595"/>
              <a:gd name="connsiteY1" fmla="*/ 0 h 2736868"/>
              <a:gd name="connsiteX2" fmla="*/ 165573 w 283595"/>
              <a:gd name="connsiteY2" fmla="*/ 2703280 h 2736868"/>
              <a:gd name="connsiteX3" fmla="*/ 0 w 283595"/>
              <a:gd name="connsiteY3" fmla="*/ 2736868 h 2736868"/>
              <a:gd name="connsiteX4" fmla="*/ 122231 w 283595"/>
              <a:gd name="connsiteY4" fmla="*/ 481912 h 2736868"/>
              <a:gd name="connsiteX5" fmla="*/ 196239 w 283595"/>
              <a:gd name="connsiteY5" fmla="*/ 10981 h 2736868"/>
              <a:gd name="connsiteX0" fmla="*/ 196239 w 283595"/>
              <a:gd name="connsiteY0" fmla="*/ 10981 h 2736868"/>
              <a:gd name="connsiteX1" fmla="*/ 283595 w 283595"/>
              <a:gd name="connsiteY1" fmla="*/ 0 h 2736868"/>
              <a:gd name="connsiteX2" fmla="*/ 165573 w 283595"/>
              <a:gd name="connsiteY2" fmla="*/ 2703280 h 2736868"/>
              <a:gd name="connsiteX3" fmla="*/ 0 w 283595"/>
              <a:gd name="connsiteY3" fmla="*/ 2736868 h 2736868"/>
              <a:gd name="connsiteX4" fmla="*/ 122231 w 283595"/>
              <a:gd name="connsiteY4" fmla="*/ 481911 h 2736868"/>
              <a:gd name="connsiteX5" fmla="*/ 196239 w 283595"/>
              <a:gd name="connsiteY5" fmla="*/ 10981 h 2736868"/>
              <a:gd name="connsiteX0" fmla="*/ 190865 w 278221"/>
              <a:gd name="connsiteY0" fmla="*/ 10981 h 2703280"/>
              <a:gd name="connsiteX1" fmla="*/ 278221 w 278221"/>
              <a:gd name="connsiteY1" fmla="*/ 0 h 2703280"/>
              <a:gd name="connsiteX2" fmla="*/ 160199 w 278221"/>
              <a:gd name="connsiteY2" fmla="*/ 2703280 h 2703280"/>
              <a:gd name="connsiteX3" fmla="*/ 0 w 278221"/>
              <a:gd name="connsiteY3" fmla="*/ 2668186 h 2703280"/>
              <a:gd name="connsiteX4" fmla="*/ 116857 w 278221"/>
              <a:gd name="connsiteY4" fmla="*/ 481911 h 2703280"/>
              <a:gd name="connsiteX5" fmla="*/ 190865 w 278221"/>
              <a:gd name="connsiteY5" fmla="*/ 10981 h 2703280"/>
              <a:gd name="connsiteX0" fmla="*/ 190865 w 278221"/>
              <a:gd name="connsiteY0" fmla="*/ 10981 h 2679381"/>
              <a:gd name="connsiteX1" fmla="*/ 278221 w 278221"/>
              <a:gd name="connsiteY1" fmla="*/ 0 h 2679381"/>
              <a:gd name="connsiteX2" fmla="*/ 123178 w 278221"/>
              <a:gd name="connsiteY2" fmla="*/ 2679381 h 2679381"/>
              <a:gd name="connsiteX3" fmla="*/ 0 w 278221"/>
              <a:gd name="connsiteY3" fmla="*/ 2668186 h 2679381"/>
              <a:gd name="connsiteX4" fmla="*/ 116857 w 278221"/>
              <a:gd name="connsiteY4" fmla="*/ 481911 h 2679381"/>
              <a:gd name="connsiteX5" fmla="*/ 190865 w 278221"/>
              <a:gd name="connsiteY5" fmla="*/ 10981 h 2679381"/>
              <a:gd name="connsiteX0" fmla="*/ 190865 w 278221"/>
              <a:gd name="connsiteY0" fmla="*/ 10981 h 2710539"/>
              <a:gd name="connsiteX1" fmla="*/ 278221 w 278221"/>
              <a:gd name="connsiteY1" fmla="*/ 0 h 2710539"/>
              <a:gd name="connsiteX2" fmla="*/ 187408 w 278221"/>
              <a:gd name="connsiteY2" fmla="*/ 2710539 h 2710539"/>
              <a:gd name="connsiteX3" fmla="*/ 0 w 278221"/>
              <a:gd name="connsiteY3" fmla="*/ 2668186 h 2710539"/>
              <a:gd name="connsiteX4" fmla="*/ 116857 w 278221"/>
              <a:gd name="connsiteY4" fmla="*/ 481911 h 2710539"/>
              <a:gd name="connsiteX5" fmla="*/ 190865 w 278221"/>
              <a:gd name="connsiteY5" fmla="*/ 10981 h 2710539"/>
              <a:gd name="connsiteX0" fmla="*/ 191816 w 279172"/>
              <a:gd name="connsiteY0" fmla="*/ 10981 h 2710539"/>
              <a:gd name="connsiteX1" fmla="*/ 279172 w 279172"/>
              <a:gd name="connsiteY1" fmla="*/ 0 h 2710539"/>
              <a:gd name="connsiteX2" fmla="*/ 188359 w 279172"/>
              <a:gd name="connsiteY2" fmla="*/ 2710539 h 2710539"/>
              <a:gd name="connsiteX3" fmla="*/ 951 w 279172"/>
              <a:gd name="connsiteY3" fmla="*/ 2668186 h 2710539"/>
              <a:gd name="connsiteX4" fmla="*/ 15252 w 279172"/>
              <a:gd name="connsiteY4" fmla="*/ 831244 h 2710539"/>
              <a:gd name="connsiteX5" fmla="*/ 191816 w 279172"/>
              <a:gd name="connsiteY5" fmla="*/ 10981 h 2710539"/>
              <a:gd name="connsiteX0" fmla="*/ 190865 w 278221"/>
              <a:gd name="connsiteY0" fmla="*/ 10981 h 2710539"/>
              <a:gd name="connsiteX1" fmla="*/ 278221 w 278221"/>
              <a:gd name="connsiteY1" fmla="*/ 0 h 2710539"/>
              <a:gd name="connsiteX2" fmla="*/ 187408 w 278221"/>
              <a:gd name="connsiteY2" fmla="*/ 2710539 h 2710539"/>
              <a:gd name="connsiteX3" fmla="*/ 0 w 278221"/>
              <a:gd name="connsiteY3" fmla="*/ 2668186 h 2710539"/>
              <a:gd name="connsiteX4" fmla="*/ 50079 w 278221"/>
              <a:gd name="connsiteY4" fmla="*/ 825584 h 2710539"/>
              <a:gd name="connsiteX5" fmla="*/ 190865 w 278221"/>
              <a:gd name="connsiteY5" fmla="*/ 10981 h 2710539"/>
              <a:gd name="connsiteX0" fmla="*/ 202184 w 278221"/>
              <a:gd name="connsiteY0" fmla="*/ 27360 h 2710539"/>
              <a:gd name="connsiteX1" fmla="*/ 278221 w 278221"/>
              <a:gd name="connsiteY1" fmla="*/ 0 h 2710539"/>
              <a:gd name="connsiteX2" fmla="*/ 187408 w 278221"/>
              <a:gd name="connsiteY2" fmla="*/ 2710539 h 2710539"/>
              <a:gd name="connsiteX3" fmla="*/ 0 w 278221"/>
              <a:gd name="connsiteY3" fmla="*/ 2668186 h 2710539"/>
              <a:gd name="connsiteX4" fmla="*/ 50079 w 278221"/>
              <a:gd name="connsiteY4" fmla="*/ 825584 h 2710539"/>
              <a:gd name="connsiteX5" fmla="*/ 202184 w 278221"/>
              <a:gd name="connsiteY5" fmla="*/ 27360 h 2710539"/>
              <a:gd name="connsiteX0" fmla="*/ 261855 w 337892"/>
              <a:gd name="connsiteY0" fmla="*/ 27360 h 2710539"/>
              <a:gd name="connsiteX1" fmla="*/ 337892 w 337892"/>
              <a:gd name="connsiteY1" fmla="*/ 0 h 2710539"/>
              <a:gd name="connsiteX2" fmla="*/ 247079 w 337892"/>
              <a:gd name="connsiteY2" fmla="*/ 2710539 h 2710539"/>
              <a:gd name="connsiteX3" fmla="*/ 59671 w 337892"/>
              <a:gd name="connsiteY3" fmla="*/ 2668186 h 2710539"/>
              <a:gd name="connsiteX4" fmla="*/ 9356 w 337892"/>
              <a:gd name="connsiteY4" fmla="*/ 871750 h 2710539"/>
              <a:gd name="connsiteX5" fmla="*/ 261855 w 337892"/>
              <a:gd name="connsiteY5" fmla="*/ 27360 h 2710539"/>
              <a:gd name="connsiteX0" fmla="*/ 261855 w 337892"/>
              <a:gd name="connsiteY0" fmla="*/ 27360 h 2668186"/>
              <a:gd name="connsiteX1" fmla="*/ 337892 w 337892"/>
              <a:gd name="connsiteY1" fmla="*/ 0 h 2668186"/>
              <a:gd name="connsiteX2" fmla="*/ 213121 w 337892"/>
              <a:gd name="connsiteY2" fmla="*/ 2661403 h 2668186"/>
              <a:gd name="connsiteX3" fmla="*/ 59671 w 337892"/>
              <a:gd name="connsiteY3" fmla="*/ 2668186 h 2668186"/>
              <a:gd name="connsiteX4" fmla="*/ 9356 w 337892"/>
              <a:gd name="connsiteY4" fmla="*/ 871750 h 2668186"/>
              <a:gd name="connsiteX5" fmla="*/ 261855 w 337892"/>
              <a:gd name="connsiteY5" fmla="*/ 27360 h 2668186"/>
              <a:gd name="connsiteX0" fmla="*/ 364634 w 440671"/>
              <a:gd name="connsiteY0" fmla="*/ 27360 h 2661403"/>
              <a:gd name="connsiteX1" fmla="*/ 440671 w 440671"/>
              <a:gd name="connsiteY1" fmla="*/ 0 h 2661403"/>
              <a:gd name="connsiteX2" fmla="*/ 315900 w 440671"/>
              <a:gd name="connsiteY2" fmla="*/ 2661403 h 2661403"/>
              <a:gd name="connsiteX3" fmla="*/ 0 w 440671"/>
              <a:gd name="connsiteY3" fmla="*/ 2621242 h 2661403"/>
              <a:gd name="connsiteX4" fmla="*/ 112135 w 440671"/>
              <a:gd name="connsiteY4" fmla="*/ 871750 h 2661403"/>
              <a:gd name="connsiteX5" fmla="*/ 364634 w 440671"/>
              <a:gd name="connsiteY5" fmla="*/ 27360 h 2661403"/>
              <a:gd name="connsiteX0" fmla="*/ 535081 w 611118"/>
              <a:gd name="connsiteY0" fmla="*/ 27360 h 2661403"/>
              <a:gd name="connsiteX1" fmla="*/ 611118 w 611118"/>
              <a:gd name="connsiteY1" fmla="*/ 0 h 2661403"/>
              <a:gd name="connsiteX2" fmla="*/ 486347 w 611118"/>
              <a:gd name="connsiteY2" fmla="*/ 2661403 h 2661403"/>
              <a:gd name="connsiteX3" fmla="*/ 170447 w 611118"/>
              <a:gd name="connsiteY3" fmla="*/ 2621242 h 2661403"/>
              <a:gd name="connsiteX4" fmla="*/ 5595 w 611118"/>
              <a:gd name="connsiteY4" fmla="*/ 852444 h 2661403"/>
              <a:gd name="connsiteX5" fmla="*/ 535081 w 611118"/>
              <a:gd name="connsiteY5" fmla="*/ 27360 h 2661403"/>
              <a:gd name="connsiteX0" fmla="*/ 584301 w 660338"/>
              <a:gd name="connsiteY0" fmla="*/ 27360 h 2661403"/>
              <a:gd name="connsiteX1" fmla="*/ 660338 w 660338"/>
              <a:gd name="connsiteY1" fmla="*/ 0 h 2661403"/>
              <a:gd name="connsiteX2" fmla="*/ 535567 w 660338"/>
              <a:gd name="connsiteY2" fmla="*/ 2661403 h 2661403"/>
              <a:gd name="connsiteX3" fmla="*/ 219667 w 660338"/>
              <a:gd name="connsiteY3" fmla="*/ 2621242 h 2661403"/>
              <a:gd name="connsiteX4" fmla="*/ 4760 w 660338"/>
              <a:gd name="connsiteY4" fmla="*/ 832646 h 2661403"/>
              <a:gd name="connsiteX5" fmla="*/ 584301 w 660338"/>
              <a:gd name="connsiteY5" fmla="*/ 27360 h 2661403"/>
              <a:gd name="connsiteX0" fmla="*/ 584301 w 660338"/>
              <a:gd name="connsiteY0" fmla="*/ 27360 h 2661403"/>
              <a:gd name="connsiteX1" fmla="*/ 660338 w 660338"/>
              <a:gd name="connsiteY1" fmla="*/ 0 h 2661403"/>
              <a:gd name="connsiteX2" fmla="*/ 535567 w 660338"/>
              <a:gd name="connsiteY2" fmla="*/ 2661403 h 2661403"/>
              <a:gd name="connsiteX3" fmla="*/ 219667 w 660338"/>
              <a:gd name="connsiteY3" fmla="*/ 2621242 h 2661403"/>
              <a:gd name="connsiteX4" fmla="*/ 4760 w 660338"/>
              <a:gd name="connsiteY4" fmla="*/ 832646 h 2661403"/>
              <a:gd name="connsiteX5" fmla="*/ 584301 w 660338"/>
              <a:gd name="connsiteY5" fmla="*/ 27360 h 2661403"/>
              <a:gd name="connsiteX0" fmla="*/ 608643 w 660338"/>
              <a:gd name="connsiteY0" fmla="*/ 0 h 2672165"/>
              <a:gd name="connsiteX1" fmla="*/ 660338 w 660338"/>
              <a:gd name="connsiteY1" fmla="*/ 10762 h 2672165"/>
              <a:gd name="connsiteX2" fmla="*/ 535567 w 660338"/>
              <a:gd name="connsiteY2" fmla="*/ 2672165 h 2672165"/>
              <a:gd name="connsiteX3" fmla="*/ 219667 w 660338"/>
              <a:gd name="connsiteY3" fmla="*/ 2632004 h 2672165"/>
              <a:gd name="connsiteX4" fmla="*/ 4760 w 660338"/>
              <a:gd name="connsiteY4" fmla="*/ 843408 h 2672165"/>
              <a:gd name="connsiteX5" fmla="*/ 608643 w 660338"/>
              <a:gd name="connsiteY5" fmla="*/ 0 h 2672165"/>
              <a:gd name="connsiteX0" fmla="*/ 608643 w 660338"/>
              <a:gd name="connsiteY0" fmla="*/ 0 h 2672165"/>
              <a:gd name="connsiteX1" fmla="*/ 660338 w 660338"/>
              <a:gd name="connsiteY1" fmla="*/ 10762 h 2672165"/>
              <a:gd name="connsiteX2" fmla="*/ 535567 w 660338"/>
              <a:gd name="connsiteY2" fmla="*/ 2672165 h 2672165"/>
              <a:gd name="connsiteX3" fmla="*/ 219667 w 660338"/>
              <a:gd name="connsiteY3" fmla="*/ 2632004 h 2672165"/>
              <a:gd name="connsiteX4" fmla="*/ 4760 w 660338"/>
              <a:gd name="connsiteY4" fmla="*/ 843408 h 2672165"/>
              <a:gd name="connsiteX5" fmla="*/ 608643 w 660338"/>
              <a:gd name="connsiteY5" fmla="*/ 0 h 2672165"/>
              <a:gd name="connsiteX0" fmla="*/ 608643 w 660338"/>
              <a:gd name="connsiteY0" fmla="*/ 0 h 2672165"/>
              <a:gd name="connsiteX1" fmla="*/ 660338 w 660338"/>
              <a:gd name="connsiteY1" fmla="*/ 10762 h 2672165"/>
              <a:gd name="connsiteX2" fmla="*/ 535567 w 660338"/>
              <a:gd name="connsiteY2" fmla="*/ 2672165 h 2672165"/>
              <a:gd name="connsiteX3" fmla="*/ 219667 w 660338"/>
              <a:gd name="connsiteY3" fmla="*/ 2632004 h 2672165"/>
              <a:gd name="connsiteX4" fmla="*/ 4760 w 660338"/>
              <a:gd name="connsiteY4" fmla="*/ 843408 h 2672165"/>
              <a:gd name="connsiteX5" fmla="*/ 608643 w 660338"/>
              <a:gd name="connsiteY5" fmla="*/ 0 h 2672165"/>
              <a:gd name="connsiteX0" fmla="*/ 608643 w 660338"/>
              <a:gd name="connsiteY0" fmla="*/ 0 h 2672165"/>
              <a:gd name="connsiteX1" fmla="*/ 660338 w 660338"/>
              <a:gd name="connsiteY1" fmla="*/ 10762 h 2672165"/>
              <a:gd name="connsiteX2" fmla="*/ 535567 w 660338"/>
              <a:gd name="connsiteY2" fmla="*/ 2672165 h 2672165"/>
              <a:gd name="connsiteX3" fmla="*/ 219667 w 660338"/>
              <a:gd name="connsiteY3" fmla="*/ 2632004 h 2672165"/>
              <a:gd name="connsiteX4" fmla="*/ 4760 w 660338"/>
              <a:gd name="connsiteY4" fmla="*/ 843408 h 2672165"/>
              <a:gd name="connsiteX5" fmla="*/ 608643 w 660338"/>
              <a:gd name="connsiteY5" fmla="*/ 0 h 2672165"/>
              <a:gd name="connsiteX0" fmla="*/ 572035 w 623730"/>
              <a:gd name="connsiteY0" fmla="*/ 0 h 2672165"/>
              <a:gd name="connsiteX1" fmla="*/ 623730 w 623730"/>
              <a:gd name="connsiteY1" fmla="*/ 10762 h 2672165"/>
              <a:gd name="connsiteX2" fmla="*/ 498959 w 623730"/>
              <a:gd name="connsiteY2" fmla="*/ 2672165 h 2672165"/>
              <a:gd name="connsiteX3" fmla="*/ 183059 w 623730"/>
              <a:gd name="connsiteY3" fmla="*/ 2632004 h 2672165"/>
              <a:gd name="connsiteX4" fmla="*/ 5353 w 623730"/>
              <a:gd name="connsiteY4" fmla="*/ 834246 h 2672165"/>
              <a:gd name="connsiteX5" fmla="*/ 572035 w 623730"/>
              <a:gd name="connsiteY5" fmla="*/ 0 h 2672165"/>
              <a:gd name="connsiteX0" fmla="*/ 388977 w 440672"/>
              <a:gd name="connsiteY0" fmla="*/ 0 h 2672165"/>
              <a:gd name="connsiteX1" fmla="*/ 440672 w 440672"/>
              <a:gd name="connsiteY1" fmla="*/ 10762 h 2672165"/>
              <a:gd name="connsiteX2" fmla="*/ 315901 w 440672"/>
              <a:gd name="connsiteY2" fmla="*/ 2672165 h 2672165"/>
              <a:gd name="connsiteX3" fmla="*/ 1 w 440672"/>
              <a:gd name="connsiteY3" fmla="*/ 2632004 h 2672165"/>
              <a:gd name="connsiteX4" fmla="*/ 71197 w 440672"/>
              <a:gd name="connsiteY4" fmla="*/ 837193 h 2672165"/>
              <a:gd name="connsiteX5" fmla="*/ 388977 w 440672"/>
              <a:gd name="connsiteY5" fmla="*/ 0 h 2672165"/>
              <a:gd name="connsiteX0" fmla="*/ 372748 w 440672"/>
              <a:gd name="connsiteY0" fmla="*/ 14654 h 2661403"/>
              <a:gd name="connsiteX1" fmla="*/ 440672 w 440672"/>
              <a:gd name="connsiteY1" fmla="*/ 0 h 2661403"/>
              <a:gd name="connsiteX2" fmla="*/ 315901 w 440672"/>
              <a:gd name="connsiteY2" fmla="*/ 2661403 h 2661403"/>
              <a:gd name="connsiteX3" fmla="*/ 1 w 440672"/>
              <a:gd name="connsiteY3" fmla="*/ 2621242 h 2661403"/>
              <a:gd name="connsiteX4" fmla="*/ 71197 w 440672"/>
              <a:gd name="connsiteY4" fmla="*/ 826431 h 2661403"/>
              <a:gd name="connsiteX5" fmla="*/ 372748 w 440672"/>
              <a:gd name="connsiteY5" fmla="*/ 14654 h 2661403"/>
              <a:gd name="connsiteX0" fmla="*/ 372748 w 440672"/>
              <a:gd name="connsiteY0" fmla="*/ 14654 h 2661403"/>
              <a:gd name="connsiteX1" fmla="*/ 440672 w 440672"/>
              <a:gd name="connsiteY1" fmla="*/ 0 h 2661403"/>
              <a:gd name="connsiteX2" fmla="*/ 315901 w 440672"/>
              <a:gd name="connsiteY2" fmla="*/ 2661403 h 2661403"/>
              <a:gd name="connsiteX3" fmla="*/ 1 w 440672"/>
              <a:gd name="connsiteY3" fmla="*/ 2621242 h 2661403"/>
              <a:gd name="connsiteX4" fmla="*/ 71197 w 440672"/>
              <a:gd name="connsiteY4" fmla="*/ 826431 h 2661403"/>
              <a:gd name="connsiteX5" fmla="*/ 372748 w 440672"/>
              <a:gd name="connsiteY5" fmla="*/ 14654 h 2661403"/>
              <a:gd name="connsiteX0" fmla="*/ 372748 w 440672"/>
              <a:gd name="connsiteY0" fmla="*/ 14654 h 2661403"/>
              <a:gd name="connsiteX1" fmla="*/ 440672 w 440672"/>
              <a:gd name="connsiteY1" fmla="*/ 0 h 2661403"/>
              <a:gd name="connsiteX2" fmla="*/ 315901 w 440672"/>
              <a:gd name="connsiteY2" fmla="*/ 2661403 h 2661403"/>
              <a:gd name="connsiteX3" fmla="*/ 1 w 440672"/>
              <a:gd name="connsiteY3" fmla="*/ 2621242 h 2661403"/>
              <a:gd name="connsiteX4" fmla="*/ 71197 w 440672"/>
              <a:gd name="connsiteY4" fmla="*/ 826431 h 2661403"/>
              <a:gd name="connsiteX5" fmla="*/ 372748 w 440672"/>
              <a:gd name="connsiteY5" fmla="*/ 14654 h 2661403"/>
              <a:gd name="connsiteX0" fmla="*/ 314581 w 440672"/>
              <a:gd name="connsiteY0" fmla="*/ 7564 h 2661403"/>
              <a:gd name="connsiteX1" fmla="*/ 440672 w 440672"/>
              <a:gd name="connsiteY1" fmla="*/ 0 h 2661403"/>
              <a:gd name="connsiteX2" fmla="*/ 315901 w 440672"/>
              <a:gd name="connsiteY2" fmla="*/ 2661403 h 2661403"/>
              <a:gd name="connsiteX3" fmla="*/ 1 w 440672"/>
              <a:gd name="connsiteY3" fmla="*/ 2621242 h 2661403"/>
              <a:gd name="connsiteX4" fmla="*/ 71197 w 440672"/>
              <a:gd name="connsiteY4" fmla="*/ 826431 h 2661403"/>
              <a:gd name="connsiteX5" fmla="*/ 314581 w 440672"/>
              <a:gd name="connsiteY5" fmla="*/ 7564 h 266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672" h="2661403">
                <a:moveTo>
                  <a:pt x="314581" y="7564"/>
                </a:moveTo>
                <a:lnTo>
                  <a:pt x="440672" y="0"/>
                </a:lnTo>
                <a:lnTo>
                  <a:pt x="315901" y="2661403"/>
                </a:lnTo>
                <a:lnTo>
                  <a:pt x="1" y="2621242"/>
                </a:lnTo>
                <a:cubicBezTo>
                  <a:pt x="46278" y="1919595"/>
                  <a:pt x="24920" y="1528078"/>
                  <a:pt x="71197" y="826431"/>
                </a:cubicBezTo>
                <a:cubicBezTo>
                  <a:pt x="156155" y="531113"/>
                  <a:pt x="-139624" y="586595"/>
                  <a:pt x="314581" y="756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3"/>
          <p:cNvSpPr/>
          <p:nvPr/>
        </p:nvSpPr>
        <p:spPr>
          <a:xfrm rot="884386" flipH="1">
            <a:off x="10967857" y="2643252"/>
            <a:ext cx="305403" cy="2807123"/>
          </a:xfrm>
          <a:custGeom>
            <a:avLst/>
            <a:gdLst>
              <a:gd name="connsiteX0" fmla="*/ 0 w 197588"/>
              <a:gd name="connsiteY0" fmla="*/ 0 h 2871993"/>
              <a:gd name="connsiteX1" fmla="*/ 197588 w 197588"/>
              <a:gd name="connsiteY1" fmla="*/ 0 h 2871993"/>
              <a:gd name="connsiteX2" fmla="*/ 197588 w 197588"/>
              <a:gd name="connsiteY2" fmla="*/ 2871993 h 2871993"/>
              <a:gd name="connsiteX3" fmla="*/ 0 w 197588"/>
              <a:gd name="connsiteY3" fmla="*/ 2871993 h 2871993"/>
              <a:gd name="connsiteX4" fmla="*/ 0 w 197588"/>
              <a:gd name="connsiteY4" fmla="*/ 0 h 2871993"/>
              <a:gd name="connsiteX0" fmla="*/ 0 w 197588"/>
              <a:gd name="connsiteY0" fmla="*/ 0 h 2871993"/>
              <a:gd name="connsiteX1" fmla="*/ 197588 w 197588"/>
              <a:gd name="connsiteY1" fmla="*/ 0 h 2871993"/>
              <a:gd name="connsiteX2" fmla="*/ 197588 w 197588"/>
              <a:gd name="connsiteY2" fmla="*/ 2871993 h 2871993"/>
              <a:gd name="connsiteX3" fmla="*/ 17625 w 197588"/>
              <a:gd name="connsiteY3" fmla="*/ 2805000 h 2871993"/>
              <a:gd name="connsiteX4" fmla="*/ 0 w 197588"/>
              <a:gd name="connsiteY4" fmla="*/ 0 h 2871993"/>
              <a:gd name="connsiteX0" fmla="*/ 0 w 197588"/>
              <a:gd name="connsiteY0" fmla="*/ 0 h 2871993"/>
              <a:gd name="connsiteX1" fmla="*/ 197588 w 197588"/>
              <a:gd name="connsiteY1" fmla="*/ 0 h 2871993"/>
              <a:gd name="connsiteX2" fmla="*/ 197588 w 197588"/>
              <a:gd name="connsiteY2" fmla="*/ 2871993 h 2871993"/>
              <a:gd name="connsiteX3" fmla="*/ 24675 w 197588"/>
              <a:gd name="connsiteY3" fmla="*/ 2778203 h 2871993"/>
              <a:gd name="connsiteX4" fmla="*/ 0 w 197588"/>
              <a:gd name="connsiteY4" fmla="*/ 0 h 2871993"/>
              <a:gd name="connsiteX0" fmla="*/ 0 w 201113"/>
              <a:gd name="connsiteY0" fmla="*/ 0 h 2858594"/>
              <a:gd name="connsiteX1" fmla="*/ 197588 w 201113"/>
              <a:gd name="connsiteY1" fmla="*/ 0 h 2858594"/>
              <a:gd name="connsiteX2" fmla="*/ 201113 w 201113"/>
              <a:gd name="connsiteY2" fmla="*/ 2858594 h 2858594"/>
              <a:gd name="connsiteX3" fmla="*/ 24675 w 201113"/>
              <a:gd name="connsiteY3" fmla="*/ 2778203 h 2858594"/>
              <a:gd name="connsiteX4" fmla="*/ 0 w 201113"/>
              <a:gd name="connsiteY4" fmla="*/ 0 h 2858594"/>
              <a:gd name="connsiteX0" fmla="*/ 0 w 201113"/>
              <a:gd name="connsiteY0" fmla="*/ 0 h 2858594"/>
              <a:gd name="connsiteX1" fmla="*/ 197588 w 201113"/>
              <a:gd name="connsiteY1" fmla="*/ 0 h 2858594"/>
              <a:gd name="connsiteX2" fmla="*/ 201113 w 201113"/>
              <a:gd name="connsiteY2" fmla="*/ 2858594 h 2858594"/>
              <a:gd name="connsiteX3" fmla="*/ 24675 w 201113"/>
              <a:gd name="connsiteY3" fmla="*/ 2778203 h 2858594"/>
              <a:gd name="connsiteX4" fmla="*/ 0 w 201113"/>
              <a:gd name="connsiteY4" fmla="*/ 0 h 2858594"/>
              <a:gd name="connsiteX0" fmla="*/ 130088 w 176766"/>
              <a:gd name="connsiteY0" fmla="*/ 11978 h 2858594"/>
              <a:gd name="connsiteX1" fmla="*/ 173241 w 176766"/>
              <a:gd name="connsiteY1" fmla="*/ 0 h 2858594"/>
              <a:gd name="connsiteX2" fmla="*/ 176766 w 176766"/>
              <a:gd name="connsiteY2" fmla="*/ 2858594 h 2858594"/>
              <a:gd name="connsiteX3" fmla="*/ 328 w 176766"/>
              <a:gd name="connsiteY3" fmla="*/ 2778203 h 2858594"/>
              <a:gd name="connsiteX4" fmla="*/ 130088 w 176766"/>
              <a:gd name="connsiteY4" fmla="*/ 11978 h 2858594"/>
              <a:gd name="connsiteX0" fmla="*/ 141652 w 188330"/>
              <a:gd name="connsiteY0" fmla="*/ 11978 h 2858594"/>
              <a:gd name="connsiteX1" fmla="*/ 184805 w 188330"/>
              <a:gd name="connsiteY1" fmla="*/ 0 h 2858594"/>
              <a:gd name="connsiteX2" fmla="*/ 188330 w 188330"/>
              <a:gd name="connsiteY2" fmla="*/ 2858594 h 2858594"/>
              <a:gd name="connsiteX3" fmla="*/ 11892 w 188330"/>
              <a:gd name="connsiteY3" fmla="*/ 2778203 h 2858594"/>
              <a:gd name="connsiteX4" fmla="*/ 141652 w 188330"/>
              <a:gd name="connsiteY4" fmla="*/ 11978 h 2858594"/>
              <a:gd name="connsiteX0" fmla="*/ 130409 w 177087"/>
              <a:gd name="connsiteY0" fmla="*/ 11978 h 2858594"/>
              <a:gd name="connsiteX1" fmla="*/ 173562 w 177087"/>
              <a:gd name="connsiteY1" fmla="*/ 0 h 2858594"/>
              <a:gd name="connsiteX2" fmla="*/ 177087 w 177087"/>
              <a:gd name="connsiteY2" fmla="*/ 2858594 h 2858594"/>
              <a:gd name="connsiteX3" fmla="*/ 649 w 177087"/>
              <a:gd name="connsiteY3" fmla="*/ 2778203 h 2858594"/>
              <a:gd name="connsiteX4" fmla="*/ 130409 w 177087"/>
              <a:gd name="connsiteY4" fmla="*/ 11978 h 2858594"/>
              <a:gd name="connsiteX0" fmla="*/ 157042 w 176923"/>
              <a:gd name="connsiteY0" fmla="*/ 19028 h 2858594"/>
              <a:gd name="connsiteX1" fmla="*/ 173398 w 176923"/>
              <a:gd name="connsiteY1" fmla="*/ 0 h 2858594"/>
              <a:gd name="connsiteX2" fmla="*/ 176923 w 176923"/>
              <a:gd name="connsiteY2" fmla="*/ 2858594 h 2858594"/>
              <a:gd name="connsiteX3" fmla="*/ 485 w 176923"/>
              <a:gd name="connsiteY3" fmla="*/ 2778203 h 2858594"/>
              <a:gd name="connsiteX4" fmla="*/ 157042 w 176923"/>
              <a:gd name="connsiteY4" fmla="*/ 19028 h 2858594"/>
              <a:gd name="connsiteX0" fmla="*/ 119239 w 177193"/>
              <a:gd name="connsiteY0" fmla="*/ 109292 h 2858594"/>
              <a:gd name="connsiteX1" fmla="*/ 173668 w 177193"/>
              <a:gd name="connsiteY1" fmla="*/ 0 h 2858594"/>
              <a:gd name="connsiteX2" fmla="*/ 177193 w 177193"/>
              <a:gd name="connsiteY2" fmla="*/ 2858594 h 2858594"/>
              <a:gd name="connsiteX3" fmla="*/ 755 w 177193"/>
              <a:gd name="connsiteY3" fmla="*/ 2778203 h 2858594"/>
              <a:gd name="connsiteX4" fmla="*/ 119239 w 177193"/>
              <a:gd name="connsiteY4" fmla="*/ 109292 h 2858594"/>
              <a:gd name="connsiteX0" fmla="*/ 119239 w 240661"/>
              <a:gd name="connsiteY0" fmla="*/ 91667 h 2840969"/>
              <a:gd name="connsiteX1" fmla="*/ 240661 w 240661"/>
              <a:gd name="connsiteY1" fmla="*/ 0 h 2840969"/>
              <a:gd name="connsiteX2" fmla="*/ 177193 w 240661"/>
              <a:gd name="connsiteY2" fmla="*/ 2840969 h 2840969"/>
              <a:gd name="connsiteX3" fmla="*/ 755 w 240661"/>
              <a:gd name="connsiteY3" fmla="*/ 2760578 h 2840969"/>
              <a:gd name="connsiteX4" fmla="*/ 119239 w 240661"/>
              <a:gd name="connsiteY4" fmla="*/ 91667 h 2840969"/>
              <a:gd name="connsiteX0" fmla="*/ 119239 w 260408"/>
              <a:gd name="connsiteY0" fmla="*/ 57821 h 2807123"/>
              <a:gd name="connsiteX1" fmla="*/ 260408 w 260408"/>
              <a:gd name="connsiteY1" fmla="*/ 0 h 2807123"/>
              <a:gd name="connsiteX2" fmla="*/ 177193 w 260408"/>
              <a:gd name="connsiteY2" fmla="*/ 2807123 h 2807123"/>
              <a:gd name="connsiteX3" fmla="*/ 755 w 260408"/>
              <a:gd name="connsiteY3" fmla="*/ 2726732 h 2807123"/>
              <a:gd name="connsiteX4" fmla="*/ 119239 w 260408"/>
              <a:gd name="connsiteY4" fmla="*/ 57821 h 2807123"/>
              <a:gd name="connsiteX0" fmla="*/ 166176 w 260099"/>
              <a:gd name="connsiteY0" fmla="*/ 41599 h 2807123"/>
              <a:gd name="connsiteX1" fmla="*/ 260099 w 260099"/>
              <a:gd name="connsiteY1" fmla="*/ 0 h 2807123"/>
              <a:gd name="connsiteX2" fmla="*/ 176884 w 260099"/>
              <a:gd name="connsiteY2" fmla="*/ 2807123 h 2807123"/>
              <a:gd name="connsiteX3" fmla="*/ 446 w 260099"/>
              <a:gd name="connsiteY3" fmla="*/ 2726732 h 2807123"/>
              <a:gd name="connsiteX4" fmla="*/ 166176 w 260099"/>
              <a:gd name="connsiteY4" fmla="*/ 41599 h 2807123"/>
              <a:gd name="connsiteX0" fmla="*/ 175519 w 269442"/>
              <a:gd name="connsiteY0" fmla="*/ 41599 h 2807123"/>
              <a:gd name="connsiteX1" fmla="*/ 269442 w 269442"/>
              <a:gd name="connsiteY1" fmla="*/ 0 h 2807123"/>
              <a:gd name="connsiteX2" fmla="*/ 186227 w 269442"/>
              <a:gd name="connsiteY2" fmla="*/ 2807123 h 2807123"/>
              <a:gd name="connsiteX3" fmla="*/ 9789 w 269442"/>
              <a:gd name="connsiteY3" fmla="*/ 2726732 h 2807123"/>
              <a:gd name="connsiteX4" fmla="*/ 175519 w 269442"/>
              <a:gd name="connsiteY4" fmla="*/ 41599 h 2807123"/>
              <a:gd name="connsiteX0" fmla="*/ 197220 w 291143"/>
              <a:gd name="connsiteY0" fmla="*/ 41599 h 2807123"/>
              <a:gd name="connsiteX1" fmla="*/ 291143 w 291143"/>
              <a:gd name="connsiteY1" fmla="*/ 0 h 2807123"/>
              <a:gd name="connsiteX2" fmla="*/ 207928 w 291143"/>
              <a:gd name="connsiteY2" fmla="*/ 2807123 h 2807123"/>
              <a:gd name="connsiteX3" fmla="*/ 31490 w 291143"/>
              <a:gd name="connsiteY3" fmla="*/ 2726732 h 2807123"/>
              <a:gd name="connsiteX4" fmla="*/ 197220 w 291143"/>
              <a:gd name="connsiteY4" fmla="*/ 41599 h 2807123"/>
              <a:gd name="connsiteX0" fmla="*/ 211480 w 305403"/>
              <a:gd name="connsiteY0" fmla="*/ 41599 h 2807123"/>
              <a:gd name="connsiteX1" fmla="*/ 305403 w 305403"/>
              <a:gd name="connsiteY1" fmla="*/ 0 h 2807123"/>
              <a:gd name="connsiteX2" fmla="*/ 222188 w 305403"/>
              <a:gd name="connsiteY2" fmla="*/ 2807123 h 2807123"/>
              <a:gd name="connsiteX3" fmla="*/ 21776 w 305403"/>
              <a:gd name="connsiteY3" fmla="*/ 2763403 h 2807123"/>
              <a:gd name="connsiteX4" fmla="*/ 211480 w 305403"/>
              <a:gd name="connsiteY4" fmla="*/ 41599 h 280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03" h="2807123">
                <a:moveTo>
                  <a:pt x="211480" y="41599"/>
                </a:moveTo>
                <a:lnTo>
                  <a:pt x="305403" y="0"/>
                </a:lnTo>
                <a:lnTo>
                  <a:pt x="222188" y="2807123"/>
                </a:lnTo>
                <a:lnTo>
                  <a:pt x="21776" y="2763403"/>
                </a:lnTo>
                <a:cubicBezTo>
                  <a:pt x="13551" y="1837335"/>
                  <a:pt x="-83518" y="1031151"/>
                  <a:pt x="211480" y="4159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428633" y="1934272"/>
            <a:ext cx="1687132" cy="4805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বলে?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72619" y="5466142"/>
            <a:ext cx="1687132" cy="4486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28633" y="1934272"/>
            <a:ext cx="1687132" cy="4805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বলে?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43795" y="5470880"/>
            <a:ext cx="1687132" cy="4486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51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16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90" y="765756"/>
            <a:ext cx="10032642" cy="64394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তোমরা কি বুঝতে পেরেছ আজ আমরা কী শিখতে যাচ্ছি? 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75205" y="1756872"/>
                <a:ext cx="7308277" cy="986328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চতুর্ভুজ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সংক্রান্ত</m:t>
                    </m:r>
                    <m:r>
                      <a:rPr lang="bn-IN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সমস্যা</m:t>
                    </m:r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সমাধান</a:t>
                </a:r>
                <a:endParaRPr lang="en-GB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205" y="1756872"/>
                <a:ext cx="7308277" cy="986328"/>
              </a:xfrm>
              <a:prstGeom prst="rect">
                <a:avLst/>
              </a:prstGeom>
              <a:blipFill rotWithShape="0">
                <a:blip r:embed="rId2"/>
                <a:stretch>
                  <a:fillRect t="-10119" r="-2739" b="-32143"/>
                </a:stretch>
              </a:blipFill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16180" y="3554012"/>
                <a:ext cx="8465713" cy="175208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তোমরা কি মনে কর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চতুর্ভুজ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সংক্রান্ত</m:t>
                    </m:r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বিভিন্ন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সূত্র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শেখা গুরুত্বপূর্ণ ?   </a:t>
                </a:r>
                <a:endParaRPr lang="en-GB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180" y="3554012"/>
                <a:ext cx="8465713" cy="1752084"/>
              </a:xfrm>
              <a:prstGeom prst="rect">
                <a:avLst/>
              </a:prstGeom>
              <a:blipFill rotWithShape="0">
                <a:blip r:embed="rId3"/>
                <a:stretch>
                  <a:fillRect r="-573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92658" y="5653268"/>
                <a:ext cx="10032642" cy="643944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চল আমরা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চতুর্ভুজ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সংক্রান্ত</m:t>
                    </m:r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বিভিন্ন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সূত্র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করা শিখি </a:t>
                </a:r>
                <a:endParaRPr lang="en-GB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58" y="5653268"/>
                <a:ext cx="10032642" cy="643944"/>
              </a:xfrm>
              <a:prstGeom prst="rect">
                <a:avLst/>
              </a:prstGeom>
              <a:blipFill rotWithShape="0">
                <a:blip r:embed="rId4"/>
                <a:stretch>
                  <a:fillRect t="-8929" b="-33036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023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2891" y="578703"/>
            <a:ext cx="190949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8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12134" y="1680213"/>
                <a:ext cx="9879595" cy="40124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পাঠ শেষে শিক্ষার্থীরা –</a:t>
                </a: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চতুর্ভুজ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সংক্রান্ত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সূত্র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নির্ণয় করে সমস্যা সমাধান করতে  পারবে। </a:t>
                </a: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বর্গক্ষেত্র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সংক্রান্ত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সূত্র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গাণিতিক সমস্যার সমাধান করতে পারবে। </a:t>
                </a: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সম্পর্কিত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 জীবনে সমস্যা সমাধান করতে পারবে। </a:t>
                </a:r>
              </a:p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134" y="1680213"/>
                <a:ext cx="9879595" cy="4012442"/>
              </a:xfrm>
              <a:prstGeom prst="rect">
                <a:avLst/>
              </a:prstGeom>
              <a:blipFill rotWithShape="0">
                <a:blip r:embed="rId2"/>
                <a:stretch>
                  <a:fillRect l="-1357" t="-1368" r="-2468" b="-47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583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545367" y="266700"/>
            <a:ext cx="7695233" cy="4988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আমরা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বের করা শিখি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2886579" y="362625"/>
            <a:ext cx="1296817" cy="3004590"/>
          </a:xfrm>
          <a:prstGeom prst="triangle">
            <a:avLst>
              <a:gd name="adj" fmla="val 1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Isosceles Triangle 35"/>
          <p:cNvSpPr/>
          <p:nvPr/>
        </p:nvSpPr>
        <p:spPr>
          <a:xfrm rot="5400000">
            <a:off x="2843866" y="336097"/>
            <a:ext cx="1296817" cy="3004590"/>
          </a:xfrm>
          <a:prstGeom prst="triangle">
            <a:avLst>
              <a:gd name="adj" fmla="val 10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861839" y="61651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1803302" y="2498106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4680945" y="249049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4998978" y="765531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47079" y="234443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600" dirty="0"/>
          </a:p>
        </p:txBody>
      </p:sp>
      <p:sp>
        <p:nvSpPr>
          <p:cNvPr id="40" name="Rectangle 39"/>
          <p:cNvSpPr/>
          <p:nvPr/>
        </p:nvSpPr>
        <p:spPr>
          <a:xfrm>
            <a:off x="3327238" y="58573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600" dirty="0"/>
          </a:p>
        </p:txBody>
      </p:sp>
      <p:sp>
        <p:nvSpPr>
          <p:cNvPr id="41" name="Rectangle 40"/>
          <p:cNvSpPr/>
          <p:nvPr/>
        </p:nvSpPr>
        <p:spPr>
          <a:xfrm>
            <a:off x="1525345" y="154175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600" dirty="0"/>
          </a:p>
        </p:txBody>
      </p:sp>
      <p:sp>
        <p:nvSpPr>
          <p:cNvPr id="42" name="Rectangle 41"/>
          <p:cNvSpPr/>
          <p:nvPr/>
        </p:nvSpPr>
        <p:spPr>
          <a:xfrm>
            <a:off x="5046100" y="1409700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600" dirty="0"/>
          </a:p>
        </p:txBody>
      </p:sp>
      <p:sp>
        <p:nvSpPr>
          <p:cNvPr id="43" name="Rectangle 42"/>
          <p:cNvSpPr/>
          <p:nvPr/>
        </p:nvSpPr>
        <p:spPr>
          <a:xfrm>
            <a:off x="5676089" y="967096"/>
            <a:ext cx="5576694" cy="94008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করি 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একটি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যার 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bn-I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bn-I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bn-I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bn-I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Diagonal Stripe 43"/>
          <p:cNvSpPr/>
          <p:nvPr/>
        </p:nvSpPr>
        <p:spPr>
          <a:xfrm rot="16482366">
            <a:off x="3031907" y="261584"/>
            <a:ext cx="1060409" cy="3170178"/>
          </a:xfrm>
          <a:prstGeom prst="diagStripe">
            <a:avLst>
              <a:gd name="adj" fmla="val 956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81440" y="2103867"/>
            <a:ext cx="5110519" cy="109121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bn-I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 হলো যা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টিকে সমদ্বিখন্ডিত করে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44992" y="615329"/>
            <a:ext cx="441852" cy="606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53" name="Rectangle 52"/>
          <p:cNvSpPr/>
          <p:nvPr/>
        </p:nvSpPr>
        <p:spPr>
          <a:xfrm>
            <a:off x="4680945" y="2475886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46254" y="3443662"/>
                <a:ext cx="5504034" cy="1277466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b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তাহলে</m:t>
                    </m:r>
                    <m:r>
                      <a:rPr lang="b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আয়তক্ষেত্রের </a:t>
                </a:r>
                <a:r>
                  <a:rPr lang="bn-IN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</a:t>
                </a:r>
                <a14:m>
                  <m:oMath xmlns:m="http://schemas.openxmlformats.org/officeDocument/2006/math">
                    <m:r>
                      <a:rPr lang="bn-IN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+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en-GB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254" y="3443662"/>
                <a:ext cx="5504034" cy="1277466"/>
              </a:xfrm>
              <a:prstGeom prst="rect">
                <a:avLst/>
              </a:prstGeom>
              <a:blipFill rotWithShape="0">
                <a:blip r:embed="rId2"/>
                <a:stretch>
                  <a:fillRect b="-7477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246254" y="4944601"/>
                <a:ext cx="5186908" cy="62905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অর্থাৎ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bn-IN" sz="3200" dirty="0">
                    <a:solidFill>
                      <a:schemeClr val="tx1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GB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254" y="4944601"/>
                <a:ext cx="5186908" cy="629052"/>
              </a:xfrm>
              <a:prstGeom prst="rect">
                <a:avLst/>
              </a:prstGeom>
              <a:blipFill rotWithShape="0">
                <a:blip r:embed="rId3"/>
                <a:stretch>
                  <a:fillRect t="-15741" b="-37963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9268320" y="5393615"/>
            <a:ext cx="188167" cy="2704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802023" y="5054472"/>
            <a:ext cx="286184" cy="360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510263" y="5902450"/>
            <a:ext cx="1171474" cy="4710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99509" y="5902450"/>
                <a:ext cx="5125791" cy="471092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আয়তক্ষেত্রের 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 </a:t>
                </a:r>
                <a14:m>
                  <m:oMath xmlns:m="http://schemas.openxmlformats.org/officeDocument/2006/math">
                    <m:r>
                      <a:rPr lang="bn-I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 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509" y="5902450"/>
                <a:ext cx="5125791" cy="471092"/>
              </a:xfrm>
              <a:prstGeom prst="rect">
                <a:avLst/>
              </a:prstGeom>
              <a:blipFill rotWithShape="0">
                <a:blip r:embed="rId4"/>
                <a:stretch>
                  <a:fillRect t="-30120" r="-236" b="-46988"/>
                </a:stretch>
              </a:blipFill>
              <a:ln w="28575"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600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5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00117 0.5134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567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00065 0.2541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270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2071 0.479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2395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5 0.24884 L -0.01015 0.4988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0056 0.4606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23032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24838 L -0.02148 0.5016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266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25208 L 4.16667E-6 0.5020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34" grpId="1" animBg="1"/>
      <p:bldP spid="36" grpId="0" animBg="1"/>
      <p:bldP spid="36" grpId="1" animBg="1"/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 animBg="1"/>
      <p:bldP spid="44" grpId="0" animBg="1"/>
      <p:bldP spid="44" grpId="1" animBg="1"/>
      <p:bldP spid="44" grpId="2" animBg="1"/>
      <p:bldP spid="45" grpId="0" animBg="1"/>
      <p:bldP spid="52" grpId="0"/>
      <p:bldP spid="52" grpId="1"/>
      <p:bldP spid="53" grpId="0"/>
      <p:bldP spid="53" grpId="1"/>
      <p:bldP spid="20" grpId="0" animBg="1"/>
      <p:bldP spid="23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9072713" y="91576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816557" y="1179836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9331" y="2938120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5139" y="1001705"/>
            <a:ext cx="3395366" cy="4988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 =             </a:t>
            </a:r>
            <a:endParaRPr lang="en-GB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30089" y="1804974"/>
                <a:ext cx="3387903" cy="4988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IN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bn-IN" sz="28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bn-I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GB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bn-IN" sz="2800" dirty="0">
                        <a:solidFill>
                          <a:schemeClr val="tx1"/>
                        </a:solidFill>
                      </a:rPr>
                      <m:t>= </m:t>
                    </m:r>
                    <m:r>
                      <a:rPr lang="en-GB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bn-I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GB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bn-I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bn-I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89" y="1804974"/>
                <a:ext cx="3387903" cy="498831"/>
              </a:xfrm>
              <a:prstGeom prst="rect">
                <a:avLst/>
              </a:prstGeom>
              <a:blipFill rotWithShape="0">
                <a:blip r:embed="rId2"/>
                <a:stretch>
                  <a:fillRect t="-14286" b="-34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493500" y="2778268"/>
            <a:ext cx="6426773" cy="1032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bn-I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 হলো যা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দু’টি সমকোণে বিভক্ত করে।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8493" y="1009688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9211" y="2931006"/>
            <a:ext cx="42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2452" y="1617777"/>
            <a:ext cx="2834104" cy="14553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260075" y="1075894"/>
            <a:ext cx="324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20" name="Rectangle 19"/>
          <p:cNvSpPr/>
          <p:nvPr/>
        </p:nvSpPr>
        <p:spPr>
          <a:xfrm>
            <a:off x="3085595" y="291570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21" name="Rectangle 20"/>
          <p:cNvSpPr/>
          <p:nvPr/>
        </p:nvSpPr>
        <p:spPr>
          <a:xfrm>
            <a:off x="1570158" y="198750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200" dirty="0"/>
          </a:p>
        </p:txBody>
      </p:sp>
      <p:sp>
        <p:nvSpPr>
          <p:cNvPr id="22" name="Rectangle 21"/>
          <p:cNvSpPr/>
          <p:nvPr/>
        </p:nvSpPr>
        <p:spPr>
          <a:xfrm>
            <a:off x="4918241" y="2103397"/>
            <a:ext cx="34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200" dirty="0"/>
          </a:p>
        </p:txBody>
      </p:sp>
      <p:sp>
        <p:nvSpPr>
          <p:cNvPr id="23" name="Oval 22"/>
          <p:cNvSpPr/>
          <p:nvPr/>
        </p:nvSpPr>
        <p:spPr>
          <a:xfrm>
            <a:off x="3133269" y="1218983"/>
            <a:ext cx="532469" cy="39879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034286" y="3054775"/>
            <a:ext cx="532469" cy="39879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556681" y="2100658"/>
            <a:ext cx="442816" cy="35847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823442" y="2166825"/>
            <a:ext cx="532469" cy="39879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9352833" y="927710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GB" sz="3200" dirty="0"/>
          </a:p>
        </p:txBody>
      </p:sp>
      <p:sp>
        <p:nvSpPr>
          <p:cNvPr id="32" name="Rectangle 31"/>
          <p:cNvSpPr/>
          <p:nvPr/>
        </p:nvSpPr>
        <p:spPr>
          <a:xfrm>
            <a:off x="9704084" y="91237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3200" dirty="0"/>
          </a:p>
        </p:txBody>
      </p:sp>
      <p:sp>
        <p:nvSpPr>
          <p:cNvPr id="33" name="Rectangle 32"/>
          <p:cNvSpPr/>
          <p:nvPr/>
        </p:nvSpPr>
        <p:spPr>
          <a:xfrm>
            <a:off x="9165478" y="1001704"/>
            <a:ext cx="2754795" cy="4988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904069" y="96038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200" dirty="0"/>
          </a:p>
        </p:txBody>
      </p:sp>
      <p:sp>
        <p:nvSpPr>
          <p:cNvPr id="36" name="Rectangle 35"/>
          <p:cNvSpPr/>
          <p:nvPr/>
        </p:nvSpPr>
        <p:spPr>
          <a:xfrm>
            <a:off x="10601861" y="958731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GB" sz="3200" dirty="0"/>
          </a:p>
        </p:txBody>
      </p:sp>
      <p:sp>
        <p:nvSpPr>
          <p:cNvPr id="37" name="Rectangle 36"/>
          <p:cNvSpPr/>
          <p:nvPr/>
        </p:nvSpPr>
        <p:spPr>
          <a:xfrm>
            <a:off x="10299744" y="95873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3200" dirty="0"/>
          </a:p>
        </p:txBody>
      </p:sp>
      <p:sp>
        <p:nvSpPr>
          <p:cNvPr id="38" name="Rectangle 37"/>
          <p:cNvSpPr/>
          <p:nvPr/>
        </p:nvSpPr>
        <p:spPr>
          <a:xfrm>
            <a:off x="9977347" y="958731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9112790" y="1792263"/>
                <a:ext cx="2812510" cy="4988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 দৈর্ঘ্য </a:t>
                </a:r>
                <a14:m>
                  <m:oMath xmlns:m="http://schemas.openxmlformats.org/officeDocument/2006/math">
                    <m:r>
                      <a:rPr lang="bn-I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প্রস্থ)</a:t>
                </a:r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790" y="1792263"/>
                <a:ext cx="2812510" cy="498831"/>
              </a:xfrm>
              <a:prstGeom prst="rect">
                <a:avLst/>
              </a:prstGeom>
              <a:blipFill rotWithShape="0">
                <a:blip r:embed="rId3"/>
                <a:stretch>
                  <a:fillRect l="-3024" t="-28571" r="-2592" b="-46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2700818" y="410167"/>
            <a:ext cx="8593101" cy="4988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 আমরা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 ও কর্ণের সূত্র  নির্ণয় করা শিখি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971408" y="1626460"/>
            <a:ext cx="2852034" cy="1423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955338" y="186657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134334" y="4038798"/>
                <a:ext cx="7341202" cy="5772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পিথাগোরাসের সূত্রানুসারে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BD</m:t>
                        </m:r>
                        <m:r>
                          <m:rPr>
                            <m:nor/>
                          </m:rPr>
                          <a:rPr lang="en-GB" sz="3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4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e>
                      <m:sup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600" b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e>
                      <m:sup>
                        <m: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334" y="4038798"/>
                <a:ext cx="7341202" cy="577215"/>
              </a:xfrm>
              <a:prstGeom prst="rect">
                <a:avLst/>
              </a:prstGeom>
              <a:blipFill rotWithShape="0">
                <a:blip r:embed="rId4"/>
                <a:stretch>
                  <a:fillRect t="-4167" b="-42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016593" y="4995268"/>
                <a:ext cx="4944242" cy="5772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bn-I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bn-I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GB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BD</m:t>
                    </m:r>
                    <m:r>
                      <a:rPr lang="en-GB" sz="3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4400" b="1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BC</m:t>
                            </m:r>
                          </m:e>
                          <m:sup>
                            <m:r>
                              <a:rPr lang="en-GB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bn-IN" sz="4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4000" b="1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CD</m:t>
                            </m:r>
                          </m:e>
                          <m:sup>
                            <m:r>
                              <a:rPr lang="en-GB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593" y="4995268"/>
                <a:ext cx="4944242" cy="577215"/>
              </a:xfrm>
              <a:prstGeom prst="rect">
                <a:avLst/>
              </a:prstGeom>
              <a:blipFill rotWithShape="0">
                <a:blip r:embed="rId5"/>
                <a:stretch>
                  <a:fillRect t="-1031" b="-49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113343" y="5951738"/>
                <a:ext cx="5037175" cy="57721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কর্ণ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GB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3200" b="1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bn-I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3200" b="1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bn-IN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343" y="5951738"/>
                <a:ext cx="5037175" cy="577215"/>
              </a:xfrm>
              <a:prstGeom prst="rect">
                <a:avLst/>
              </a:prstGeom>
              <a:blipFill rotWithShape="0">
                <a:blip r:embed="rId6"/>
                <a:stretch>
                  <a:fillRect t="-12371" b="-39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337329" y="4991887"/>
                <a:ext cx="4276414" cy="6131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</m:t>
                    </m:r>
                    <m:r>
                      <a:rPr lang="bn-I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া</m:t>
                    </m:r>
                    <m:r>
                      <a:rPr lang="bn-I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GB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BD</m:t>
                    </m:r>
                    <m:r>
                      <a:rPr lang="en-GB" sz="36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32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3600" b="1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bn-IN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3600" b="1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9" y="4991887"/>
                <a:ext cx="4276414" cy="613104"/>
              </a:xfrm>
              <a:prstGeom prst="rect">
                <a:avLst/>
              </a:prstGeom>
              <a:blipFill rotWithShape="0">
                <a:blip r:embed="rId7"/>
                <a:stretch>
                  <a:fillRect b="-38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08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5" grpId="0"/>
      <p:bldP spid="7" grpId="0"/>
      <p:bldP spid="10" grpId="0" animBg="1"/>
      <p:bldP spid="12" grpId="0" animBg="1"/>
      <p:bldP spid="13" grpId="0"/>
      <p:bldP spid="14" grpId="0"/>
      <p:bldP spid="17" grpId="0" animBg="1"/>
      <p:bldP spid="19" grpId="0"/>
      <p:bldP spid="20" grpId="0"/>
      <p:bldP spid="21" grpId="0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 animBg="1"/>
      <p:bldP spid="45" grpId="0"/>
      <p:bldP spid="46" grpId="0" animBg="1"/>
      <p:bldP spid="48" grpId="0" animBg="1"/>
      <p:bldP spid="49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6946" y="204420"/>
            <a:ext cx="7695233" cy="4988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                               ৫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36" y="687834"/>
            <a:ext cx="2117623" cy="29000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886467" y="2683662"/>
            <a:ext cx="5189582" cy="56667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পরিসীমা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সূত্র=?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6321" y="3376639"/>
            <a:ext cx="4919728" cy="56667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কর্ণের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 =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6321" y="4162917"/>
            <a:ext cx="4919728" cy="56667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 সূত্র কী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245" y="4920135"/>
            <a:ext cx="6676804" cy="76142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প্রস্থ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মি। ক্ষেত্রফলের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914" y="6098750"/>
            <a:ext cx="6238922" cy="56667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তথ্যের আলোকে পরিসীমা কত?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2789" y="2615075"/>
            <a:ext cx="2410492" cy="813925"/>
          </a:xfrm>
          <a:prstGeom prst="rect">
            <a:avLst/>
          </a:prstGeom>
          <a:solidFill>
            <a:srgbClr val="B9F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spc="-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3200" spc="-300" dirty="0">
                <a:solidFill>
                  <a:schemeClr val="tx1"/>
                </a:solidFill>
                <a:cs typeface="NikoshBAN" panose="02000000000000000000" pitchFamily="2" charset="0"/>
              </a:rPr>
              <a:t> </a:t>
            </a:r>
            <a:r>
              <a:rPr lang="bn-IN" sz="3200" spc="-300" dirty="0" smtClean="0">
                <a:solidFill>
                  <a:schemeClr val="tx1"/>
                </a:solidFill>
                <a:cs typeface="NikoshBAN" panose="02000000000000000000" pitchFamily="2" charset="0"/>
              </a:rPr>
              <a:t>(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দৈর্ঘ্য+ প্রস্থ)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92789" y="3288495"/>
                <a:ext cx="2410492" cy="598861"/>
              </a:xfrm>
              <a:prstGeom prst="rect">
                <a:avLst/>
              </a:prstGeom>
              <a:solidFill>
                <a:srgbClr val="B9FD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bn-I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3200" b="1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bn-IN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GB" sz="3200" b="1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GB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789" y="3288495"/>
                <a:ext cx="2410492" cy="598861"/>
              </a:xfrm>
              <a:prstGeom prst="rect">
                <a:avLst/>
              </a:prstGeom>
              <a:blipFill rotWithShape="0">
                <a:blip r:embed="rId3"/>
                <a:stretch>
                  <a:fillRect l="-1768" t="-7071" b="-35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292789" y="3950729"/>
                <a:ext cx="2410492" cy="795293"/>
              </a:xfrm>
              <a:prstGeom prst="rect">
                <a:avLst/>
              </a:prstGeom>
              <a:solidFill>
                <a:srgbClr val="B9FD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GB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প্রস্থ</a:t>
                </a:r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789" y="3950729"/>
                <a:ext cx="2410492" cy="795293"/>
              </a:xfrm>
              <a:prstGeom prst="rect">
                <a:avLst/>
              </a:prstGeom>
              <a:blipFill rotWithShape="0">
                <a:blip r:embed="rId4"/>
                <a:stretch>
                  <a:fillRect b="-122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431625" y="5024037"/>
                <a:ext cx="2579390" cy="566671"/>
              </a:xfrm>
              <a:prstGeom prst="rect">
                <a:avLst/>
              </a:prstGeom>
              <a:solidFill>
                <a:srgbClr val="B9FD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b="1" spc="-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32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b="1" spc="-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বঃ মিঃ </a:t>
                </a:r>
                <a:endParaRPr lang="en-GB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625" y="5024037"/>
                <a:ext cx="2579390" cy="566671"/>
              </a:xfrm>
              <a:prstGeom prst="rect">
                <a:avLst/>
              </a:prstGeom>
              <a:blipFill rotWithShape="0">
                <a:blip r:embed="rId5"/>
                <a:stretch>
                  <a:fillRect t="-20430" b="-37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292789" y="6090335"/>
            <a:ext cx="2410492" cy="566671"/>
          </a:xfrm>
          <a:prstGeom prst="rect">
            <a:avLst/>
          </a:prstGeom>
          <a:solidFill>
            <a:srgbClr val="B9F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79497" y="1065748"/>
            <a:ext cx="3183572" cy="1550259"/>
            <a:chOff x="1545463" y="2430428"/>
            <a:chExt cx="2253804" cy="2463544"/>
          </a:xfrm>
        </p:grpSpPr>
        <p:sp>
          <p:nvSpPr>
            <p:cNvPr id="18" name="Down Arrow 17"/>
            <p:cNvSpPr/>
            <p:nvPr/>
          </p:nvSpPr>
          <p:spPr>
            <a:xfrm>
              <a:off x="1648495" y="2472744"/>
              <a:ext cx="2047741" cy="2331076"/>
            </a:xfrm>
            <a:prstGeom prst="downArrow">
              <a:avLst/>
            </a:prstGeom>
            <a:noFill/>
            <a:ln w="57150">
              <a:solidFill>
                <a:schemeClr val="bg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bn-IN" sz="24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দেখতে নিচের বক্সে ক্লিক করুন</a:t>
              </a:r>
              <a:endPara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1545463" y="2430428"/>
              <a:ext cx="2253804" cy="2463544"/>
            </a:xfrm>
            <a:prstGeom prst="downArrow">
              <a:avLst>
                <a:gd name="adj1" fmla="val 50000"/>
                <a:gd name="adj2" fmla="val 51714"/>
              </a:avLst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15" y="1055262"/>
            <a:ext cx="1938438" cy="23107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128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sed Leaves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sed leaves design slides.potx" id="{52E147E3-7E0E-44E0-9BD6-25CC694BF887}" vid="{C1468303-3FD2-4BA9-848D-643974E470D9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FED04C-AD43-4E06-AD63-36D8B5E8378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0262f94-9f35-4ac3-9a90-690165a166b7"/>
    <ds:schemaRef ds:uri="http://purl.org/dc/terms/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</TotalTime>
  <Words>924</Words>
  <Application>Microsoft Office PowerPoint</Application>
  <PresentationFormat>Widescreen</PresentationFormat>
  <Paragraphs>222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Cambria Math</vt:lpstr>
      <vt:lpstr>Century Gothic</vt:lpstr>
      <vt:lpstr>NikoshBAN</vt:lpstr>
      <vt:lpstr>Times New Roman</vt:lpstr>
      <vt:lpstr>Verdana</vt:lpstr>
      <vt:lpstr>Vrinda</vt:lpstr>
      <vt:lpstr>Wingdings 2</vt:lpstr>
      <vt:lpstr>Pressed Leaves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167</cp:revision>
  <dcterms:created xsi:type="dcterms:W3CDTF">2020-04-06T11:16:16Z</dcterms:created>
  <dcterms:modified xsi:type="dcterms:W3CDTF">2020-05-01T08:54:23Z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