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87" r:id="rId4"/>
    <p:sldId id="261" r:id="rId5"/>
    <p:sldId id="256" r:id="rId6"/>
    <p:sldId id="260" r:id="rId7"/>
    <p:sldId id="286" r:id="rId8"/>
    <p:sldId id="280" r:id="rId9"/>
    <p:sldId id="265" r:id="rId10"/>
    <p:sldId id="268" r:id="rId11"/>
    <p:sldId id="269" r:id="rId12"/>
    <p:sldId id="270" r:id="rId13"/>
    <p:sldId id="271" r:id="rId14"/>
    <p:sldId id="274" r:id="rId15"/>
    <p:sldId id="281" r:id="rId16"/>
    <p:sldId id="282" r:id="rId17"/>
    <p:sldId id="283" r:id="rId18"/>
    <p:sldId id="272" r:id="rId19"/>
    <p:sldId id="273" r:id="rId20"/>
    <p:sldId id="275" r:id="rId21"/>
    <p:sldId id="277" r:id="rId22"/>
    <p:sldId id="279" r:id="rId23"/>
    <p:sldId id="263" r:id="rId24"/>
    <p:sldId id="278" r:id="rId25"/>
    <p:sldId id="266" r:id="rId26"/>
    <p:sldId id="267" r:id="rId27"/>
    <p:sldId id="276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4D030A"/>
    <a:srgbClr val="CC0066"/>
    <a:srgbClr val="FFFF00"/>
    <a:srgbClr val="00FFFF"/>
    <a:srgbClr val="0000FF"/>
    <a:srgbClr val="5F5F5F"/>
    <a:srgbClr val="00CCFF"/>
    <a:srgbClr val="4D1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8"/>
      </p:cViewPr>
      <p:guideLst>
        <p:guide orient="horz" pos="2205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57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6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7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4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6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41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7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BC402-9CCD-4F1A-BFF9-A71B19FFDDC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AD46-EF81-4B37-A844-2CC1E1C456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9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70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Relationship Id="rId1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7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747882" y="1258956"/>
            <a:ext cx="8696235" cy="5416163"/>
            <a:chOff x="1747882" y="963983"/>
            <a:chExt cx="8696235" cy="5711137"/>
          </a:xfrm>
        </p:grpSpPr>
        <p:grpSp>
          <p:nvGrpSpPr>
            <p:cNvPr id="9" name="Group 8"/>
            <p:cNvGrpSpPr/>
            <p:nvPr/>
          </p:nvGrpSpPr>
          <p:grpSpPr>
            <a:xfrm>
              <a:off x="1747882" y="963983"/>
              <a:ext cx="8696235" cy="5711137"/>
              <a:chOff x="1747882" y="963983"/>
              <a:chExt cx="8696235" cy="571113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747882" y="963983"/>
                <a:ext cx="8696235" cy="5711137"/>
                <a:chOff x="575364" y="1055689"/>
                <a:chExt cx="7720497" cy="5711137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208"/>
                <a:stretch/>
              </p:blipFill>
              <p:spPr>
                <a:xfrm>
                  <a:off x="5512905" y="2374003"/>
                  <a:ext cx="2782956" cy="4381435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362" r="37443"/>
                <a:stretch/>
              </p:blipFill>
              <p:spPr>
                <a:xfrm>
                  <a:off x="3657601" y="1658387"/>
                  <a:ext cx="1855304" cy="5097051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1135"/>
                <a:stretch/>
              </p:blipFill>
              <p:spPr>
                <a:xfrm>
                  <a:off x="575364" y="1055689"/>
                  <a:ext cx="3108740" cy="5711137"/>
                </a:xfrm>
                <a:prstGeom prst="rect">
                  <a:avLst/>
                </a:prstGeom>
              </p:spPr>
            </p:pic>
          </p:grpSp>
          <p:sp>
            <p:nvSpPr>
              <p:cNvPr id="8" name="Rectangle 7"/>
              <p:cNvSpPr/>
              <p:nvPr/>
            </p:nvSpPr>
            <p:spPr>
              <a:xfrm>
                <a:off x="9144000" y="6440557"/>
                <a:ext cx="1300117" cy="223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7959502" y="2074055"/>
              <a:ext cx="2484615" cy="84070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6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Tall</a:t>
              </a:r>
              <a:endPara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990272" y="1520047"/>
              <a:ext cx="2484615" cy="90193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6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Tallest</a:t>
              </a:r>
              <a:endPara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74887" y="1758351"/>
              <a:ext cx="2484615" cy="86558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6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Taller</a:t>
              </a:r>
              <a:endPara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3619111"/>
            <a:ext cx="7506977" cy="3181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2" y="3664740"/>
            <a:ext cx="6148196" cy="3181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19390" y="366191"/>
            <a:ext cx="8315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Welcome to my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-1704" r="31152" b="9101"/>
          <a:stretch/>
        </p:blipFill>
        <p:spPr>
          <a:xfrm>
            <a:off x="843156" y="-445909"/>
            <a:ext cx="1423851" cy="18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5 L 0.11133 0.05671 L 0.14987 -0.05 L 0.19128 0.05671 L 0.23256 -0.05 L 0.27149 0.05671 L 0.31302 -0.05 L 0.35144 0.05671 L 0.39336 -0.05 L 0.43477 0.05671 L 0.47318 -0.05 L 0.51472 0.05671 L 0.55352 -0.05 L 0.59493 0.05671 L 0.6362 -0.05 L 0.67487 0.05671 L 0.71706 -0.05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31" y="5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4517439" y="3031436"/>
            <a:ext cx="2584174" cy="24251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 of degree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7260" y="4046474"/>
            <a:ext cx="3140904" cy="24251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superlative degree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77593" y="4046474"/>
            <a:ext cx="2958478" cy="24251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comparative degree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42053" y="124037"/>
            <a:ext cx="3213651" cy="24251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degree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6200000">
            <a:off x="5436774" y="2438399"/>
            <a:ext cx="437322" cy="64935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9553039">
            <a:off x="3979141" y="4300470"/>
            <a:ext cx="437322" cy="64935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 rot="1570042">
            <a:off x="7219500" y="4450666"/>
            <a:ext cx="437322" cy="649357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467712" y="1491621"/>
            <a:ext cx="2460676" cy="21701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singular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9458130">
            <a:off x="7007388" y="3015548"/>
            <a:ext cx="598825" cy="649357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838465" y="1660123"/>
            <a:ext cx="2279985" cy="211848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plural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2693838">
            <a:off x="4062188" y="3054591"/>
            <a:ext cx="625533" cy="64935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5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03522"/>
            <a:ext cx="6096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77962" y="124865"/>
            <a:ext cx="10122560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Observe the sentences, of different kinds of degree. 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320" y="2008439"/>
            <a:ext cx="2807361" cy="11058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SINGULAR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086" y="4798023"/>
            <a:ext cx="2714595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positive: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085" y="5465234"/>
            <a:ext cx="2714596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86" y="6105940"/>
            <a:ext cx="2714595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superlative: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4769238"/>
            <a:ext cx="8626115" cy="5250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other speaker is as great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Mujib.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7999" y="5465234"/>
            <a:ext cx="8958471" cy="5250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Mujib is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any other speaker.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0606" y="6104393"/>
            <a:ext cx="7176578" cy="5250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Mujib is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greatest speaker.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50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82112" y="164782"/>
            <a:ext cx="3060201" cy="523004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  form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070" y="809123"/>
            <a:ext cx="2714595" cy="496222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positive: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442" y="1649573"/>
            <a:ext cx="2714596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070" y="2483866"/>
            <a:ext cx="2714595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superlative: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5480" y="809123"/>
            <a:ext cx="9144000" cy="496222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Very few speakers are as great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Mujib.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479" y="1649573"/>
            <a:ext cx="8428382" cy="5250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Mujib is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most other speakers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7681" y="2473931"/>
            <a:ext cx="7839184" cy="5250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Mujib is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of the greatest speakers.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349" y="3184444"/>
            <a:ext cx="7538386" cy="52300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singular v plural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4756" y="3789285"/>
            <a:ext cx="2834914" cy="584775"/>
          </a:xfrm>
          <a:prstGeom prst="rect">
            <a:avLst/>
          </a:prstGeom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form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0884" y="4487520"/>
            <a:ext cx="2714595" cy="496222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positive: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085" y="5275565"/>
            <a:ext cx="2714596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3086" y="6052932"/>
            <a:ext cx="2714595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superlative: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7999" y="4473127"/>
            <a:ext cx="8626115" cy="525007"/>
          </a:xfrm>
          <a:prstGeom prst="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other speaker is as great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Mujib.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7999" y="5269159"/>
            <a:ext cx="8958471" cy="5250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Mujib is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than any other speaker.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80606" y="6051385"/>
            <a:ext cx="7176578" cy="5250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Sheikh Mujib is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greatest speaker.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24506" y="754059"/>
            <a:ext cx="1878798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193771" y="4432390"/>
            <a:ext cx="1709533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4903304" y="820993"/>
            <a:ext cx="1630018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945084" y="4473127"/>
            <a:ext cx="1495473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6625559" y="832340"/>
            <a:ext cx="583623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6502255" y="4461706"/>
            <a:ext cx="388876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832035" y="1679224"/>
            <a:ext cx="901147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8575695" y="5254333"/>
            <a:ext cx="687575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9554817" y="1694097"/>
            <a:ext cx="1630018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10369826" y="5297485"/>
            <a:ext cx="1495473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950226" y="2459502"/>
            <a:ext cx="1702641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374294" y="6047999"/>
            <a:ext cx="567432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9025516" y="2489759"/>
            <a:ext cx="1630018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8574681" y="6094163"/>
            <a:ext cx="1495473" cy="579550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23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6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8" grpId="0" animBg="1"/>
      <p:bldP spid="49" grpId="0" animBg="1"/>
      <p:bldP spid="54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 flipH="1">
            <a:off x="300503" y="155292"/>
            <a:ext cx="11336024" cy="7193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WORK.                                    3 min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43499" y="2091354"/>
            <a:ext cx="10659045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four sentences using degree according to direction.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68" y="2855495"/>
            <a:ext cx="2095500" cy="204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149" y="3879433"/>
            <a:ext cx="2381250" cy="2857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77236" y="2898503"/>
            <a:ext cx="807751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and comparative as singular form.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1592" y="5234354"/>
            <a:ext cx="7543956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and superlative as plural form.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5" y="949606"/>
            <a:ext cx="1268737" cy="10950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028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14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88" y="920866"/>
            <a:ext cx="8778006" cy="4853338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23"/>
          <a:stretch/>
        </p:blipFill>
        <p:spPr>
          <a:xfrm>
            <a:off x="2853183" y="1185382"/>
            <a:ext cx="3950223" cy="442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/>
          <a:stretch/>
        </p:blipFill>
        <p:spPr>
          <a:xfrm>
            <a:off x="6303981" y="1198634"/>
            <a:ext cx="4851743" cy="442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6861199" y="5632038"/>
            <a:ext cx="4294525" cy="1010018"/>
          </a:xfrm>
          <a:prstGeom prst="wedgeRoundRectCallout">
            <a:avLst>
              <a:gd name="adj1" fmla="val -94890"/>
              <a:gd name="adj2" fmla="val -328557"/>
              <a:gd name="adj3" fmla="val 16667"/>
            </a:avLst>
          </a:prstGeom>
          <a:noFill/>
          <a:ln w="28575" cap="rnd" cmpd="sng" algn="ctr">
            <a:solidFill>
              <a:srgbClr val="4D030A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Shanta 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robably I am</a:t>
            </a:r>
          </a:p>
          <a:p>
            <a:pPr algn="just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shorter than you.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7768" y="215699"/>
            <a:ext cx="6606862" cy="562701"/>
          </a:xfrm>
          <a:prstGeom prst="rect">
            <a:avLst/>
          </a:prstGeom>
          <a:noFill/>
          <a:ln w="28575">
            <a:solidFill>
              <a:srgbClr val="4D03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 enjoy a dialogue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12725" y="215699"/>
            <a:ext cx="2239288" cy="2266880"/>
          </a:xfrm>
          <a:prstGeom prst="wedgeRoundRectCallout">
            <a:avLst>
              <a:gd name="adj1" fmla="val 277702"/>
              <a:gd name="adj2" fmla="val 59310"/>
              <a:gd name="adj3" fmla="val 16667"/>
            </a:avLst>
          </a:prstGeom>
          <a:noFill/>
          <a:ln w="28575" cap="rnd" cmpd="sng" algn="ctr">
            <a:solidFill>
              <a:srgbClr val="00CC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Jenny 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Shanta,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short.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9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13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87" y="867852"/>
            <a:ext cx="8778006" cy="4853338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23"/>
          <a:stretch/>
        </p:blipFill>
        <p:spPr>
          <a:xfrm>
            <a:off x="3157982" y="1132368"/>
            <a:ext cx="3950223" cy="442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/>
          <a:stretch/>
        </p:blipFill>
        <p:spPr>
          <a:xfrm>
            <a:off x="6608780" y="1145620"/>
            <a:ext cx="4851743" cy="442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6631808" y="5592361"/>
            <a:ext cx="5125984" cy="996681"/>
          </a:xfrm>
          <a:prstGeom prst="wedgeRoundRectCallout">
            <a:avLst>
              <a:gd name="adj1" fmla="val -76036"/>
              <a:gd name="adj2" fmla="val -316235"/>
              <a:gd name="adj3" fmla="val 16667"/>
            </a:avLst>
          </a:prstGeom>
          <a:noFill/>
          <a:ln w="28575" cap="rnd" cmpd="sng" algn="ctr">
            <a:solidFill>
              <a:srgbClr val="4D030A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/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Shanta 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you are not the tallest student in the class.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1818" y="273027"/>
            <a:ext cx="3245477" cy="1692178"/>
          </a:xfrm>
          <a:prstGeom prst="wedgeRoundRectCallout">
            <a:avLst>
              <a:gd name="adj1" fmla="val 201412"/>
              <a:gd name="adj2" fmla="val 95338"/>
              <a:gd name="adj3" fmla="val 16667"/>
            </a:avLst>
          </a:prstGeom>
          <a:noFill/>
          <a:ln w="28575" cap="rnd" cmpd="sng" algn="ctr">
            <a:solidFill>
              <a:srgbClr val="00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Jenny 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Sorry Shanta, I am taller than you.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87" y="867852"/>
            <a:ext cx="8778006" cy="4853338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23"/>
          <a:stretch/>
        </p:blipFill>
        <p:spPr>
          <a:xfrm>
            <a:off x="3157982" y="1132368"/>
            <a:ext cx="3950223" cy="442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/>
          <a:stretch/>
        </p:blipFill>
        <p:spPr>
          <a:xfrm>
            <a:off x="6608780" y="1145620"/>
            <a:ext cx="4851743" cy="442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Rounded Rectangular Callout 13"/>
          <p:cNvSpPr/>
          <p:nvPr/>
        </p:nvSpPr>
        <p:spPr>
          <a:xfrm>
            <a:off x="4597758" y="2874457"/>
            <a:ext cx="7160034" cy="3835435"/>
          </a:xfrm>
          <a:custGeom>
            <a:avLst/>
            <a:gdLst>
              <a:gd name="connsiteX0" fmla="*/ 0 w 7160034"/>
              <a:gd name="connsiteY0" fmla="*/ 166117 h 996681"/>
              <a:gd name="connsiteX1" fmla="*/ 166117 w 7160034"/>
              <a:gd name="connsiteY1" fmla="*/ 0 h 996681"/>
              <a:gd name="connsiteX2" fmla="*/ 4176687 w 7160034"/>
              <a:gd name="connsiteY2" fmla="*/ 0 h 996681"/>
              <a:gd name="connsiteX3" fmla="*/ 5489670 w 7160034"/>
              <a:gd name="connsiteY3" fmla="*/ -2473204 h 996681"/>
              <a:gd name="connsiteX4" fmla="*/ 5966695 w 7160034"/>
              <a:gd name="connsiteY4" fmla="*/ 0 h 996681"/>
              <a:gd name="connsiteX5" fmla="*/ 6993917 w 7160034"/>
              <a:gd name="connsiteY5" fmla="*/ 0 h 996681"/>
              <a:gd name="connsiteX6" fmla="*/ 7160034 w 7160034"/>
              <a:gd name="connsiteY6" fmla="*/ 166117 h 996681"/>
              <a:gd name="connsiteX7" fmla="*/ 7160034 w 7160034"/>
              <a:gd name="connsiteY7" fmla="*/ 166114 h 996681"/>
              <a:gd name="connsiteX8" fmla="*/ 7160034 w 7160034"/>
              <a:gd name="connsiteY8" fmla="*/ 166114 h 996681"/>
              <a:gd name="connsiteX9" fmla="*/ 7160034 w 7160034"/>
              <a:gd name="connsiteY9" fmla="*/ 415284 h 996681"/>
              <a:gd name="connsiteX10" fmla="*/ 7160034 w 7160034"/>
              <a:gd name="connsiteY10" fmla="*/ 830564 h 996681"/>
              <a:gd name="connsiteX11" fmla="*/ 6993917 w 7160034"/>
              <a:gd name="connsiteY11" fmla="*/ 996681 h 996681"/>
              <a:gd name="connsiteX12" fmla="*/ 5966695 w 7160034"/>
              <a:gd name="connsiteY12" fmla="*/ 996681 h 996681"/>
              <a:gd name="connsiteX13" fmla="*/ 4176687 w 7160034"/>
              <a:gd name="connsiteY13" fmla="*/ 996681 h 996681"/>
              <a:gd name="connsiteX14" fmla="*/ 4176687 w 7160034"/>
              <a:gd name="connsiteY14" fmla="*/ 996681 h 996681"/>
              <a:gd name="connsiteX15" fmla="*/ 166117 w 7160034"/>
              <a:gd name="connsiteY15" fmla="*/ 996681 h 996681"/>
              <a:gd name="connsiteX16" fmla="*/ 0 w 7160034"/>
              <a:gd name="connsiteY16" fmla="*/ 830564 h 996681"/>
              <a:gd name="connsiteX17" fmla="*/ 0 w 7160034"/>
              <a:gd name="connsiteY17" fmla="*/ 415284 h 996681"/>
              <a:gd name="connsiteX18" fmla="*/ 0 w 7160034"/>
              <a:gd name="connsiteY18" fmla="*/ 166114 h 996681"/>
              <a:gd name="connsiteX19" fmla="*/ 0 w 7160034"/>
              <a:gd name="connsiteY19" fmla="*/ 166114 h 996681"/>
              <a:gd name="connsiteX20" fmla="*/ 0 w 7160034"/>
              <a:gd name="connsiteY20" fmla="*/ 166117 h 996681"/>
              <a:gd name="connsiteX0" fmla="*/ 0 w 7160034"/>
              <a:gd name="connsiteY0" fmla="*/ 2884020 h 3714584"/>
              <a:gd name="connsiteX1" fmla="*/ 166117 w 7160034"/>
              <a:gd name="connsiteY1" fmla="*/ 2717903 h 3714584"/>
              <a:gd name="connsiteX2" fmla="*/ 4176687 w 7160034"/>
              <a:gd name="connsiteY2" fmla="*/ 2717903 h 3714584"/>
              <a:gd name="connsiteX3" fmla="*/ 750244 w 7160034"/>
              <a:gd name="connsiteY3" fmla="*/ 0 h 3714584"/>
              <a:gd name="connsiteX4" fmla="*/ 5966695 w 7160034"/>
              <a:gd name="connsiteY4" fmla="*/ 2717903 h 3714584"/>
              <a:gd name="connsiteX5" fmla="*/ 6993917 w 7160034"/>
              <a:gd name="connsiteY5" fmla="*/ 2717903 h 3714584"/>
              <a:gd name="connsiteX6" fmla="*/ 7160034 w 7160034"/>
              <a:gd name="connsiteY6" fmla="*/ 2884020 h 3714584"/>
              <a:gd name="connsiteX7" fmla="*/ 7160034 w 7160034"/>
              <a:gd name="connsiteY7" fmla="*/ 2884017 h 3714584"/>
              <a:gd name="connsiteX8" fmla="*/ 7160034 w 7160034"/>
              <a:gd name="connsiteY8" fmla="*/ 2884017 h 3714584"/>
              <a:gd name="connsiteX9" fmla="*/ 7160034 w 7160034"/>
              <a:gd name="connsiteY9" fmla="*/ 3133187 h 3714584"/>
              <a:gd name="connsiteX10" fmla="*/ 7160034 w 7160034"/>
              <a:gd name="connsiteY10" fmla="*/ 3548467 h 3714584"/>
              <a:gd name="connsiteX11" fmla="*/ 6993917 w 7160034"/>
              <a:gd name="connsiteY11" fmla="*/ 3714584 h 3714584"/>
              <a:gd name="connsiteX12" fmla="*/ 5966695 w 7160034"/>
              <a:gd name="connsiteY12" fmla="*/ 3714584 h 3714584"/>
              <a:gd name="connsiteX13" fmla="*/ 4176687 w 7160034"/>
              <a:gd name="connsiteY13" fmla="*/ 3714584 h 3714584"/>
              <a:gd name="connsiteX14" fmla="*/ 4176687 w 7160034"/>
              <a:gd name="connsiteY14" fmla="*/ 3714584 h 3714584"/>
              <a:gd name="connsiteX15" fmla="*/ 166117 w 7160034"/>
              <a:gd name="connsiteY15" fmla="*/ 3714584 h 3714584"/>
              <a:gd name="connsiteX16" fmla="*/ 0 w 7160034"/>
              <a:gd name="connsiteY16" fmla="*/ 3548467 h 3714584"/>
              <a:gd name="connsiteX17" fmla="*/ 0 w 7160034"/>
              <a:gd name="connsiteY17" fmla="*/ 3133187 h 3714584"/>
              <a:gd name="connsiteX18" fmla="*/ 0 w 7160034"/>
              <a:gd name="connsiteY18" fmla="*/ 2884017 h 3714584"/>
              <a:gd name="connsiteX19" fmla="*/ 0 w 7160034"/>
              <a:gd name="connsiteY19" fmla="*/ 2884017 h 3714584"/>
              <a:gd name="connsiteX20" fmla="*/ 0 w 7160034"/>
              <a:gd name="connsiteY20" fmla="*/ 2884020 h 371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60034" h="3714584">
                <a:moveTo>
                  <a:pt x="0" y="2884020"/>
                </a:moveTo>
                <a:cubicBezTo>
                  <a:pt x="0" y="2792276"/>
                  <a:pt x="74373" y="2717903"/>
                  <a:pt x="166117" y="2717903"/>
                </a:cubicBezTo>
                <a:lnTo>
                  <a:pt x="4176687" y="2717903"/>
                </a:lnTo>
                <a:lnTo>
                  <a:pt x="750244" y="0"/>
                </a:lnTo>
                <a:lnTo>
                  <a:pt x="5966695" y="2717903"/>
                </a:lnTo>
                <a:lnTo>
                  <a:pt x="6993917" y="2717903"/>
                </a:lnTo>
                <a:cubicBezTo>
                  <a:pt x="7085661" y="2717903"/>
                  <a:pt x="7160034" y="2792276"/>
                  <a:pt x="7160034" y="2884020"/>
                </a:cubicBezTo>
                <a:lnTo>
                  <a:pt x="7160034" y="2884017"/>
                </a:lnTo>
                <a:lnTo>
                  <a:pt x="7160034" y="2884017"/>
                </a:lnTo>
                <a:lnTo>
                  <a:pt x="7160034" y="3133187"/>
                </a:lnTo>
                <a:lnTo>
                  <a:pt x="7160034" y="3548467"/>
                </a:lnTo>
                <a:cubicBezTo>
                  <a:pt x="7160034" y="3640211"/>
                  <a:pt x="7085661" y="3714584"/>
                  <a:pt x="6993917" y="3714584"/>
                </a:cubicBezTo>
                <a:lnTo>
                  <a:pt x="5966695" y="3714584"/>
                </a:lnTo>
                <a:lnTo>
                  <a:pt x="4176687" y="3714584"/>
                </a:lnTo>
                <a:lnTo>
                  <a:pt x="4176687" y="3714584"/>
                </a:lnTo>
                <a:lnTo>
                  <a:pt x="166117" y="3714584"/>
                </a:lnTo>
                <a:cubicBezTo>
                  <a:pt x="74373" y="3714584"/>
                  <a:pt x="0" y="3640211"/>
                  <a:pt x="0" y="3548467"/>
                </a:cubicBezTo>
                <a:lnTo>
                  <a:pt x="0" y="3133187"/>
                </a:lnTo>
                <a:lnTo>
                  <a:pt x="0" y="2884017"/>
                </a:lnTo>
                <a:lnTo>
                  <a:pt x="0" y="2884017"/>
                </a:lnTo>
                <a:lnTo>
                  <a:pt x="0" y="2884020"/>
                </a:lnTo>
                <a:close/>
              </a:path>
            </a:pathLst>
          </a:custGeom>
          <a:noFill/>
          <a:ln w="28575" cap="rnd" cmpd="sng" algn="ctr">
            <a:solidFill>
              <a:srgbClr val="4D030A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/>
            <a:endParaRPr lang="en-US" sz="32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Shanta 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sure, it is not me. Probably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shortest girl in our class.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25014" y="143666"/>
            <a:ext cx="8369775" cy="2870223"/>
          </a:xfrm>
          <a:custGeom>
            <a:avLst/>
            <a:gdLst>
              <a:gd name="connsiteX0" fmla="*/ 0 w 8485871"/>
              <a:gd name="connsiteY0" fmla="*/ 173474 h 1040823"/>
              <a:gd name="connsiteX1" fmla="*/ 173474 w 8485871"/>
              <a:gd name="connsiteY1" fmla="*/ 0 h 1040823"/>
              <a:gd name="connsiteX2" fmla="*/ 4950091 w 8485871"/>
              <a:gd name="connsiteY2" fmla="*/ 0 h 1040823"/>
              <a:gd name="connsiteX3" fmla="*/ 4950091 w 8485871"/>
              <a:gd name="connsiteY3" fmla="*/ 0 h 1040823"/>
              <a:gd name="connsiteX4" fmla="*/ 7071559 w 8485871"/>
              <a:gd name="connsiteY4" fmla="*/ 0 h 1040823"/>
              <a:gd name="connsiteX5" fmla="*/ 8312397 w 8485871"/>
              <a:gd name="connsiteY5" fmla="*/ 0 h 1040823"/>
              <a:gd name="connsiteX6" fmla="*/ 8485871 w 8485871"/>
              <a:gd name="connsiteY6" fmla="*/ 173474 h 1040823"/>
              <a:gd name="connsiteX7" fmla="*/ 8485871 w 8485871"/>
              <a:gd name="connsiteY7" fmla="*/ 607147 h 1040823"/>
              <a:gd name="connsiteX8" fmla="*/ 8485871 w 8485871"/>
              <a:gd name="connsiteY8" fmla="*/ 607147 h 1040823"/>
              <a:gd name="connsiteX9" fmla="*/ 8485871 w 8485871"/>
              <a:gd name="connsiteY9" fmla="*/ 867353 h 1040823"/>
              <a:gd name="connsiteX10" fmla="*/ 8485871 w 8485871"/>
              <a:gd name="connsiteY10" fmla="*/ 867349 h 1040823"/>
              <a:gd name="connsiteX11" fmla="*/ 8312397 w 8485871"/>
              <a:gd name="connsiteY11" fmla="*/ 1040823 h 1040823"/>
              <a:gd name="connsiteX12" fmla="*/ 7071559 w 8485871"/>
              <a:gd name="connsiteY12" fmla="*/ 1040823 h 1040823"/>
              <a:gd name="connsiteX13" fmla="*/ 8208213 w 8485871"/>
              <a:gd name="connsiteY13" fmla="*/ 2570573 h 1040823"/>
              <a:gd name="connsiteX14" fmla="*/ 4950091 w 8485871"/>
              <a:gd name="connsiteY14" fmla="*/ 1040823 h 1040823"/>
              <a:gd name="connsiteX15" fmla="*/ 173474 w 8485871"/>
              <a:gd name="connsiteY15" fmla="*/ 1040823 h 1040823"/>
              <a:gd name="connsiteX16" fmla="*/ 0 w 8485871"/>
              <a:gd name="connsiteY16" fmla="*/ 867349 h 1040823"/>
              <a:gd name="connsiteX17" fmla="*/ 0 w 8485871"/>
              <a:gd name="connsiteY17" fmla="*/ 867353 h 1040823"/>
              <a:gd name="connsiteX18" fmla="*/ 0 w 8485871"/>
              <a:gd name="connsiteY18" fmla="*/ 607147 h 1040823"/>
              <a:gd name="connsiteX19" fmla="*/ 0 w 8485871"/>
              <a:gd name="connsiteY19" fmla="*/ 607147 h 1040823"/>
              <a:gd name="connsiteX20" fmla="*/ 0 w 8485871"/>
              <a:gd name="connsiteY20" fmla="*/ 173474 h 1040823"/>
              <a:gd name="connsiteX0" fmla="*/ 0 w 8485871"/>
              <a:gd name="connsiteY0" fmla="*/ 173474 h 2570573"/>
              <a:gd name="connsiteX1" fmla="*/ 173474 w 8485871"/>
              <a:gd name="connsiteY1" fmla="*/ 0 h 2570573"/>
              <a:gd name="connsiteX2" fmla="*/ 4950091 w 8485871"/>
              <a:gd name="connsiteY2" fmla="*/ 0 h 2570573"/>
              <a:gd name="connsiteX3" fmla="*/ 4950091 w 8485871"/>
              <a:gd name="connsiteY3" fmla="*/ 0 h 2570573"/>
              <a:gd name="connsiteX4" fmla="*/ 7071559 w 8485871"/>
              <a:gd name="connsiteY4" fmla="*/ 0 h 2570573"/>
              <a:gd name="connsiteX5" fmla="*/ 8312397 w 8485871"/>
              <a:gd name="connsiteY5" fmla="*/ 0 h 2570573"/>
              <a:gd name="connsiteX6" fmla="*/ 8485871 w 8485871"/>
              <a:gd name="connsiteY6" fmla="*/ 173474 h 2570573"/>
              <a:gd name="connsiteX7" fmla="*/ 8485871 w 8485871"/>
              <a:gd name="connsiteY7" fmla="*/ 607147 h 2570573"/>
              <a:gd name="connsiteX8" fmla="*/ 8485871 w 8485871"/>
              <a:gd name="connsiteY8" fmla="*/ 607147 h 2570573"/>
              <a:gd name="connsiteX9" fmla="*/ 8485871 w 8485871"/>
              <a:gd name="connsiteY9" fmla="*/ 867353 h 2570573"/>
              <a:gd name="connsiteX10" fmla="*/ 8485871 w 8485871"/>
              <a:gd name="connsiteY10" fmla="*/ 867349 h 2570573"/>
              <a:gd name="connsiteX11" fmla="*/ 8312397 w 8485871"/>
              <a:gd name="connsiteY11" fmla="*/ 1040823 h 2570573"/>
              <a:gd name="connsiteX12" fmla="*/ 7071559 w 8485871"/>
              <a:gd name="connsiteY12" fmla="*/ 1040823 h 2570573"/>
              <a:gd name="connsiteX13" fmla="*/ 8208213 w 8485871"/>
              <a:gd name="connsiteY13" fmla="*/ 2570573 h 2570573"/>
              <a:gd name="connsiteX14" fmla="*/ 6572829 w 8485871"/>
              <a:gd name="connsiteY14" fmla="*/ 1066581 h 2570573"/>
              <a:gd name="connsiteX15" fmla="*/ 173474 w 8485871"/>
              <a:gd name="connsiteY15" fmla="*/ 1040823 h 2570573"/>
              <a:gd name="connsiteX16" fmla="*/ 0 w 8485871"/>
              <a:gd name="connsiteY16" fmla="*/ 867349 h 2570573"/>
              <a:gd name="connsiteX17" fmla="*/ 0 w 8485871"/>
              <a:gd name="connsiteY17" fmla="*/ 867353 h 2570573"/>
              <a:gd name="connsiteX18" fmla="*/ 0 w 8485871"/>
              <a:gd name="connsiteY18" fmla="*/ 607147 h 2570573"/>
              <a:gd name="connsiteX19" fmla="*/ 0 w 8485871"/>
              <a:gd name="connsiteY19" fmla="*/ 607147 h 2570573"/>
              <a:gd name="connsiteX20" fmla="*/ 0 w 8485871"/>
              <a:gd name="connsiteY20" fmla="*/ 173474 h 2570573"/>
              <a:gd name="connsiteX0" fmla="*/ 0 w 8485871"/>
              <a:gd name="connsiteY0" fmla="*/ 173474 h 2570573"/>
              <a:gd name="connsiteX1" fmla="*/ 173474 w 8485871"/>
              <a:gd name="connsiteY1" fmla="*/ 0 h 2570573"/>
              <a:gd name="connsiteX2" fmla="*/ 4950091 w 8485871"/>
              <a:gd name="connsiteY2" fmla="*/ 0 h 2570573"/>
              <a:gd name="connsiteX3" fmla="*/ 4950091 w 8485871"/>
              <a:gd name="connsiteY3" fmla="*/ 0 h 2570573"/>
              <a:gd name="connsiteX4" fmla="*/ 7071559 w 8485871"/>
              <a:gd name="connsiteY4" fmla="*/ 0 h 2570573"/>
              <a:gd name="connsiteX5" fmla="*/ 8312397 w 8485871"/>
              <a:gd name="connsiteY5" fmla="*/ 0 h 2570573"/>
              <a:gd name="connsiteX6" fmla="*/ 8485871 w 8485871"/>
              <a:gd name="connsiteY6" fmla="*/ 173474 h 2570573"/>
              <a:gd name="connsiteX7" fmla="*/ 8485871 w 8485871"/>
              <a:gd name="connsiteY7" fmla="*/ 607147 h 2570573"/>
              <a:gd name="connsiteX8" fmla="*/ 8485871 w 8485871"/>
              <a:gd name="connsiteY8" fmla="*/ 607147 h 2570573"/>
              <a:gd name="connsiteX9" fmla="*/ 8485871 w 8485871"/>
              <a:gd name="connsiteY9" fmla="*/ 867353 h 2570573"/>
              <a:gd name="connsiteX10" fmla="*/ 8485871 w 8485871"/>
              <a:gd name="connsiteY10" fmla="*/ 867349 h 2570573"/>
              <a:gd name="connsiteX11" fmla="*/ 8312397 w 8485871"/>
              <a:gd name="connsiteY11" fmla="*/ 1040823 h 2570573"/>
              <a:gd name="connsiteX12" fmla="*/ 7135954 w 8485871"/>
              <a:gd name="connsiteY12" fmla="*/ 1079460 h 2570573"/>
              <a:gd name="connsiteX13" fmla="*/ 8208213 w 8485871"/>
              <a:gd name="connsiteY13" fmla="*/ 2570573 h 2570573"/>
              <a:gd name="connsiteX14" fmla="*/ 6572829 w 8485871"/>
              <a:gd name="connsiteY14" fmla="*/ 1066581 h 2570573"/>
              <a:gd name="connsiteX15" fmla="*/ 173474 w 8485871"/>
              <a:gd name="connsiteY15" fmla="*/ 1040823 h 2570573"/>
              <a:gd name="connsiteX16" fmla="*/ 0 w 8485871"/>
              <a:gd name="connsiteY16" fmla="*/ 867349 h 2570573"/>
              <a:gd name="connsiteX17" fmla="*/ 0 w 8485871"/>
              <a:gd name="connsiteY17" fmla="*/ 867353 h 2570573"/>
              <a:gd name="connsiteX18" fmla="*/ 0 w 8485871"/>
              <a:gd name="connsiteY18" fmla="*/ 607147 h 2570573"/>
              <a:gd name="connsiteX19" fmla="*/ 0 w 8485871"/>
              <a:gd name="connsiteY19" fmla="*/ 607147 h 2570573"/>
              <a:gd name="connsiteX20" fmla="*/ 0 w 8485871"/>
              <a:gd name="connsiteY20" fmla="*/ 173474 h 257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85871" h="2570573">
                <a:moveTo>
                  <a:pt x="0" y="173474"/>
                </a:moveTo>
                <a:cubicBezTo>
                  <a:pt x="0" y="77667"/>
                  <a:pt x="77667" y="0"/>
                  <a:pt x="173474" y="0"/>
                </a:cubicBezTo>
                <a:lnTo>
                  <a:pt x="4950091" y="0"/>
                </a:lnTo>
                <a:lnTo>
                  <a:pt x="4950091" y="0"/>
                </a:lnTo>
                <a:lnTo>
                  <a:pt x="7071559" y="0"/>
                </a:lnTo>
                <a:lnTo>
                  <a:pt x="8312397" y="0"/>
                </a:lnTo>
                <a:cubicBezTo>
                  <a:pt x="8408204" y="0"/>
                  <a:pt x="8485871" y="77667"/>
                  <a:pt x="8485871" y="173474"/>
                </a:cubicBezTo>
                <a:lnTo>
                  <a:pt x="8485871" y="607147"/>
                </a:lnTo>
                <a:lnTo>
                  <a:pt x="8485871" y="607147"/>
                </a:lnTo>
                <a:lnTo>
                  <a:pt x="8485871" y="867353"/>
                </a:lnTo>
                <a:lnTo>
                  <a:pt x="8485871" y="867349"/>
                </a:lnTo>
                <a:cubicBezTo>
                  <a:pt x="8485871" y="963156"/>
                  <a:pt x="8408204" y="1040823"/>
                  <a:pt x="8312397" y="1040823"/>
                </a:cubicBezTo>
                <a:lnTo>
                  <a:pt x="7135954" y="1079460"/>
                </a:lnTo>
                <a:lnTo>
                  <a:pt x="8208213" y="2570573"/>
                </a:lnTo>
                <a:lnTo>
                  <a:pt x="6572829" y="1066581"/>
                </a:lnTo>
                <a:lnTo>
                  <a:pt x="173474" y="1040823"/>
                </a:lnTo>
                <a:cubicBezTo>
                  <a:pt x="77667" y="1040823"/>
                  <a:pt x="0" y="963156"/>
                  <a:pt x="0" y="867349"/>
                </a:cubicBezTo>
                <a:lnTo>
                  <a:pt x="0" y="867353"/>
                </a:lnTo>
                <a:lnTo>
                  <a:pt x="0" y="607147"/>
                </a:lnTo>
                <a:lnTo>
                  <a:pt x="0" y="607147"/>
                </a:lnTo>
                <a:lnTo>
                  <a:pt x="0" y="173474"/>
                </a:lnTo>
                <a:close/>
              </a:path>
            </a:pathLst>
          </a:custGeom>
          <a:noFill/>
          <a:ln w="28575" cap="rnd" cmpd="sng" algn="ctr">
            <a:solidFill>
              <a:srgbClr val="00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t"/>
          <a:lstStyle/>
          <a:p>
            <a:r>
              <a:rPr lang="en-US" sz="3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Jenny 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agree. Rita is the tallest girl in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class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Who is the shortest girl in our class?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00" y="867852"/>
            <a:ext cx="8778006" cy="4853338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23"/>
          <a:stretch/>
        </p:blipFill>
        <p:spPr>
          <a:xfrm>
            <a:off x="3416495" y="1132368"/>
            <a:ext cx="3950223" cy="442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6"/>
          <a:stretch/>
        </p:blipFill>
        <p:spPr>
          <a:xfrm>
            <a:off x="6867293" y="1145620"/>
            <a:ext cx="4851743" cy="442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8090549" y="5579024"/>
            <a:ext cx="3405431" cy="1010018"/>
          </a:xfrm>
          <a:prstGeom prst="wedgeRoundRectCallout">
            <a:avLst>
              <a:gd name="adj1" fmla="val -124327"/>
              <a:gd name="adj2" fmla="val -311048"/>
              <a:gd name="adj3" fmla="val 16667"/>
            </a:avLst>
          </a:prstGeom>
          <a:noFill/>
          <a:ln w="28575" cap="rnd" cmpd="sng" algn="ctr">
            <a:solidFill>
              <a:schemeClr val="tx1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just"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Shanta 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are quite right, Jenny.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3998" y="115754"/>
            <a:ext cx="6114243" cy="1403953"/>
          </a:xfrm>
          <a:prstGeom prst="wedgeRoundRectCallout">
            <a:avLst>
              <a:gd name="adj1" fmla="val 88455"/>
              <a:gd name="adj2" fmla="val 133864"/>
              <a:gd name="adj3" fmla="val 16667"/>
            </a:avLst>
          </a:prstGeom>
          <a:noFill/>
          <a:ln w="28575" cap="rnd" cmpd="sng" algn="ctr">
            <a:solidFill>
              <a:srgbClr val="00FF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Jenny 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Shanta,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not label one as tall, taller, tallest or short, shorter, shortest without mea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suring their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4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92596" y="112668"/>
            <a:ext cx="3074852" cy="562701"/>
          </a:xfrm>
          <a:prstGeom prst="rect">
            <a:avLst/>
          </a:prstGeom>
          <a:noFill/>
          <a:ln w="28575">
            <a:solidFill>
              <a:srgbClr val="4D03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for you. 1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227" y="788037"/>
            <a:ext cx="11965546" cy="1049517"/>
          </a:xfrm>
          <a:prstGeom prst="rect">
            <a:avLst/>
          </a:prstGeom>
          <a:noFill/>
          <a:ln w="28575">
            <a:solidFill>
              <a:srgbClr val="4D03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 adjective is 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syllabic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er/r)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added at the end of comparative degree and (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est/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added at the end of superlative degree. As: 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905882"/>
              </p:ext>
            </p:extLst>
          </p:nvPr>
        </p:nvGraphicFramePr>
        <p:xfrm>
          <a:off x="113227" y="1950222"/>
          <a:ext cx="588564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828"/>
                <a:gridCol w="2305318"/>
                <a:gridCol w="20734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Close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 </a:t>
                      </a:r>
                      <a:endParaRPr lang="en-GB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Close</a:t>
                      </a:r>
                      <a:r>
                        <a:rPr lang="en-US" sz="3200" b="1" i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en-GB" sz="32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Fastest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Slow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Close</a:t>
                      </a:r>
                      <a:r>
                        <a:rPr lang="en-US" sz="3200" b="1" i="1" u="sng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73488"/>
              </p:ext>
            </p:extLst>
          </p:nvPr>
        </p:nvGraphicFramePr>
        <p:xfrm>
          <a:off x="6270401" y="1950222"/>
          <a:ext cx="5808372" cy="459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950"/>
                <a:gridCol w="2292439"/>
                <a:gridCol w="2021983"/>
              </a:tblGrid>
              <a:tr h="519285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1762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Sweet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Sweet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</a:t>
                      </a:r>
                      <a:r>
                        <a:rPr lang="en-US" sz="32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</a:t>
                      </a:r>
                      <a:r>
                        <a:rPr lang="en-US" sz="32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en-GB" sz="3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Sweet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Poor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Rich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</a:t>
                      </a:r>
                      <a:r>
                        <a:rPr lang="en-US" sz="32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</a:p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Fine</a:t>
                      </a:r>
                      <a:r>
                        <a:rPr lang="en-US" sz="3200" b="1" i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32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endParaRPr lang="en-GB" sz="3200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9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92596" y="112668"/>
            <a:ext cx="3074852" cy="562701"/>
          </a:xfrm>
          <a:prstGeom prst="rect">
            <a:avLst/>
          </a:prstGeom>
          <a:noFill/>
          <a:ln w="28575">
            <a:solidFill>
              <a:srgbClr val="4D03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for you. 2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712" y="788037"/>
            <a:ext cx="11284576" cy="1440008"/>
          </a:xfrm>
          <a:prstGeom prst="rect">
            <a:avLst/>
          </a:prstGeom>
          <a:noFill/>
          <a:ln w="28575">
            <a:solidFill>
              <a:srgbClr val="4D03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 adjective is 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syllabic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ends with single consonant and before it vowel comes then consonant must be doubled. At the same the previous rule must be followed. As: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92100"/>
              </p:ext>
            </p:extLst>
          </p:nvPr>
        </p:nvGraphicFramePr>
        <p:xfrm>
          <a:off x="55809" y="2340713"/>
          <a:ext cx="5965602" cy="2735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042"/>
                <a:gridCol w="2357664"/>
                <a:gridCol w="2066896"/>
              </a:tblGrid>
              <a:tr h="496789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5625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gg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65492" y="2340713"/>
            <a:ext cx="3074852" cy="562701"/>
          </a:xfrm>
          <a:prstGeom prst="rect">
            <a:avLst/>
          </a:prstGeom>
          <a:noFill/>
          <a:ln w="28575">
            <a:solidFill>
              <a:srgbClr val="4D03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for you. 3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4563" y="2903414"/>
            <a:ext cx="6059487" cy="1440008"/>
          </a:xfrm>
          <a:prstGeom prst="rect">
            <a:avLst/>
          </a:prstGeom>
          <a:noFill/>
          <a:ln w="28575">
            <a:solidFill>
              <a:srgbClr val="4D03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adjective is </a:t>
            </a:r>
            <a:r>
              <a:rPr lang="en-US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syllabic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ends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before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y) consonant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 then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must be changed into (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As: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569152"/>
              </p:ext>
            </p:extLst>
          </p:nvPr>
        </p:nvGraphicFramePr>
        <p:xfrm>
          <a:off x="5990597" y="4504408"/>
          <a:ext cx="5965602" cy="215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042"/>
                <a:gridCol w="2357664"/>
                <a:gridCol w="2066896"/>
              </a:tblGrid>
              <a:tr h="532491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215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bus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</a:t>
                      </a: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516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257041" y="250314"/>
            <a:ext cx="6581104" cy="5120176"/>
            <a:chOff x="5434884" y="-239083"/>
            <a:chExt cx="6581104" cy="5120176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>
              <a:off x="5434884" y="0"/>
              <a:ext cx="6581104" cy="4881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</a:t>
              </a:r>
              <a:r>
                <a: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ME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MD</a:t>
              </a: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ABDUR RAZZAK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HEAD TEACHER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DHALAHARA WESTPARA 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SECONDARY GIRLS’ SCHOOL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E-mail: abdurrazzakmt@gmail.com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 number: 01721588402</a:t>
              </a:r>
            </a:p>
            <a:p>
              <a:pPr algn="ctr"/>
              <a:endParaRPr lang="en-GB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64" r="47757" b="62253"/>
            <a:stretch/>
          </p:blipFill>
          <p:spPr>
            <a:xfrm>
              <a:off x="10032643" y="-239083"/>
              <a:ext cx="1738647" cy="2608955"/>
            </a:xfrm>
            <a:prstGeom prst="rect">
              <a:avLst/>
            </a:prstGeom>
            <a:grpFill/>
            <a:ln w="101600" cap="sq">
              <a:noFill/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  <p:sp>
        <p:nvSpPr>
          <p:cNvPr id="9" name="Rectangle 8"/>
          <p:cNvSpPr/>
          <p:nvPr/>
        </p:nvSpPr>
        <p:spPr>
          <a:xfrm>
            <a:off x="7095185" y="711557"/>
            <a:ext cx="4724400" cy="54348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</a:p>
          <a:p>
            <a:pPr algn="ctr"/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COMPARISION OF ADJECTIVES 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U-4_L-1</a:t>
            </a:r>
          </a:p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EIGHT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min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1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 flipH="1">
            <a:off x="1211475" y="163108"/>
            <a:ext cx="9842076" cy="5366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WORK.                                    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5" y="862885"/>
            <a:ext cx="1423283" cy="16484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828822" y="3465513"/>
            <a:ext cx="8607381" cy="286232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Shila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--------than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Nila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did. 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is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-----today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yesterday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Mr.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one the ------ men in the village.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Sumi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-----of all the girls in our class.</a:t>
            </a:r>
          </a:p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This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is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-------I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ever read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2236" y="2340382"/>
            <a:ext cx="8391917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Happy	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		fast	 	hot		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thin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42291" y="919915"/>
            <a:ext cx="9730156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each gap with correct form of degree using the words from the box below.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0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8" y="323033"/>
            <a:ext cx="3188595" cy="62119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>
            <a:off x="1596981" y="984173"/>
            <a:ext cx="2143256" cy="36499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3044779" y="1672204"/>
            <a:ext cx="695457" cy="32833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3817511" y="78334"/>
            <a:ext cx="6658376" cy="4893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observe more about them.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79001" y="882695"/>
            <a:ext cx="5288073" cy="4893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as beautiful as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32513" y="1566610"/>
            <a:ext cx="6059487" cy="4893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more beautiful than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44954" y="2264701"/>
            <a:ext cx="6174768" cy="4893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 most brilliant student.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171977" y="2333344"/>
            <a:ext cx="2568260" cy="32833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817511" y="862305"/>
            <a:ext cx="1761490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0221" y="1558825"/>
            <a:ext cx="2528904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40236" y="2290259"/>
            <a:ext cx="2104718" cy="4788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superlative: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74226" y="923953"/>
            <a:ext cx="1722783" cy="372925"/>
          </a:xfrm>
          <a:prstGeom prst="round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8070573" y="1623406"/>
            <a:ext cx="2392062" cy="372925"/>
          </a:xfrm>
          <a:prstGeom prst="round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7832033" y="2328165"/>
            <a:ext cx="2557671" cy="372925"/>
          </a:xfrm>
          <a:prstGeom prst="round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817511" y="2983907"/>
            <a:ext cx="8145932" cy="1521832"/>
          </a:xfrm>
          <a:prstGeom prst="rect">
            <a:avLst/>
          </a:prstGeom>
          <a:noFill/>
          <a:ln w="28575">
            <a:solidFill>
              <a:srgbClr val="4D03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If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adjective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</a:t>
            </a:r>
            <a:r>
              <a:rPr lang="en-US" sz="32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syllabic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added before 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degree. As: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315885"/>
              </p:ext>
            </p:extLst>
          </p:nvPr>
        </p:nvGraphicFramePr>
        <p:xfrm>
          <a:off x="3967655" y="4505739"/>
          <a:ext cx="7728756" cy="2151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626"/>
                <a:gridCol w="2690191"/>
                <a:gridCol w="2745939"/>
              </a:tblGrid>
              <a:tr h="532491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215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careful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obedient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famous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careful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obedient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famous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careful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obedient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famous 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09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8" y="417296"/>
            <a:ext cx="2769704" cy="441761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ight Arrow 6"/>
          <p:cNvSpPr/>
          <p:nvPr/>
        </p:nvSpPr>
        <p:spPr>
          <a:xfrm>
            <a:off x="832178" y="622772"/>
            <a:ext cx="2410401" cy="36499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1684204" y="1291316"/>
            <a:ext cx="1543806" cy="32833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055098" y="546396"/>
            <a:ext cx="6063476" cy="4893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Rupa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not so good as Mila.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44954" y="1276208"/>
            <a:ext cx="4617681" cy="4893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Mila is better than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Rupa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44954" y="1906897"/>
            <a:ext cx="4756785" cy="4893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Mila is the best student.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50570" y="1901511"/>
            <a:ext cx="2568260" cy="328338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93608" y="542396"/>
            <a:ext cx="1761490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positive: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16050" y="1265602"/>
            <a:ext cx="2528904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0236" y="1932455"/>
            <a:ext cx="2104718" cy="4788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superlative: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722401" y="645252"/>
            <a:ext cx="1925182" cy="372925"/>
          </a:xfrm>
          <a:prstGeom prst="round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298036" y="1334443"/>
            <a:ext cx="1067993" cy="372925"/>
          </a:xfrm>
          <a:prstGeom prst="round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8086836" y="1995414"/>
            <a:ext cx="887897" cy="372925"/>
          </a:xfrm>
          <a:prstGeom prst="round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419946" y="2787705"/>
            <a:ext cx="7301063" cy="641295"/>
          </a:xfrm>
          <a:prstGeom prst="rect">
            <a:avLst/>
          </a:prstGeom>
          <a:noFill/>
          <a:ln w="28575">
            <a:solidFill>
              <a:srgbClr val="4D03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exceptional degree of adjectives. As: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74675"/>
              </p:ext>
            </p:extLst>
          </p:nvPr>
        </p:nvGraphicFramePr>
        <p:xfrm>
          <a:off x="3419946" y="3589020"/>
          <a:ext cx="772875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942"/>
                <a:gridCol w="2358887"/>
                <a:gridCol w="3621927"/>
              </a:tblGrid>
              <a:tr h="532491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Comparative 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GB" sz="3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215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little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</a:t>
                      </a:r>
                    </a:p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</a:t>
                      </a:r>
                    </a:p>
                    <a:p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upper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farther</a:t>
                      </a: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most</a:t>
                      </a: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upmost/uppermost</a:t>
                      </a: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farthest</a:t>
                      </a:r>
                    </a:p>
                    <a:p>
                      <a:r>
                        <a:rPr lang="en-US" sz="3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least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88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56" y="179917"/>
            <a:ext cx="2400300" cy="2400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4296" y="2602881"/>
            <a:ext cx="2714595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superlative: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1816" y="2601334"/>
            <a:ext cx="9111394" cy="5250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ootball is the most popular of all the games 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295" y="3250066"/>
            <a:ext cx="2714596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Comparative: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9209" y="3250066"/>
            <a:ext cx="9144001" cy="5250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football is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popular than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296" y="3910626"/>
            <a:ext cx="2714595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positive: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9210" y="3906356"/>
            <a:ext cx="9144000" cy="5250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game is as popular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football 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100291" y="4433857"/>
            <a:ext cx="1390918" cy="231819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9040969" y="2702695"/>
            <a:ext cx="901522" cy="372925"/>
          </a:xfrm>
          <a:prstGeom prst="round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9298546" y="3350632"/>
            <a:ext cx="1429555" cy="372925"/>
          </a:xfrm>
          <a:prstGeom prst="round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338011" y="4685329"/>
            <a:ext cx="2737043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all/all other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684075" y="4914694"/>
            <a:ext cx="2223349" cy="67882"/>
            <a:chOff x="5760829" y="5621822"/>
            <a:chExt cx="2223349" cy="67882"/>
          </a:xfrm>
        </p:grpSpPr>
        <p:sp>
          <p:nvSpPr>
            <p:cNvPr id="20" name="Rectangle 19"/>
            <p:cNvSpPr/>
            <p:nvPr/>
          </p:nvSpPr>
          <p:spPr>
            <a:xfrm rot="21175939">
              <a:off x="5760829" y="5643985"/>
              <a:ext cx="219926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 rot="290196">
              <a:off x="5784918" y="5621822"/>
              <a:ext cx="2199260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84294" y="5254434"/>
            <a:ext cx="11978915" cy="1166051"/>
          </a:xfrm>
          <a:prstGeom prst="rect">
            <a:avLst/>
          </a:prstGeom>
          <a:noFill/>
          <a:ln w="28575">
            <a:solidFill>
              <a:srgbClr val="4D03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In superlative degree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all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 comparative degree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other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but in positive degree 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all/all other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understood. Sub.-singular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058646" y="4017269"/>
            <a:ext cx="901522" cy="372925"/>
          </a:xfrm>
          <a:prstGeom prst="roundRect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5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3" grpId="0" animBg="1"/>
      <p:bldP spid="17" grpId="0" animBg="1"/>
      <p:bldP spid="18" grpId="0" animBg="1"/>
      <p:bldP spid="19" grpId="0" animBg="1"/>
      <p:bldP spid="24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22161" y="883898"/>
            <a:ext cx="11281893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 the following sentences as directed in bracket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161" y="1518903"/>
            <a:ext cx="8989336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Mr. Bashir is the busiest man. (comparative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769" y="2145471"/>
            <a:ext cx="11824952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No other dramatist is as popular as Shakespeare 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8052" y="167426"/>
            <a:ext cx="6658376" cy="4893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              10  min.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623" y="2805278"/>
            <a:ext cx="10483403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Akbar is one of the greatest kings in India. (positive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623" y="3452421"/>
            <a:ext cx="8342290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Sam is as little as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Tamim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(comparative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623" y="4093127"/>
            <a:ext cx="9191105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Habib is not so happy as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Hasib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(comparative)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623" y="4740270"/>
            <a:ext cx="9191105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better than most other girls.  (positive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161" y="5374539"/>
            <a:ext cx="8840155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Nothing is as easy as to say no. (superlative)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2161" y="6028119"/>
            <a:ext cx="8136228" cy="496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Kakoli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as bad as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Nupur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0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13" y="52164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3631798" y="164260"/>
            <a:ext cx="3430051" cy="592428"/>
          </a:xfrm>
          <a:prstGeom prst="roundRect">
            <a:avLst/>
          </a:prstGeom>
          <a:noFill/>
          <a:ln w="38100">
            <a:solidFill>
              <a:srgbClr val="4D03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Evaluation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669703" y="901522"/>
                <a:ext cx="9208394" cy="566670"/>
              </a:xfrm>
              <a:prstGeom prst="roundRect">
                <a:avLst/>
              </a:prstGeom>
              <a:noFill/>
              <a:ln w="28575">
                <a:solidFill>
                  <a:srgbClr val="4D030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pitchFamily="2" charset="2"/>
                  <a:buChar char="Ø"/>
                </a:pPr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Tick (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 correct answer from alternatives.</a:t>
                </a:r>
                <a:endPara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03" y="901522"/>
                <a:ext cx="9208394" cy="566670"/>
              </a:xfrm>
              <a:prstGeom prst="roundRect">
                <a:avLst/>
              </a:prstGeom>
              <a:blipFill rotWithShape="0">
                <a:blip r:embed="rId4"/>
                <a:stretch>
                  <a:fillRect l="-594" t="-17347" r="-660" b="-44898"/>
                </a:stretch>
              </a:blipFill>
              <a:ln w="28575">
                <a:solidFill>
                  <a:srgbClr val="4D030A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337599" y="2553389"/>
            <a:ext cx="4979757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more careful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46" y="1757860"/>
            <a:ext cx="12062197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is the correct form of comparative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“careful”?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6672" y="2640100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careful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7600" y="3376460"/>
            <a:ext cx="497975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carefuller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4503" y="3513004"/>
            <a:ext cx="3511810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carefuler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1496672" y="3540686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72" y="3540686"/>
                <a:ext cx="743914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6425955" y="2619863"/>
                <a:ext cx="1378642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955" y="2619863"/>
                <a:ext cx="1378642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 t="-47959" r="-47414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2" name="Rounded 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70" y="3409572"/>
                <a:ext cx="732501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1589433" y="2683504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433" y="2683504"/>
                <a:ext cx="745536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35821" y="4344712"/>
            <a:ext cx="11333328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correct form of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superlative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 of the word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“hot”?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3949" y="5083890"/>
            <a:ext cx="3556390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hoter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62182" y="5083560"/>
            <a:ext cx="396336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hotter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55079" y="5951752"/>
            <a:ext cx="3535260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most hot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62181" y="5951752"/>
            <a:ext cx="393427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hottest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132160"/>
                <a:ext cx="569220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629" y="5977340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075" y="5132160"/>
                <a:ext cx="566125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1775449" y="5977340"/>
                <a:ext cx="131548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GB" dirty="0"/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49" y="5977340"/>
                <a:ext cx="1315481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 t="-47959" r="-4505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66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333949" y="791577"/>
            <a:ext cx="4007786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good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1960" y="153754"/>
            <a:ext cx="11492356" cy="53941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Rima is the best girl in our class. positive form of “best”?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44503" y="797169"/>
            <a:ext cx="3459641" cy="6844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best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20639" y="1557831"/>
            <a:ext cx="4021096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good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3189" y="1589715"/>
            <a:ext cx="3913124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better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1072546" y="1639879"/>
                <a:ext cx="743914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6" y="1639879"/>
                <a:ext cx="743914" cy="5627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6424211" y="843654"/>
                <a:ext cx="1522053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:endParaRPr lang="en-US" sz="2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2" algn="ctr"/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100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211" y="843654"/>
                <a:ext cx="1522053" cy="562708"/>
              </a:xfrm>
              <a:prstGeom prst="roundRect">
                <a:avLst/>
              </a:prstGeom>
              <a:blipFill rotWithShape="0">
                <a:blip r:embed="rId5"/>
                <a:stretch>
                  <a:fillRect t="-46465" r="-10547" b="-2525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6451244" y="1612704"/>
                <a:ext cx="732501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44" y="1612704"/>
                <a:ext cx="732501" cy="562708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1528601" y="839850"/>
                <a:ext cx="745536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601" y="839850"/>
                <a:ext cx="745536" cy="56270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49074" y="2398680"/>
            <a:ext cx="8405529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Hena is (old) girl. Superlative form of “old”?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59296" y="3038238"/>
            <a:ext cx="4214258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elder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8601" y="3028710"/>
            <a:ext cx="419694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80425" y="3805232"/>
            <a:ext cx="419312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eldest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28601" y="3801559"/>
            <a:ext cx="4196948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eldest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6451244" y="3091270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44" y="3091270"/>
                <a:ext cx="569220" cy="56270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6450601" y="3867776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601" y="3867776"/>
                <a:ext cx="569220" cy="562708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>
              <a:xfrm>
                <a:off x="1901369" y="3091270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369" y="3091270"/>
                <a:ext cx="566125" cy="562708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/>
              <p:cNvSpPr/>
              <p:nvPr/>
            </p:nvSpPr>
            <p:spPr>
              <a:xfrm>
                <a:off x="1661376" y="3867776"/>
                <a:ext cx="1330002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ounded 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376" y="3867776"/>
                <a:ext cx="1330002" cy="562708"/>
              </a:xfrm>
              <a:prstGeom prst="roundRect">
                <a:avLst/>
              </a:prstGeom>
              <a:blipFill rotWithShape="0">
                <a:blip r:embed="rId11"/>
                <a:stretch>
                  <a:fillRect t="-46465" r="-4018" b="-26263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49074" y="4540273"/>
            <a:ext cx="7634943" cy="5666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What is the superlative form of “busy”?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511695" y="5204967"/>
            <a:ext cx="3714129" cy="6956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busy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14581" y="5195439"/>
            <a:ext cx="3963368" cy="6963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busier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532826" y="6012370"/>
            <a:ext cx="3692999" cy="687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busiest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914581" y="5968288"/>
            <a:ext cx="3934271" cy="6883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busiest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>
              <a:xfrm>
                <a:off x="6603644" y="5257999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644" y="5257999"/>
                <a:ext cx="569220" cy="562708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>
              <a:xfrm>
                <a:off x="6592937" y="6072721"/>
                <a:ext cx="569220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937" y="6072721"/>
                <a:ext cx="569220" cy="562708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/>
              <p:cNvSpPr/>
              <p:nvPr/>
            </p:nvSpPr>
            <p:spPr>
              <a:xfrm>
                <a:off x="2053769" y="5257999"/>
                <a:ext cx="566125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ounded 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769" y="5257999"/>
                <a:ext cx="566125" cy="562708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>
              <a:xfrm>
                <a:off x="1914581" y="5995873"/>
                <a:ext cx="1329433" cy="562708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2" algn="ctr"/>
                <a:r>
                  <a:rPr lang="bn-IN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:r>
                  <a:rPr lang="bn-IN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%</a:t>
                </a:r>
                <a:endPara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581" y="5995873"/>
                <a:ext cx="1329433" cy="562708"/>
              </a:xfrm>
              <a:prstGeom prst="roundRect">
                <a:avLst/>
              </a:prstGeom>
              <a:blipFill rotWithShape="0">
                <a:blip r:embed="rId15"/>
                <a:stretch>
                  <a:fillRect t="-47959" r="-4018" b="-26531"/>
                </a:stretch>
              </a:blipFill>
              <a:ln w="38100">
                <a:solidFill>
                  <a:srgbClr val="7030A0"/>
                </a:solidFill>
                <a:prstDash val="sysDash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36513" y="52164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ce 003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ice 002_s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048260" y="102607"/>
            <a:ext cx="4095480" cy="48939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4340002" y="666515"/>
            <a:ext cx="3168382" cy="1717422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6123" y="2452435"/>
            <a:ext cx="11462196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five sentences using degree according to direction (adjective).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6004" y="3195104"/>
            <a:ext cx="2868497" cy="2323992"/>
            <a:chOff x="754488" y="3699946"/>
            <a:chExt cx="2868497" cy="23239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488" y="3699946"/>
              <a:ext cx="2868497" cy="23239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2640169" y="4344996"/>
              <a:ext cx="982816" cy="50227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gold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0505" y="3195104"/>
            <a:ext cx="2933432" cy="2323992"/>
            <a:chOff x="4480505" y="3690485"/>
            <a:chExt cx="2933432" cy="23239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505" y="3690485"/>
              <a:ext cx="2933432" cy="232399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Rectangle 12"/>
            <p:cNvSpPr/>
            <p:nvPr/>
          </p:nvSpPr>
          <p:spPr>
            <a:xfrm>
              <a:off x="4480505" y="3699946"/>
              <a:ext cx="1983346" cy="50227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Himalayas</a:t>
              </a:r>
              <a:endParaRPr lang="en-GB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52833" y="3204565"/>
            <a:ext cx="3035122" cy="2314531"/>
            <a:chOff x="8427076" y="3699946"/>
            <a:chExt cx="3035122" cy="23145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91" r="2703"/>
            <a:stretch/>
          </p:blipFill>
          <p:spPr>
            <a:xfrm>
              <a:off x="8427076" y="3699946"/>
              <a:ext cx="3035122" cy="23145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8427076" y="3750186"/>
              <a:ext cx="1197735" cy="502276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iron</a:t>
              </a:r>
              <a:endPara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52714" y="5714809"/>
            <a:ext cx="2942957" cy="785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as positive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superlative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7856" y="5714809"/>
            <a:ext cx="3297082" cy="785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precious as positive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comparative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83476" y="5686451"/>
            <a:ext cx="2942957" cy="785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 as superlative-plural</a:t>
            </a:r>
            <a:endParaRPr lang="en-GB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4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1" grpId="1" animBg="1"/>
      <p:bldP spid="17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747882" y="1258956"/>
            <a:ext cx="8696235" cy="5416163"/>
            <a:chOff x="1747882" y="963983"/>
            <a:chExt cx="8696235" cy="5711137"/>
          </a:xfrm>
        </p:grpSpPr>
        <p:grpSp>
          <p:nvGrpSpPr>
            <p:cNvPr id="9" name="Group 8"/>
            <p:cNvGrpSpPr/>
            <p:nvPr/>
          </p:nvGrpSpPr>
          <p:grpSpPr>
            <a:xfrm>
              <a:off x="1747882" y="963983"/>
              <a:ext cx="8696235" cy="5711137"/>
              <a:chOff x="1747882" y="963983"/>
              <a:chExt cx="8696235" cy="5711137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747882" y="963983"/>
                <a:ext cx="8696235" cy="5711137"/>
                <a:chOff x="575364" y="1055689"/>
                <a:chExt cx="7720497" cy="5711137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208"/>
                <a:stretch/>
              </p:blipFill>
              <p:spPr>
                <a:xfrm>
                  <a:off x="5512905" y="2374003"/>
                  <a:ext cx="2782956" cy="4381435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362" r="37443"/>
                <a:stretch/>
              </p:blipFill>
              <p:spPr>
                <a:xfrm>
                  <a:off x="3657601" y="1658387"/>
                  <a:ext cx="1855304" cy="5097051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1135"/>
                <a:stretch/>
              </p:blipFill>
              <p:spPr>
                <a:xfrm>
                  <a:off x="575364" y="1055689"/>
                  <a:ext cx="3108740" cy="5711137"/>
                </a:xfrm>
                <a:prstGeom prst="rect">
                  <a:avLst/>
                </a:prstGeom>
              </p:spPr>
            </p:pic>
          </p:grpSp>
          <p:sp>
            <p:nvSpPr>
              <p:cNvPr id="8" name="Rectangle 7"/>
              <p:cNvSpPr/>
              <p:nvPr/>
            </p:nvSpPr>
            <p:spPr>
              <a:xfrm>
                <a:off x="9144000" y="6440557"/>
                <a:ext cx="1300117" cy="223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7959502" y="2074055"/>
              <a:ext cx="2484615" cy="84070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6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Tall</a:t>
              </a:r>
              <a:endPara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990272" y="1520047"/>
              <a:ext cx="2484615" cy="90193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6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Tallest</a:t>
              </a:r>
              <a:endPara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74887" y="1758351"/>
              <a:ext cx="2484615" cy="86558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6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Taller</a:t>
              </a:r>
              <a:endPara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2" y="3619111"/>
            <a:ext cx="7506977" cy="3181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82" y="3664740"/>
            <a:ext cx="6148196" cy="31813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19390" y="366191"/>
            <a:ext cx="71865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See you next class</a:t>
            </a:r>
            <a:endParaRPr lang="en-GB" sz="7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FF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-1704" r="31152" b="9101"/>
          <a:stretch/>
        </p:blipFill>
        <p:spPr>
          <a:xfrm>
            <a:off x="843156" y="-445909"/>
            <a:ext cx="1423851" cy="180267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6090215" y="-43363"/>
            <a:ext cx="6206498" cy="6758848"/>
            <a:chOff x="1126053" y="152400"/>
            <a:chExt cx="6206498" cy="675884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1" t="8522" r="52708"/>
            <a:stretch/>
          </p:blipFill>
          <p:spPr>
            <a:xfrm>
              <a:off x="3216588" y="152400"/>
              <a:ext cx="1432864" cy="67588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2" r="52708"/>
            <a:stretch/>
          </p:blipFill>
          <p:spPr>
            <a:xfrm>
              <a:off x="1126053" y="152400"/>
              <a:ext cx="2099122" cy="67588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1" t="8522" r="52708"/>
            <a:stretch/>
          </p:blipFill>
          <p:spPr>
            <a:xfrm>
              <a:off x="4649452" y="152400"/>
              <a:ext cx="1432864" cy="6758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11" t="8522" r="52708"/>
            <a:stretch/>
          </p:blipFill>
          <p:spPr>
            <a:xfrm>
              <a:off x="5899687" y="152400"/>
              <a:ext cx="1432864" cy="675884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1974365" y="-57463"/>
            <a:ext cx="6543071" cy="6767848"/>
            <a:chOff x="5648929" y="0"/>
            <a:chExt cx="6543071" cy="676784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84" t="8400"/>
            <a:stretch/>
          </p:blipFill>
          <p:spPr>
            <a:xfrm>
              <a:off x="9994140" y="0"/>
              <a:ext cx="2197860" cy="67678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83" t="8400" r="16684"/>
            <a:stretch/>
          </p:blipFill>
          <p:spPr>
            <a:xfrm>
              <a:off x="8549694" y="0"/>
              <a:ext cx="1457325" cy="67678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83" t="8400" r="16684"/>
            <a:stretch/>
          </p:blipFill>
          <p:spPr>
            <a:xfrm>
              <a:off x="5648929" y="0"/>
              <a:ext cx="1457325" cy="67678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83" t="8400" r="16684"/>
            <a:stretch/>
          </p:blipFill>
          <p:spPr>
            <a:xfrm>
              <a:off x="7098809" y="0"/>
              <a:ext cx="1457325" cy="6767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6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32 -0.03288 L 0.10625 0.05671 L 0.14011 -0.03288 L 0.17644 0.05671 L 0.21263 -0.03288 L 0.24675 0.05671 L 0.28321 -0.03288 L 0.31693 0.05671 L 0.35365 -0.03288 L 0.38998 0.05671 L 0.4237 -0.03288 L 0.46016 0.05671 L 0.49414 -0.03288 L 0.5306 0.05671 L 0.5668 -0.03288 L 0.60066 0.05671 L 0.63776 -0.03288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44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75599 -0.01736 L -0.50052 -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26" y="7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5091 -0.0037 L 0.47747 -0.008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1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3090" y="267619"/>
            <a:ext cx="2812823" cy="91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1704" y="1135536"/>
            <a:ext cx="2325848" cy="91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0326" y="1831172"/>
            <a:ext cx="1957589" cy="91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endParaRPr lang="en-GB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7312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  <a:ln w="38100">
                        <a:solidFill>
                          <a:srgbClr val="FF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506602" y="809599"/>
            <a:ext cx="7482625" cy="71122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Let’s enjoy a video clip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9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29" y="2297256"/>
            <a:ext cx="4326023" cy="4173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589425" y="1928306"/>
            <a:ext cx="4960610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Qualifies his personality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2527084" y="1047115"/>
            <a:ext cx="1024909" cy="1944530"/>
          </a:xfrm>
          <a:prstGeom prst="bentArrow">
            <a:avLst>
              <a:gd name="adj1" fmla="val 25000"/>
              <a:gd name="adj2" fmla="val 21859"/>
              <a:gd name="adj3" fmla="val 33796"/>
              <a:gd name="adj4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9440" y="152835"/>
            <a:ext cx="7740203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Observe the sentences, think and say. 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3130" y="996686"/>
            <a:ext cx="8296141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Mr. Atahar Ali is a  tall  man of his family. 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438005" y="987278"/>
            <a:ext cx="867983" cy="579550"/>
          </a:xfrm>
          <a:prstGeom prst="ellipse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7620748" y="1589762"/>
            <a:ext cx="897965" cy="354035"/>
          </a:xfrm>
          <a:prstGeom prst="downArrow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Bent Arrow 9"/>
          <p:cNvSpPr/>
          <p:nvPr/>
        </p:nvSpPr>
        <p:spPr>
          <a:xfrm>
            <a:off x="2420639" y="3429000"/>
            <a:ext cx="2756667" cy="58530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3586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778902" y="2406949"/>
            <a:ext cx="616694" cy="332377"/>
          </a:xfrm>
          <a:prstGeom prst="downArrow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930381" y="2770879"/>
            <a:ext cx="2790840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adjective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9030" y="3388165"/>
            <a:ext cx="4960610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Abir is his  younger  son.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81315" y="3334914"/>
            <a:ext cx="1642989" cy="579550"/>
          </a:xfrm>
          <a:prstGeom prst="ellipse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8183471" y="3951359"/>
            <a:ext cx="897965" cy="354035"/>
          </a:xfrm>
          <a:prstGeom prst="downArrow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033843" y="4328328"/>
            <a:ext cx="4960610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Qualifies Abir’s quality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425422" y="4792574"/>
            <a:ext cx="616694" cy="332377"/>
          </a:xfrm>
          <a:prstGeom prst="downArrow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299917" y="5191203"/>
            <a:ext cx="4960610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adjective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5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6220" y="372614"/>
            <a:ext cx="9205174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Observe the sentences, think, compare and say. 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9965" y="2266122"/>
            <a:ext cx="1403797" cy="4145343"/>
            <a:chOff x="255968" y="1084780"/>
            <a:chExt cx="1403797" cy="44847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58" t="1" r="29792" b="1408"/>
            <a:stretch/>
          </p:blipFill>
          <p:spPr>
            <a:xfrm>
              <a:off x="333242" y="1084780"/>
              <a:ext cx="1326523" cy="4484797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" name="Rectangle 1"/>
            <p:cNvSpPr/>
            <p:nvPr/>
          </p:nvSpPr>
          <p:spPr>
            <a:xfrm>
              <a:off x="255968" y="4597757"/>
              <a:ext cx="1326524" cy="373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Rafi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42141" y="2597425"/>
            <a:ext cx="1326524" cy="3814039"/>
            <a:chOff x="2984948" y="1250728"/>
            <a:chExt cx="1326524" cy="4152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5" r="34233"/>
            <a:stretch/>
          </p:blipFill>
          <p:spPr>
            <a:xfrm>
              <a:off x="3062222" y="1250728"/>
              <a:ext cx="1249250" cy="41529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2984948" y="4411013"/>
              <a:ext cx="1326524" cy="3734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Riad</a:t>
              </a:r>
              <a:endParaRPr lang="en-GB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Bent Arrow 10"/>
          <p:cNvSpPr/>
          <p:nvPr/>
        </p:nvSpPr>
        <p:spPr>
          <a:xfrm>
            <a:off x="853227" y="1300581"/>
            <a:ext cx="3000777" cy="864562"/>
          </a:xfrm>
          <a:prstGeom prst="bentArrow">
            <a:avLst>
              <a:gd name="adj1" fmla="val 29533"/>
              <a:gd name="adj2" fmla="val 25000"/>
              <a:gd name="adj3" fmla="val 25000"/>
              <a:gd name="adj4" fmla="val 9753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9427" y="1218597"/>
            <a:ext cx="2880973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 is --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1058" y="2136387"/>
            <a:ext cx="3612976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Riad is--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65619" y="1172327"/>
            <a:ext cx="86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89673" y="1233403"/>
            <a:ext cx="1484007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25823" y="1127289"/>
            <a:ext cx="686942" cy="68009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311785" y="2045217"/>
            <a:ext cx="6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79620" y="2148821"/>
            <a:ext cx="1541732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small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912759" y="2077253"/>
            <a:ext cx="901147" cy="668759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Bent Arrow 21"/>
          <p:cNvSpPr/>
          <p:nvPr/>
        </p:nvSpPr>
        <p:spPr>
          <a:xfrm>
            <a:off x="2813103" y="2173091"/>
            <a:ext cx="899017" cy="572922"/>
          </a:xfrm>
          <a:prstGeom prst="bentArrow">
            <a:avLst>
              <a:gd name="adj1" fmla="val 26498"/>
              <a:gd name="adj2" fmla="val 25000"/>
              <a:gd name="adj3" fmla="val 25000"/>
              <a:gd name="adj4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121352" y="1192413"/>
            <a:ext cx="1988037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Riad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54004" y="1226000"/>
            <a:ext cx="4817175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Rafi is-- 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68893" y="2133641"/>
            <a:ext cx="4817175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Riad is-- 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817140" y="1226000"/>
            <a:ext cx="1227160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75578" y="1142960"/>
            <a:ext cx="7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14431" y="2014052"/>
            <a:ext cx="79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79640" y="2120904"/>
            <a:ext cx="1988037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Rafi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604568" y="2136387"/>
            <a:ext cx="1450173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8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/>
      <p:bldP spid="30" grpId="1"/>
      <p:bldP spid="31" grpId="0"/>
      <p:bldP spid="31" grpId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81665" y="1890604"/>
            <a:ext cx="3730485" cy="3847588"/>
            <a:chOff x="390940" y="2650435"/>
            <a:chExt cx="4055166" cy="3847588"/>
          </a:xfrm>
        </p:grpSpPr>
        <p:pic>
          <p:nvPicPr>
            <p:cNvPr id="2050" name="Picture 2" descr="https://blogs.worldbank.org/sites/default/files/endpovertyinsouthasia/bd-school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5" t="10829"/>
            <a:stretch/>
          </p:blipFill>
          <p:spPr bwMode="auto">
            <a:xfrm>
              <a:off x="390940" y="2650435"/>
              <a:ext cx="4055166" cy="38475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58013" y="5433391"/>
              <a:ext cx="1179442" cy="463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Rima 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844834" y="5897216"/>
              <a:ext cx="1311960" cy="463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Rama 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4017" y="5711683"/>
              <a:ext cx="967408" cy="46382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Rita </a:t>
              </a:r>
              <a:endParaRPr lang="en-GB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60308" y="331573"/>
            <a:ext cx="2503224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Rima is the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7629" y="312992"/>
            <a:ext cx="4026484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all the three girls.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99973" y="327080"/>
            <a:ext cx="1166192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-------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>
            <a:off x="2023420" y="331573"/>
            <a:ext cx="1789918" cy="1641504"/>
          </a:xfrm>
          <a:prstGeom prst="bentArrow">
            <a:avLst>
              <a:gd name="adj1" fmla="val 8712"/>
              <a:gd name="adj2" fmla="val 11632"/>
              <a:gd name="adj3" fmla="val 14405"/>
              <a:gd name="adj4" fmla="val 5155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0334" y="221907"/>
            <a:ext cx="51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99973" y="321308"/>
            <a:ext cx="1326608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tallest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Bent Arrow 24"/>
          <p:cNvSpPr/>
          <p:nvPr/>
        </p:nvSpPr>
        <p:spPr>
          <a:xfrm>
            <a:off x="1120287" y="1108353"/>
            <a:ext cx="2758361" cy="1221223"/>
          </a:xfrm>
          <a:prstGeom prst="bentArrow">
            <a:avLst>
              <a:gd name="adj1" fmla="val 7192"/>
              <a:gd name="adj2" fmla="val 11392"/>
              <a:gd name="adj3" fmla="val 10075"/>
              <a:gd name="adj4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12150" y="1083531"/>
            <a:ext cx="2488098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Rama is the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19886" y="1071296"/>
            <a:ext cx="4002156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all the three girls.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7629" y="950963"/>
            <a:ext cx="51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76971" y="1071296"/>
            <a:ext cx="1166192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-------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10800000" flipV="1">
            <a:off x="6393584" y="1083531"/>
            <a:ext cx="1696726" cy="458322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67955" y="2429029"/>
            <a:ext cx="4607661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comparison between--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42937" y="2429029"/>
            <a:ext cx="1334077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tall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U-Turn Arrow 33"/>
          <p:cNvSpPr/>
          <p:nvPr/>
        </p:nvSpPr>
        <p:spPr>
          <a:xfrm>
            <a:off x="8869608" y="2003521"/>
            <a:ext cx="2005562" cy="5760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0"/>
              <a:gd name="adj5" fmla="val 6779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U-Turn Arrow 34"/>
          <p:cNvSpPr/>
          <p:nvPr/>
        </p:nvSpPr>
        <p:spPr>
          <a:xfrm flipH="1">
            <a:off x="4348703" y="2020642"/>
            <a:ext cx="4440689" cy="576000"/>
          </a:xfrm>
          <a:prstGeom prst="uturnArrow">
            <a:avLst>
              <a:gd name="adj1" fmla="val 25000"/>
              <a:gd name="adj2" fmla="val 25000"/>
              <a:gd name="adj3" fmla="val 27301"/>
              <a:gd name="adj4" fmla="val 0"/>
              <a:gd name="adj5" fmla="val 6779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67900" y="2435114"/>
            <a:ext cx="1654142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4133556" y="3083615"/>
            <a:ext cx="1188855" cy="418737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Down Arrow 37"/>
          <p:cNvSpPr/>
          <p:nvPr/>
        </p:nvSpPr>
        <p:spPr>
          <a:xfrm>
            <a:off x="10533595" y="3066427"/>
            <a:ext cx="1188855" cy="418737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10275616" y="3543401"/>
            <a:ext cx="1654142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161960" y="3582283"/>
            <a:ext cx="1654142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taller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4195625" y="4292305"/>
            <a:ext cx="1188855" cy="418737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own Arrow 41"/>
          <p:cNvSpPr/>
          <p:nvPr/>
        </p:nvSpPr>
        <p:spPr>
          <a:xfrm>
            <a:off x="10508259" y="4200934"/>
            <a:ext cx="1188855" cy="418737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133556" y="4735537"/>
            <a:ext cx="1654142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tallest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257969" y="4690663"/>
            <a:ext cx="1864073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smallest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616962" y="4711042"/>
            <a:ext cx="2946697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adjectives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Down Arrow 46"/>
          <p:cNvSpPr/>
          <p:nvPr/>
        </p:nvSpPr>
        <p:spPr>
          <a:xfrm rot="16200000">
            <a:off x="5909613" y="4690934"/>
            <a:ext cx="708579" cy="594006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 rot="5400000">
            <a:off x="9514355" y="4668058"/>
            <a:ext cx="716069" cy="584054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Down Arrow 44"/>
          <p:cNvSpPr/>
          <p:nvPr/>
        </p:nvSpPr>
        <p:spPr>
          <a:xfrm>
            <a:off x="7247925" y="5289329"/>
            <a:ext cx="1188855" cy="418737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816102" y="5708066"/>
            <a:ext cx="4256403" cy="5537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Degree of Adjectives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8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00"/>
                            </p:stCondLst>
                            <p:childTnLst>
                              <p:par>
                                <p:cTn id="158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  <p:bldP spid="13" grpId="2" animBg="1"/>
      <p:bldP spid="15" grpId="0" animBg="1"/>
      <p:bldP spid="15" grpId="1" animBg="1"/>
      <p:bldP spid="19" grpId="0"/>
      <p:bldP spid="19" grpId="1"/>
      <p:bldP spid="19" grpId="2"/>
      <p:bldP spid="21" grpId="0" animBg="1"/>
      <p:bldP spid="21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28" grpId="2"/>
      <p:bldP spid="29" grpId="0" animBg="1"/>
      <p:bldP spid="29" grpId="1" animBg="1"/>
      <p:bldP spid="29" grpId="2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5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747882" y="1258956"/>
            <a:ext cx="8696235" cy="5416163"/>
            <a:chOff x="1747882" y="963983"/>
            <a:chExt cx="8696235" cy="5711137"/>
          </a:xfrm>
        </p:grpSpPr>
        <p:grpSp>
          <p:nvGrpSpPr>
            <p:cNvPr id="7" name="Group 6"/>
            <p:cNvGrpSpPr/>
            <p:nvPr/>
          </p:nvGrpSpPr>
          <p:grpSpPr>
            <a:xfrm>
              <a:off x="1747882" y="963983"/>
              <a:ext cx="8696235" cy="5711137"/>
              <a:chOff x="1747882" y="963983"/>
              <a:chExt cx="8696235" cy="571113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747882" y="963983"/>
                <a:ext cx="8696235" cy="5711137"/>
                <a:chOff x="575364" y="1055689"/>
                <a:chExt cx="7720497" cy="5711137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208"/>
                <a:stretch/>
              </p:blipFill>
              <p:spPr>
                <a:xfrm>
                  <a:off x="5512905" y="2374003"/>
                  <a:ext cx="2782956" cy="4381435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362" r="37443"/>
                <a:stretch/>
              </p:blipFill>
              <p:spPr>
                <a:xfrm>
                  <a:off x="3657601" y="1658387"/>
                  <a:ext cx="1855304" cy="5097051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1135"/>
                <a:stretch/>
              </p:blipFill>
              <p:spPr>
                <a:xfrm>
                  <a:off x="575364" y="1055689"/>
                  <a:ext cx="3108740" cy="5711137"/>
                </a:xfrm>
                <a:prstGeom prst="rect">
                  <a:avLst/>
                </a:prstGeom>
              </p:spPr>
            </p:pic>
          </p:grpSp>
          <p:sp>
            <p:nvSpPr>
              <p:cNvPr id="12" name="Rectangle 11"/>
              <p:cNvSpPr/>
              <p:nvPr/>
            </p:nvSpPr>
            <p:spPr>
              <a:xfrm>
                <a:off x="9144000" y="6440557"/>
                <a:ext cx="1300117" cy="223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7959502" y="2074055"/>
              <a:ext cx="2484615" cy="84070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6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Tall</a:t>
              </a:r>
              <a:endPara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990272" y="1520047"/>
              <a:ext cx="2484615" cy="90193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6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Tallest</a:t>
              </a:r>
              <a:endPara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474887" y="1758351"/>
              <a:ext cx="2484615" cy="86558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r>
                <a:rPr lang="en-US" sz="6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Taller</a:t>
              </a:r>
              <a:endParaRPr lang="en-GB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Cloud 15"/>
          <p:cNvSpPr/>
          <p:nvPr/>
        </p:nvSpPr>
        <p:spPr>
          <a:xfrm>
            <a:off x="1390269" y="37866"/>
            <a:ext cx="9053848" cy="1764406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4D03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guise what lesson we are going to enjoy today? </a:t>
            </a:r>
            <a:endParaRPr lang="en-GB" sz="3600" dirty="0">
              <a:solidFill>
                <a:srgbClr val="4D03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40912" y="4717813"/>
            <a:ext cx="11075831" cy="14590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our today’s lesson is—</a:t>
            </a:r>
          </a:p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COMPARISION OF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ADJECTIVES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/Degree of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Adjectives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19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439020" y="535341"/>
            <a:ext cx="4393601" cy="7612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Learning outcomes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69724" y="1316270"/>
            <a:ext cx="1177664" cy="4122675"/>
            <a:chOff x="1169519" y="1786261"/>
            <a:chExt cx="1434638" cy="4122675"/>
          </a:xfrm>
        </p:grpSpPr>
        <p:grpSp>
          <p:nvGrpSpPr>
            <p:cNvPr id="53" name="Group 52"/>
            <p:cNvGrpSpPr/>
            <p:nvPr/>
          </p:nvGrpSpPr>
          <p:grpSpPr>
            <a:xfrm>
              <a:off x="1169519" y="1786261"/>
              <a:ext cx="1434638" cy="4122675"/>
              <a:chOff x="1599649" y="1731270"/>
              <a:chExt cx="1434638" cy="412267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634388" y="1731270"/>
                <a:ext cx="1339403" cy="946598"/>
                <a:chOff x="1788936" y="2606031"/>
                <a:chExt cx="1339403" cy="946598"/>
              </a:xfrm>
            </p:grpSpPr>
            <p:sp>
              <p:nvSpPr>
                <p:cNvPr id="77" name="Down Arrow Callout 76"/>
                <p:cNvSpPr/>
                <p:nvPr/>
              </p:nvSpPr>
              <p:spPr>
                <a:xfrm>
                  <a:off x="1788936" y="2609694"/>
                  <a:ext cx="1339403" cy="942935"/>
                </a:xfrm>
                <a:prstGeom prst="downArrowCallout">
                  <a:avLst>
                    <a:gd name="adj1" fmla="val 32017"/>
                    <a:gd name="adj2" fmla="val 25000"/>
                    <a:gd name="adj3" fmla="val 39035"/>
                    <a:gd name="adj4" fmla="val 64977"/>
                  </a:avLst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571500" indent="-571500" algn="ctr">
                    <a:buFont typeface="Wingdings" panose="05000000000000000000" pitchFamily="2" charset="2"/>
                    <a:buChar char="v"/>
                  </a:pPr>
                  <a:r>
                    <a:rPr lang="bn-IN" sz="3600" dirty="0" smtClean="0">
                      <a:solidFill>
                        <a:schemeClr val="tx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GB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8" name="Isosceles Triangle 77"/>
                <p:cNvSpPr/>
                <p:nvPr/>
              </p:nvSpPr>
              <p:spPr>
                <a:xfrm>
                  <a:off x="1803184" y="2609694"/>
                  <a:ext cx="584209" cy="562452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>
                  <a:off x="2529882" y="2606031"/>
                  <a:ext cx="584209" cy="562452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0" name="Isosceles Triangle 79"/>
                <p:cNvSpPr/>
                <p:nvPr/>
              </p:nvSpPr>
              <p:spPr>
                <a:xfrm rot="10800000">
                  <a:off x="1803185" y="2626237"/>
                  <a:ext cx="455967" cy="413567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Isosceles Triangle 80"/>
                <p:cNvSpPr/>
                <p:nvPr/>
              </p:nvSpPr>
              <p:spPr>
                <a:xfrm rot="10800000">
                  <a:off x="2643873" y="2626237"/>
                  <a:ext cx="455967" cy="413567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1599649" y="2453631"/>
                <a:ext cx="1434638" cy="3400314"/>
                <a:chOff x="594170" y="2408350"/>
                <a:chExt cx="1434638" cy="3400314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631057" y="2408350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72" name="Down Arrow Callout 71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3" name="Isosceles Triangle 72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4" name="Isosceles Triangle 73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5" name="Isosceles Triangle 74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6" name="Isosceles Triangle 75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628909" y="3137104"/>
                  <a:ext cx="1339403" cy="946598"/>
                  <a:chOff x="759853" y="1851705"/>
                  <a:chExt cx="1210614" cy="736949"/>
                </a:xfrm>
              </p:grpSpPr>
              <p:sp>
                <p:nvSpPr>
                  <p:cNvPr id="67" name="Down Arrow Callout 66"/>
                  <p:cNvSpPr/>
                  <p:nvPr/>
                </p:nvSpPr>
                <p:spPr>
                  <a:xfrm>
                    <a:off x="759853" y="1854557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2500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8" name="Isosceles Triangle 67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9" name="Isosceles Triangle 68"/>
                  <p:cNvSpPr/>
                  <p:nvPr/>
                </p:nvSpPr>
                <p:spPr>
                  <a:xfrm>
                    <a:off x="1429554" y="1851705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0" name="Isosceles Triangle 69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71" name="Isosceles Triangle 70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639640" y="3859296"/>
                  <a:ext cx="1339403" cy="946595"/>
                  <a:chOff x="759853" y="1851706"/>
                  <a:chExt cx="1210614" cy="736947"/>
                </a:xfrm>
              </p:grpSpPr>
              <p:sp>
                <p:nvSpPr>
                  <p:cNvPr id="62" name="Down Arrow Callout 61"/>
                  <p:cNvSpPr/>
                  <p:nvPr/>
                </p:nvSpPr>
                <p:spPr>
                  <a:xfrm>
                    <a:off x="759853" y="1854556"/>
                    <a:ext cx="1210614" cy="734097"/>
                  </a:xfrm>
                  <a:prstGeom prst="downArrowCallout">
                    <a:avLst>
                      <a:gd name="adj1" fmla="val 32017"/>
                      <a:gd name="adj2" fmla="val 0"/>
                      <a:gd name="adj3" fmla="val 39035"/>
                      <a:gd name="adj4" fmla="val 64977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3.</a:t>
                    </a:r>
                    <a:endParaRPr lang="en-GB" sz="36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>
                    <a:off x="772731" y="1854557"/>
                    <a:ext cx="528035" cy="43788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4" name="Isosceles Triangle 63"/>
                  <p:cNvSpPr/>
                  <p:nvPr/>
                </p:nvSpPr>
                <p:spPr>
                  <a:xfrm>
                    <a:off x="1429554" y="1851706"/>
                    <a:ext cx="528035" cy="43788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5" name="Isosceles Triangle 64"/>
                  <p:cNvSpPr/>
                  <p:nvPr/>
                </p:nvSpPr>
                <p:spPr>
                  <a:xfrm rot="10800000">
                    <a:off x="772732" y="1867436"/>
                    <a:ext cx="412124" cy="321972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Isosceles Triangle 65"/>
                  <p:cNvSpPr/>
                  <p:nvPr/>
                </p:nvSpPr>
                <p:spPr>
                  <a:xfrm rot="10800000">
                    <a:off x="1532584" y="1867436"/>
                    <a:ext cx="412124" cy="321972"/>
                  </a:xfrm>
                  <a:prstGeom prst="triangle">
                    <a:avLst>
                      <a:gd name="adj" fmla="val 0"/>
                    </a:avLst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61" name="Rectangle 60"/>
                <p:cNvSpPr/>
                <p:nvPr/>
              </p:nvSpPr>
              <p:spPr>
                <a:xfrm>
                  <a:off x="594170" y="5530848"/>
                  <a:ext cx="1434638" cy="277816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scene3d>
                  <a:camera prst="perspectiveRelaxedModerately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cxnSp>
          <p:nvCxnSpPr>
            <p:cNvPr id="54" name="Straight Connector 53"/>
            <p:cNvCxnSpPr/>
            <p:nvPr/>
          </p:nvCxnSpPr>
          <p:spPr>
            <a:xfrm>
              <a:off x="1875631" y="4531190"/>
              <a:ext cx="23983" cy="12467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1494840" y="1336476"/>
            <a:ext cx="9469504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 the learners will be able to---</a:t>
            </a:r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501255" y="2058666"/>
            <a:ext cx="9463089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comparison of adjectives/degree of adjectives.</a:t>
            </a:r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1474335" y="2781151"/>
            <a:ext cx="9490009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between singular and plural form of degree.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1509424" y="3518953"/>
            <a:ext cx="9454919" cy="54224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different kinds of degree in their real life.</a:t>
            </a:r>
            <a:endParaRPr lang="en-GB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92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260"/>
            <a:ext cx="12192000" cy="6858000"/>
          </a:xfrm>
          <a:prstGeom prst="rect">
            <a:avLst/>
          </a:prstGeom>
          <a:noFill/>
          <a:ln w="76200">
            <a:solidFill>
              <a:srgbClr val="4D030A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12659" r="5448" b="8841"/>
          <a:stretch/>
        </p:blipFill>
        <p:spPr>
          <a:xfrm>
            <a:off x="6679842" y="654626"/>
            <a:ext cx="5537916" cy="33098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ContrastingLef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Bent Arrow 2"/>
          <p:cNvSpPr/>
          <p:nvPr/>
        </p:nvSpPr>
        <p:spPr>
          <a:xfrm flipH="1">
            <a:off x="7727324" y="873568"/>
            <a:ext cx="3305577" cy="412123"/>
          </a:xfrm>
          <a:prstGeom prst="bentArrow">
            <a:avLst>
              <a:gd name="adj1" fmla="val 42073"/>
              <a:gd name="adj2" fmla="val 39063"/>
              <a:gd name="adj3" fmla="val 50000"/>
              <a:gd name="adj4" fmla="val 4375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7771" y="2679959"/>
            <a:ext cx="7642980" cy="623103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elephant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larger than the smallest one.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309" y="4847721"/>
            <a:ext cx="11516139" cy="1580185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So, the words 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large as,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called Comparison of Adjectives or Degree of Adjectives and their 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 are of three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309" y="3513922"/>
            <a:ext cx="2447103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Similarly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8412" y="949485"/>
            <a:ext cx="4857483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is a  large elephant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60706" y="931289"/>
            <a:ext cx="1096151" cy="579550"/>
          </a:xfrm>
          <a:prstGeom prst="ellipse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4614353" y="1522198"/>
            <a:ext cx="1188855" cy="418737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-40083" y="1987316"/>
            <a:ext cx="7856112" cy="579975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qualifies animal’s 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2185" y="967681"/>
            <a:ext cx="6549472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is the  largest elephant of all.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47925" y="902793"/>
            <a:ext cx="1352282" cy="579550"/>
          </a:xfrm>
          <a:prstGeom prst="ellipse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3247925" y="1503941"/>
            <a:ext cx="1188855" cy="418737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0" y="1926823"/>
            <a:ext cx="7544521" cy="67461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compare the animal’s </a:t>
            </a:r>
            <a:r>
              <a:rPr lang="en-US" sz="32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ircular Arrow 23"/>
          <p:cNvSpPr/>
          <p:nvPr/>
        </p:nvSpPr>
        <p:spPr>
          <a:xfrm rot="19754664" flipH="1">
            <a:off x="7092079" y="1542349"/>
            <a:ext cx="3240644" cy="2176717"/>
          </a:xfrm>
          <a:prstGeom prst="circularArrow">
            <a:avLst>
              <a:gd name="adj1" fmla="val 9822"/>
              <a:gd name="adj2" fmla="val 634726"/>
              <a:gd name="adj3" fmla="val 20227687"/>
              <a:gd name="adj4" fmla="val 10800000"/>
              <a:gd name="adj5" fmla="val 1894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67440" y="2741565"/>
            <a:ext cx="1144962" cy="579550"/>
          </a:xfrm>
          <a:prstGeom prst="ellipse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Down Arrow 25"/>
          <p:cNvSpPr/>
          <p:nvPr/>
        </p:nvSpPr>
        <p:spPr>
          <a:xfrm>
            <a:off x="722651" y="3993298"/>
            <a:ext cx="1188855" cy="418737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11309" y="4401335"/>
            <a:ext cx="9659132" cy="634216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word 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compare the animal’s size.</a:t>
            </a:r>
            <a:endParaRPr lang="en-GB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5874" y="3440854"/>
            <a:ext cx="9070069" cy="450574"/>
          </a:xfrm>
          <a:prstGeom prst="rect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Again, this elephant is not as large as the biggest one.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613746" y="5919363"/>
            <a:ext cx="1144962" cy="579550"/>
          </a:xfrm>
          <a:prstGeom prst="ellipse">
            <a:avLst/>
          </a:prstGeom>
          <a:noFill/>
          <a:ln w="28575">
            <a:solidFill>
              <a:srgbClr val="4D15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51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1553</Words>
  <Application>Microsoft Office PowerPoint</Application>
  <PresentationFormat>Widescreen</PresentationFormat>
  <Paragraphs>372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184</cp:revision>
  <dcterms:created xsi:type="dcterms:W3CDTF">2020-04-26T10:29:45Z</dcterms:created>
  <dcterms:modified xsi:type="dcterms:W3CDTF">2020-05-01T10:43:39Z</dcterms:modified>
</cp:coreProperties>
</file>