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72" r:id="rId2"/>
    <p:sldId id="278" r:id="rId3"/>
    <p:sldId id="291" r:id="rId4"/>
    <p:sldId id="290" r:id="rId5"/>
    <p:sldId id="279" r:id="rId6"/>
    <p:sldId id="292" r:id="rId7"/>
    <p:sldId id="282" r:id="rId8"/>
    <p:sldId id="280" r:id="rId9"/>
    <p:sldId id="293" r:id="rId10"/>
    <p:sldId id="296" r:id="rId11"/>
    <p:sldId id="262" r:id="rId12"/>
    <p:sldId id="263" r:id="rId13"/>
    <p:sldId id="297" r:id="rId14"/>
    <p:sldId id="264" r:id="rId15"/>
    <p:sldId id="281" r:id="rId16"/>
    <p:sldId id="284" r:id="rId17"/>
    <p:sldId id="286" r:id="rId18"/>
    <p:sldId id="270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E6B3E"/>
    <a:srgbClr val="FF33CC"/>
    <a:srgbClr val="FF0066"/>
    <a:srgbClr val="BD614F"/>
    <a:srgbClr val="948078"/>
    <a:srgbClr val="B9B93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7" autoAdjust="0"/>
    <p:restoredTop sz="91434" autoAdjust="0"/>
  </p:normalViewPr>
  <p:slideViewPr>
    <p:cSldViewPr>
      <p:cViewPr>
        <p:scale>
          <a:sx n="69" d="100"/>
          <a:sy n="69" d="100"/>
        </p:scale>
        <p:origin x="-12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0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01ADD-F2DC-487D-9CA3-7F61A4BF0ABB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D7268-DC8A-4834-BE7F-7AB97339F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8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D7268-DC8A-4834-BE7F-7AB97339FA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40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bg1">
                <a:lumMod val="73000"/>
                <a:lumOff val="27000"/>
                <a:alpha val="83000"/>
              </a:schemeClr>
            </a:gs>
            <a:gs pos="61000">
              <a:srgbClr val="002060"/>
            </a:gs>
            <a:gs pos="80000">
              <a:schemeClr val="tx2"/>
            </a:gs>
            <a:gs pos="18000">
              <a:srgbClr val="00B050"/>
            </a:gs>
            <a:gs pos="2000">
              <a:srgbClr val="FFFF00">
                <a:alpha val="96000"/>
                <a:lumMod val="97000"/>
                <a:lumOff val="3000"/>
              </a:srgbClr>
            </a:gs>
            <a:gs pos="57000">
              <a:srgbClr val="00B050"/>
            </a:gs>
            <a:gs pos="66000">
              <a:schemeClr val="tx1">
                <a:lumMod val="85000"/>
                <a:lumOff val="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fif"/><Relationship Id="rId3" Type="http://schemas.openxmlformats.org/officeDocument/2006/relationships/image" Target="../media/image12.jpg"/><Relationship Id="rId7" Type="http://schemas.openxmlformats.org/officeDocument/2006/relationships/image" Target="../media/image16.jf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fif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f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2">
                <a:lumMod val="55000"/>
              </a:schemeClr>
            </a:gs>
            <a:gs pos="51000">
              <a:srgbClr val="002060"/>
            </a:gs>
            <a:gs pos="25000">
              <a:schemeClr val="tx2"/>
            </a:gs>
            <a:gs pos="13000">
              <a:srgbClr val="00B050"/>
            </a:gs>
            <a:gs pos="2000">
              <a:srgbClr val="FFFF00">
                <a:alpha val="96000"/>
                <a:lumMod val="97000"/>
                <a:lumOff val="3000"/>
              </a:srgbClr>
            </a:gs>
            <a:gs pos="45000">
              <a:schemeClr val="tx1">
                <a:lumMod val="85000"/>
                <a:lumOff val="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2EADD8-706E-454D-998D-80DD7603D5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24237"/>
            <a:ext cx="4038600" cy="4162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60739C4-7A2F-48E9-8799-A271BE43FA92}"/>
              </a:ext>
            </a:extLst>
          </p:cNvPr>
          <p:cNvSpPr/>
          <p:nvPr/>
        </p:nvSpPr>
        <p:spPr>
          <a:xfrm>
            <a:off x="113305" y="533400"/>
            <a:ext cx="9044464" cy="1015663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  <a:outerShdw blurRad="50800" dist="101600" dir="5400000" algn="ctr" rotWithShape="0">
              <a:schemeClr val="tx1"/>
            </a:outerShdw>
            <a:softEdge rad="63500"/>
          </a:effectLst>
        </p:spPr>
        <p:txBody>
          <a:bodyPr wrap="none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প্রিয় শিক্ষার্থীবৃন্দ</a:t>
            </a:r>
            <a:r>
              <a:rPr lang="en-US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6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বাইকে</a:t>
            </a:r>
            <a:r>
              <a:rPr lang="en-US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39E6F83-56FF-44DB-9378-855789BDE02B}"/>
              </a:ext>
            </a:extLst>
          </p:cNvPr>
          <p:cNvSpPr/>
          <p:nvPr/>
        </p:nvSpPr>
        <p:spPr>
          <a:xfrm>
            <a:off x="152400" y="5031939"/>
            <a:ext cx="8610600" cy="1569660"/>
          </a:xfrm>
          <a:prstGeom prst="rect">
            <a:avLst/>
          </a:prstGeom>
          <a:effectLst>
            <a:glow rad="127000">
              <a:schemeClr val="tx1"/>
            </a:glow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as-IN" sz="9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9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as-IN" sz="9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9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as-IN" sz="9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9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as-IN" sz="9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en-US" sz="9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9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88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3276600" y="4481513"/>
            <a:ext cx="1690687" cy="1690687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-8692142"/>
              <a:satOff val="34835"/>
              <a:lumOff val="7549"/>
              <a:alphaOff val="0"/>
            </a:schemeClr>
          </a:fillRef>
          <a:effectRef idx="3">
            <a:schemeClr val="accent5">
              <a:alpha val="50000"/>
              <a:hueOff val="-8692142"/>
              <a:satOff val="34835"/>
              <a:lumOff val="7549"/>
              <a:alphaOff val="0"/>
            </a:schemeClr>
          </a:effectRef>
          <a:fontRef idx="minor">
            <a:schemeClr val="tx1"/>
          </a:fontRef>
        </p:style>
      </p:sp>
      <p:sp>
        <p:nvSpPr>
          <p:cNvPr id="51" name="Oval 50"/>
          <p:cNvSpPr/>
          <p:nvPr/>
        </p:nvSpPr>
        <p:spPr>
          <a:xfrm>
            <a:off x="4862513" y="5014913"/>
            <a:ext cx="1690687" cy="169068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-7450407"/>
              <a:satOff val="29858"/>
              <a:lumOff val="6471"/>
              <a:alphaOff val="0"/>
            </a:schemeClr>
          </a:fillRef>
          <a:effectRef idx="3">
            <a:schemeClr val="accent5">
              <a:alpha val="50000"/>
              <a:hueOff val="-7450407"/>
              <a:satOff val="29858"/>
              <a:lumOff val="6471"/>
              <a:alphaOff val="0"/>
            </a:schemeClr>
          </a:effectRef>
          <a:fontRef idx="minor">
            <a:schemeClr val="tx1"/>
          </a:fontRef>
        </p:style>
      </p:sp>
      <p:sp>
        <p:nvSpPr>
          <p:cNvPr id="48" name="Oval 47"/>
          <p:cNvSpPr/>
          <p:nvPr/>
        </p:nvSpPr>
        <p:spPr>
          <a:xfrm>
            <a:off x="6400800" y="4800600"/>
            <a:ext cx="1690687" cy="169068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-6208672"/>
              <a:satOff val="24882"/>
              <a:lumOff val="5392"/>
              <a:alphaOff val="0"/>
            </a:schemeClr>
          </a:fillRef>
          <a:effectRef idx="3">
            <a:schemeClr val="accent5">
              <a:alpha val="50000"/>
              <a:hueOff val="-6208672"/>
              <a:satOff val="24882"/>
              <a:lumOff val="5392"/>
              <a:alphaOff val="0"/>
            </a:schemeClr>
          </a:effectRef>
          <a:fontRef idx="minor">
            <a:schemeClr val="tx1"/>
          </a:fontRef>
        </p:style>
      </p:sp>
      <p:sp>
        <p:nvSpPr>
          <p:cNvPr id="65" name="Oval 64"/>
          <p:cNvSpPr/>
          <p:nvPr/>
        </p:nvSpPr>
        <p:spPr>
          <a:xfrm>
            <a:off x="7391400" y="3657600"/>
            <a:ext cx="1690687" cy="169068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-4966938"/>
              <a:satOff val="19906"/>
              <a:lumOff val="4314"/>
              <a:alphaOff val="0"/>
            </a:schemeClr>
          </a:fillRef>
          <a:effectRef idx="3">
            <a:schemeClr val="accent5">
              <a:alpha val="50000"/>
              <a:hueOff val="-4966938"/>
              <a:satOff val="19906"/>
              <a:lumOff val="4314"/>
              <a:alphaOff val="0"/>
            </a:schemeClr>
          </a:effectRef>
          <a:fontRef idx="minor">
            <a:schemeClr val="tx1"/>
          </a:fontRef>
        </p:style>
      </p:sp>
      <p:sp>
        <p:nvSpPr>
          <p:cNvPr id="54" name="Oval 53"/>
          <p:cNvSpPr/>
          <p:nvPr/>
        </p:nvSpPr>
        <p:spPr>
          <a:xfrm>
            <a:off x="7315200" y="2195513"/>
            <a:ext cx="1690687" cy="1690687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-3725204"/>
              <a:satOff val="14929"/>
              <a:lumOff val="3235"/>
              <a:alphaOff val="0"/>
            </a:schemeClr>
          </a:fillRef>
          <a:effectRef idx="3">
            <a:schemeClr val="accent5">
              <a:alpha val="50000"/>
              <a:hueOff val="-3725204"/>
              <a:satOff val="14929"/>
              <a:lumOff val="3235"/>
              <a:alphaOff val="0"/>
            </a:schemeClr>
          </a:effectRef>
          <a:fontRef idx="minor">
            <a:schemeClr val="tx1"/>
          </a:fontRef>
        </p:style>
      </p:sp>
      <p:sp>
        <p:nvSpPr>
          <p:cNvPr id="63" name="Oval 62"/>
          <p:cNvSpPr/>
          <p:nvPr/>
        </p:nvSpPr>
        <p:spPr>
          <a:xfrm>
            <a:off x="6386513" y="1004887"/>
            <a:ext cx="1690687" cy="16764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-2483469"/>
              <a:satOff val="9953"/>
              <a:lumOff val="2157"/>
              <a:alphaOff val="0"/>
            </a:schemeClr>
          </a:fillRef>
          <a:effectRef idx="3">
            <a:schemeClr val="accent5">
              <a:alpha val="50000"/>
              <a:hueOff val="-2483469"/>
              <a:satOff val="9953"/>
              <a:lumOff val="2157"/>
              <a:alphaOff val="0"/>
            </a:schemeClr>
          </a:effectRef>
          <a:fontRef idx="minor">
            <a:schemeClr val="tx1"/>
          </a:fontRef>
        </p:style>
      </p:sp>
      <p:sp>
        <p:nvSpPr>
          <p:cNvPr id="72" name="Oval 71"/>
          <p:cNvSpPr/>
          <p:nvPr/>
        </p:nvSpPr>
        <p:spPr>
          <a:xfrm>
            <a:off x="4862513" y="747713"/>
            <a:ext cx="1690687" cy="1690687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-1241735"/>
              <a:satOff val="4976"/>
              <a:lumOff val="1078"/>
              <a:alphaOff val="0"/>
            </a:schemeClr>
          </a:fillRef>
          <a:effectRef idx="3">
            <a:schemeClr val="accent5">
              <a:alpha val="50000"/>
              <a:hueOff val="-1241735"/>
              <a:satOff val="4976"/>
              <a:lumOff val="1078"/>
              <a:alphaOff val="0"/>
            </a:schemeClr>
          </a:effectRef>
          <a:fontRef idx="minor">
            <a:schemeClr val="tx1"/>
          </a:fontRef>
        </p:style>
      </p:sp>
      <p:sp>
        <p:nvSpPr>
          <p:cNvPr id="68" name="Oval 67"/>
          <p:cNvSpPr/>
          <p:nvPr/>
        </p:nvSpPr>
        <p:spPr>
          <a:xfrm>
            <a:off x="3490913" y="1524000"/>
            <a:ext cx="1690687" cy="1690687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-2483469"/>
              <a:satOff val="9953"/>
              <a:lumOff val="2157"/>
              <a:alphaOff val="0"/>
            </a:schemeClr>
          </a:fillRef>
          <a:effectRef idx="3">
            <a:schemeClr val="accent5">
              <a:alpha val="50000"/>
              <a:hueOff val="-2483469"/>
              <a:satOff val="9953"/>
              <a:lumOff val="2157"/>
              <a:alphaOff val="0"/>
            </a:schemeClr>
          </a:effectRef>
          <a:fontRef idx="minor">
            <a:schemeClr val="tx1"/>
          </a:fontRef>
        </p:style>
      </p:sp>
      <p:sp>
        <p:nvSpPr>
          <p:cNvPr id="39" name="Oval 38"/>
          <p:cNvSpPr/>
          <p:nvPr/>
        </p:nvSpPr>
        <p:spPr>
          <a:xfrm>
            <a:off x="2881313" y="2971800"/>
            <a:ext cx="1690687" cy="1690687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-9933876"/>
              <a:satOff val="39811"/>
              <a:lumOff val="8628"/>
              <a:alphaOff val="0"/>
            </a:schemeClr>
          </a:fillRef>
          <a:effectRef idx="3">
            <a:schemeClr val="accent5">
              <a:alpha val="50000"/>
              <a:hueOff val="-9933876"/>
              <a:satOff val="39811"/>
              <a:lumOff val="8628"/>
              <a:alphaOff val="0"/>
            </a:schemeClr>
          </a:effectRef>
          <a:fontRef idx="minor">
            <a:schemeClr val="tx1"/>
          </a:fontRef>
        </p:style>
      </p:sp>
      <p:sp>
        <p:nvSpPr>
          <p:cNvPr id="2" name="Rectangle: Rounded Corners 10">
            <a:extLst>
              <a:ext uri="{FF2B5EF4-FFF2-40B4-BE49-F238E27FC236}">
                <a16:creationId xmlns:a16="http://schemas.microsoft.com/office/drawing/2014/main" xmlns="" id="{089F8CFB-A9C6-4F6E-9EAC-28922CE3EA6B}"/>
              </a:ext>
            </a:extLst>
          </p:cNvPr>
          <p:cNvSpPr/>
          <p:nvPr/>
        </p:nvSpPr>
        <p:spPr>
          <a:xfrm>
            <a:off x="228600" y="282942"/>
            <a:ext cx="4648200" cy="1164858"/>
          </a:xfrm>
          <a:prstGeom prst="roundRect">
            <a:avLst>
              <a:gd name="adj" fmla="val 48322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সাইনুসাইটিসের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19400"/>
            <a:ext cx="2458254" cy="2042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4343399" y="2305493"/>
            <a:ext cx="3281309" cy="2996955"/>
            <a:chOff x="9425322" y="1535564"/>
            <a:chExt cx="3179403" cy="3203122"/>
          </a:xfrm>
        </p:grpSpPr>
        <p:sp>
          <p:nvSpPr>
            <p:cNvPr id="5" name="Oval 4"/>
            <p:cNvSpPr/>
            <p:nvPr/>
          </p:nvSpPr>
          <p:spPr>
            <a:xfrm>
              <a:off x="9425322" y="1614486"/>
              <a:ext cx="3179403" cy="3124200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9606377" y="1535564"/>
              <a:ext cx="2640605" cy="2390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b="1" dirty="0" smtClean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dirty="0" smtClean="0">
                  <a:ln w="18415" cmpd="sng"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</a:t>
              </a:r>
              <a:r>
                <a:rPr lang="en-US" sz="4000" b="1" dirty="0" err="1" smtClean="0">
                  <a:ln w="18415" cmpd="sng"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সাইনুসাইটিসের</a:t>
              </a:r>
              <a:r>
                <a:rPr lang="en-US" sz="4000" b="1" dirty="0" smtClean="0">
                  <a:ln w="18415" cmpd="sng"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8415" cmpd="sng"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লক্ষণ</a:t>
              </a:r>
              <a:r>
                <a:rPr lang="en-US" sz="4000" b="1" dirty="0" smtClean="0">
                  <a:ln w="18415" cmpd="sng"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kern="1200" cap="none" spc="0" dirty="0" smtClean="0">
                  <a:ln w="18415" cmpd="sng"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kern="1200" cap="none" spc="0" dirty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95600" y="2957513"/>
            <a:ext cx="1690687" cy="1690687"/>
            <a:chOff x="2057393" y="761993"/>
            <a:chExt cx="1690687" cy="1690687"/>
          </a:xfrm>
        </p:grpSpPr>
        <p:sp>
          <p:nvSpPr>
            <p:cNvPr id="8" name="Oval 7"/>
            <p:cNvSpPr/>
            <p:nvPr/>
          </p:nvSpPr>
          <p:spPr>
            <a:xfrm>
              <a:off x="2057393" y="761993"/>
              <a:ext cx="1690687" cy="169068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-9933876"/>
                <a:satOff val="39811"/>
                <a:lumOff val="8628"/>
                <a:alphaOff val="0"/>
              </a:schemeClr>
            </a:fillRef>
            <a:effectRef idx="3">
              <a:schemeClr val="accent5">
                <a:alpha val="50000"/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2304988" y="1009588"/>
              <a:ext cx="1195497" cy="1195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কাশি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3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05200" y="1509713"/>
            <a:ext cx="1690687" cy="1690687"/>
            <a:chOff x="4952989" y="762004"/>
            <a:chExt cx="1690687" cy="1690687"/>
          </a:xfrm>
        </p:grpSpPr>
        <p:sp>
          <p:nvSpPr>
            <p:cNvPr id="11" name="Oval 10"/>
            <p:cNvSpPr/>
            <p:nvPr/>
          </p:nvSpPr>
          <p:spPr>
            <a:xfrm>
              <a:off x="4952989" y="762004"/>
              <a:ext cx="1690687" cy="169068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-2483469"/>
                <a:satOff val="9953"/>
                <a:lumOff val="2157"/>
                <a:alphaOff val="0"/>
              </a:schemeClr>
            </a:fillRef>
            <a:effectRef idx="3">
              <a:schemeClr val="accent5">
                <a:alpha val="50000"/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5200584" y="1009599"/>
              <a:ext cx="1195497" cy="1195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চোখের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পিছনে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ব্যাথা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8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00913" y="2195513"/>
            <a:ext cx="1690687" cy="1690687"/>
            <a:chOff x="5562600" y="2209807"/>
            <a:chExt cx="1690687" cy="1690687"/>
          </a:xfrm>
        </p:grpSpPr>
        <p:sp>
          <p:nvSpPr>
            <p:cNvPr id="20" name="Oval 19"/>
            <p:cNvSpPr/>
            <p:nvPr/>
          </p:nvSpPr>
          <p:spPr>
            <a:xfrm>
              <a:off x="5562600" y="2209807"/>
              <a:ext cx="1690687" cy="169068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-3725204"/>
                <a:satOff val="14929"/>
                <a:lumOff val="3235"/>
                <a:alphaOff val="0"/>
              </a:schemeClr>
            </a:fillRef>
            <a:effectRef idx="3">
              <a:schemeClr val="accent5">
                <a:alpha val="50000"/>
                <a:hueOff val="-3725204"/>
                <a:satOff val="14929"/>
                <a:lumOff val="323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5810195" y="2457402"/>
              <a:ext cx="1195497" cy="1195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গাঢ়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নাসিকা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স্রাব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2800" b="1" kern="1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377113" y="3643313"/>
            <a:ext cx="1690687" cy="1690687"/>
            <a:chOff x="4952997" y="3657597"/>
            <a:chExt cx="1690687" cy="1690687"/>
          </a:xfrm>
        </p:grpSpPr>
        <p:sp>
          <p:nvSpPr>
            <p:cNvPr id="23" name="Oval 22"/>
            <p:cNvSpPr/>
            <p:nvPr/>
          </p:nvSpPr>
          <p:spPr>
            <a:xfrm>
              <a:off x="4952997" y="3657597"/>
              <a:ext cx="1690687" cy="169068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-4966938"/>
                <a:satOff val="19906"/>
                <a:lumOff val="4314"/>
                <a:alphaOff val="0"/>
              </a:schemeClr>
            </a:fillRef>
            <a:effectRef idx="3">
              <a:schemeClr val="accent5">
                <a:alpha val="50000"/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5200592" y="3905192"/>
              <a:ext cx="1195497" cy="1195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ঘ্রাণশক্তি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লোপ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386513" y="4800600"/>
            <a:ext cx="1690687" cy="1690687"/>
            <a:chOff x="3505193" y="4191008"/>
            <a:chExt cx="1690687" cy="1690687"/>
          </a:xfrm>
        </p:grpSpPr>
        <p:sp>
          <p:nvSpPr>
            <p:cNvPr id="26" name="Oval 25"/>
            <p:cNvSpPr/>
            <p:nvPr/>
          </p:nvSpPr>
          <p:spPr>
            <a:xfrm>
              <a:off x="3505193" y="4191008"/>
              <a:ext cx="1690687" cy="169068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-6208672"/>
                <a:satOff val="24882"/>
                <a:lumOff val="5392"/>
                <a:alphaOff val="0"/>
              </a:schemeClr>
            </a:fillRef>
            <a:effectRef idx="3">
              <a:schemeClr val="accent5">
                <a:alpha val="50000"/>
                <a:hueOff val="-6208672"/>
                <a:satOff val="24882"/>
                <a:lumOff val="5392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3752788" y="4438603"/>
              <a:ext cx="1195497" cy="1195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দাঁতে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ব্যাথা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62513" y="5014913"/>
            <a:ext cx="1690687" cy="1690687"/>
            <a:chOff x="2057411" y="3733796"/>
            <a:chExt cx="1690687" cy="1690687"/>
          </a:xfrm>
        </p:grpSpPr>
        <p:sp>
          <p:nvSpPr>
            <p:cNvPr id="29" name="Oval 28"/>
            <p:cNvSpPr/>
            <p:nvPr/>
          </p:nvSpPr>
          <p:spPr>
            <a:xfrm>
              <a:off x="2057411" y="3733796"/>
              <a:ext cx="1690687" cy="169068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-7450407"/>
                <a:satOff val="29858"/>
                <a:lumOff val="6471"/>
                <a:alphaOff val="0"/>
              </a:schemeClr>
            </a:fillRef>
            <a:effectRef idx="3">
              <a:schemeClr val="accent5">
                <a:alpha val="50000"/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2216954" y="3981391"/>
              <a:ext cx="1357313" cy="1195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অবসাদ</a:t>
              </a:r>
              <a:endParaRPr lang="en-US" sz="3600" b="1" dirty="0" smtClean="0">
                <a:latin typeface="NikoshBAN" pitchFamily="2" charset="0"/>
                <a:cs typeface="NikoshBAN" pitchFamily="2" charset="0"/>
              </a:endParaRP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ক্লান্তি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  </a:t>
              </a:r>
              <a:endParaRPr lang="en-US" sz="40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76600" y="4495800"/>
            <a:ext cx="1690687" cy="1690687"/>
            <a:chOff x="1447803" y="2209805"/>
            <a:chExt cx="1690687" cy="1690687"/>
          </a:xfrm>
        </p:grpSpPr>
        <p:sp>
          <p:nvSpPr>
            <p:cNvPr id="32" name="Oval 31"/>
            <p:cNvSpPr/>
            <p:nvPr/>
          </p:nvSpPr>
          <p:spPr>
            <a:xfrm>
              <a:off x="1447803" y="2209805"/>
              <a:ext cx="1690687" cy="169068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-8692142"/>
                <a:satOff val="34835"/>
                <a:lumOff val="7549"/>
                <a:alphaOff val="0"/>
              </a:schemeClr>
            </a:fillRef>
            <a:effectRef idx="3">
              <a:schemeClr val="accent5">
                <a:alpha val="50000"/>
                <a:hueOff val="-8692142"/>
                <a:satOff val="34835"/>
                <a:lumOff val="754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3" name="Oval 4"/>
            <p:cNvSpPr/>
            <p:nvPr/>
          </p:nvSpPr>
          <p:spPr>
            <a:xfrm>
              <a:off x="1695398" y="2457400"/>
              <a:ext cx="1195497" cy="1195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জ্বর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386513" y="990600"/>
            <a:ext cx="1690687" cy="1690687"/>
            <a:chOff x="2057393" y="761993"/>
            <a:chExt cx="1690687" cy="1690687"/>
          </a:xfrm>
        </p:grpSpPr>
        <p:sp>
          <p:nvSpPr>
            <p:cNvPr id="74" name="Oval 73"/>
            <p:cNvSpPr/>
            <p:nvPr/>
          </p:nvSpPr>
          <p:spPr>
            <a:xfrm>
              <a:off x="2057393" y="761993"/>
              <a:ext cx="1690687" cy="169068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-9933876"/>
                <a:satOff val="39811"/>
                <a:lumOff val="8628"/>
                <a:alphaOff val="0"/>
              </a:schemeClr>
            </a:fillRef>
            <a:effectRef idx="3">
              <a:schemeClr val="accent5">
                <a:alpha val="50000"/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5" name="Oval 4"/>
            <p:cNvSpPr/>
            <p:nvPr/>
          </p:nvSpPr>
          <p:spPr>
            <a:xfrm>
              <a:off x="2304988" y="1009588"/>
              <a:ext cx="1195497" cy="1195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নাকবন্ধ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600" kern="1200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862513" y="747713"/>
            <a:ext cx="1690687" cy="1690687"/>
            <a:chOff x="4952997" y="3657597"/>
            <a:chExt cx="1690687" cy="1690687"/>
          </a:xfrm>
        </p:grpSpPr>
        <p:sp>
          <p:nvSpPr>
            <p:cNvPr id="77" name="Oval 76"/>
            <p:cNvSpPr/>
            <p:nvPr/>
          </p:nvSpPr>
          <p:spPr>
            <a:xfrm>
              <a:off x="4952997" y="3657597"/>
              <a:ext cx="1690687" cy="169068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-4966938"/>
                <a:satOff val="19906"/>
                <a:lumOff val="4314"/>
                <a:alphaOff val="0"/>
              </a:schemeClr>
            </a:fillRef>
            <a:effectRef idx="3">
              <a:schemeClr val="accent5">
                <a:alpha val="50000"/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8" name="Oval 4"/>
            <p:cNvSpPr/>
            <p:nvPr/>
          </p:nvSpPr>
          <p:spPr>
            <a:xfrm>
              <a:off x="5200592" y="3905192"/>
              <a:ext cx="1195497" cy="1195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algn="ctr"/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তীব্র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মাথা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ব্যাথা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682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590800"/>
            <a:ext cx="6400800" cy="3048000"/>
          </a:xfr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/>
          <a:p>
            <a:r>
              <a:rPr lang="en-US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সাইনাসগুলি</a:t>
            </a:r>
            <a:r>
              <a:rPr lang="en-US" sz="3600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চোখ</a:t>
            </a:r>
            <a:r>
              <a:rPr lang="en-US" sz="3600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মস্তিষ্কের</a:t>
            </a:r>
            <a:r>
              <a:rPr lang="en-US" sz="3600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খুব</a:t>
            </a:r>
            <a:r>
              <a:rPr lang="en-US" sz="3600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নিকটে</a:t>
            </a:r>
            <a:r>
              <a:rPr lang="en-US" sz="3600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করায়</a:t>
            </a:r>
            <a:r>
              <a:rPr lang="en-US" sz="3600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জীবানুর</a:t>
            </a:r>
            <a:r>
              <a:rPr lang="en-US" sz="3600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সংক্রমণে</a:t>
            </a:r>
            <a:r>
              <a:rPr lang="en-US" sz="3600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মাথাব্যাথা</a:t>
            </a:r>
            <a:r>
              <a:rPr lang="en-US" sz="3600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,</a:t>
            </a:r>
            <a:br>
              <a:rPr lang="en-US" sz="3600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</a:br>
            <a:r>
              <a:rPr lang="en-US" sz="3600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পেরিঅর্বিটাল</a:t>
            </a:r>
            <a:r>
              <a:rPr lang="en-US" sz="3600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সেলুলাইটিস</a:t>
            </a:r>
            <a:r>
              <a:rPr lang="en-US" sz="3600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অর্বিটাল</a:t>
            </a:r>
            <a:r>
              <a:rPr lang="en-US" sz="3600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সেলুলাইটিসসহ</a:t>
            </a:r>
            <a:r>
              <a:rPr lang="en-US" sz="3600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দৃষ্টিহীনতা</a:t>
            </a:r>
            <a:r>
              <a:rPr lang="en-US" sz="3600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শেষ</a:t>
            </a:r>
            <a:r>
              <a:rPr lang="en-US" sz="3600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মৃত্যুও</a:t>
            </a:r>
            <a:r>
              <a:rPr lang="en-US" sz="3600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1F68632-EADD-4C10-82F5-E6E22A90D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" y="838200"/>
            <a:ext cx="3505200" cy="1524000"/>
          </a:xfrm>
          <a:noFill/>
          <a:ln>
            <a:noFill/>
          </a:ln>
          <a:effectLst>
            <a:glow rad="127000">
              <a:srgbClr val="00B050"/>
            </a:glow>
            <a:outerShdw dist="38100" dir="10800000" algn="r" rotWithShape="0">
              <a:srgbClr val="FFFF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সাইনুসাইটিসের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জটিলতা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88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89F8CFB-A9C6-4F6E-9EAC-28922CE3EA6B}"/>
              </a:ext>
            </a:extLst>
          </p:cNvPr>
          <p:cNvSpPr/>
          <p:nvPr/>
        </p:nvSpPr>
        <p:spPr>
          <a:xfrm>
            <a:off x="4953000" y="1813220"/>
            <a:ext cx="3429000" cy="860058"/>
          </a:xfrm>
          <a:prstGeom prst="roundRect">
            <a:avLst>
              <a:gd name="adj" fmla="val 48322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B30F0F4-2970-4DDB-96D0-6242DBC5BF07}"/>
              </a:ext>
            </a:extLst>
          </p:cNvPr>
          <p:cNvSpPr/>
          <p:nvPr/>
        </p:nvSpPr>
        <p:spPr>
          <a:xfrm>
            <a:off x="4822902" y="1835077"/>
            <a:ext cx="1143000" cy="838200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9B735A-9D11-4534-AA10-F899DA3E4C9F}"/>
              </a:ext>
            </a:extLst>
          </p:cNvPr>
          <p:cNvSpPr txBox="1"/>
          <p:nvPr/>
        </p:nvSpPr>
        <p:spPr>
          <a:xfrm>
            <a:off x="6062002" y="1945334"/>
            <a:ext cx="2853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স্বেচ্ছা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সতর্কতা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8FEE803C-76F5-4A00-B18F-2508C69FA1FF}"/>
              </a:ext>
            </a:extLst>
          </p:cNvPr>
          <p:cNvSpPr/>
          <p:nvPr/>
        </p:nvSpPr>
        <p:spPr>
          <a:xfrm>
            <a:off x="4953000" y="2973759"/>
            <a:ext cx="3276600" cy="838200"/>
          </a:xfrm>
          <a:prstGeom prst="roundRect">
            <a:avLst>
              <a:gd name="adj" fmla="val 48322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D43D77BF-DBC8-4E46-B14D-E52278892AE0}"/>
              </a:ext>
            </a:extLst>
          </p:cNvPr>
          <p:cNvSpPr/>
          <p:nvPr/>
        </p:nvSpPr>
        <p:spPr>
          <a:xfrm>
            <a:off x="4822902" y="2995617"/>
            <a:ext cx="1143000" cy="838200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2C4D59-5FCB-4C97-87CD-28175FE9175C}"/>
              </a:ext>
            </a:extLst>
          </p:cNvPr>
          <p:cNvSpPr txBox="1"/>
          <p:nvPr/>
        </p:nvSpPr>
        <p:spPr>
          <a:xfrm>
            <a:off x="6062003" y="310870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5B6FFF1-A4C4-4651-B62A-48288E68F2A6}"/>
              </a:ext>
            </a:extLst>
          </p:cNvPr>
          <p:cNvSpPr/>
          <p:nvPr/>
        </p:nvSpPr>
        <p:spPr>
          <a:xfrm>
            <a:off x="4953000" y="4184724"/>
            <a:ext cx="3429000" cy="838200"/>
          </a:xfrm>
          <a:prstGeom prst="roundRect">
            <a:avLst>
              <a:gd name="adj" fmla="val 48322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0231A87F-496C-47ED-BB48-D2F1CEF23BAD}"/>
              </a:ext>
            </a:extLst>
          </p:cNvPr>
          <p:cNvSpPr/>
          <p:nvPr/>
        </p:nvSpPr>
        <p:spPr>
          <a:xfrm>
            <a:off x="4822902" y="4206582"/>
            <a:ext cx="1143000" cy="838200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9E78156-5E54-46CA-9226-054D15309843}"/>
              </a:ext>
            </a:extLst>
          </p:cNvPr>
          <p:cNvSpPr txBox="1"/>
          <p:nvPr/>
        </p:nvSpPr>
        <p:spPr>
          <a:xfrm>
            <a:off x="6042074" y="4315326"/>
            <a:ext cx="2263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শল্য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1C8B48A1-32CB-41E7-A288-A1537C342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53975"/>
            <a:ext cx="4114800" cy="2460625"/>
          </a:xfrm>
          <a:effectLst>
            <a:glow rad="152400">
              <a:schemeClr val="tx1"/>
            </a:glow>
            <a:outerShdw dist="88900" dir="4200000" algn="ctr" rotWithShape="0">
              <a:schemeClr val="tx1">
                <a:alpha val="43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সাইনুসাইটিসের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254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0" grpId="0" animBg="1"/>
      <p:bldP spid="21" grpId="0" animBg="1"/>
      <p:bldP spid="26" grpId="0"/>
      <p:bldP spid="27" grpId="0" animBg="1"/>
      <p:bldP spid="29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0">
            <a:extLst>
              <a:ext uri="{FF2B5EF4-FFF2-40B4-BE49-F238E27FC236}">
                <a16:creationId xmlns:a16="http://schemas.microsoft.com/office/drawing/2014/main" xmlns="" id="{089F8CFB-A9C6-4F6E-9EAC-28922CE3EA6B}"/>
              </a:ext>
            </a:extLst>
          </p:cNvPr>
          <p:cNvSpPr/>
          <p:nvPr/>
        </p:nvSpPr>
        <p:spPr>
          <a:xfrm>
            <a:off x="228600" y="228600"/>
            <a:ext cx="3962400" cy="990600"/>
          </a:xfrm>
          <a:prstGeom prst="roundRect">
            <a:avLst>
              <a:gd name="adj" fmla="val 48322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স্বেচ্ছা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সতর্কতা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B30F0F4-2970-4DDB-96D0-6242DBC5BF07}"/>
              </a:ext>
            </a:extLst>
          </p:cNvPr>
          <p:cNvSpPr/>
          <p:nvPr/>
        </p:nvSpPr>
        <p:spPr>
          <a:xfrm>
            <a:off x="381000" y="340360"/>
            <a:ext cx="990600" cy="726440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95400"/>
            <a:ext cx="517481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(</a:t>
            </a:r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১)</a:t>
            </a:r>
            <a:r>
              <a:rPr lang="en-US" sz="36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উষ্ণ</a:t>
            </a:r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ভিজাকাপড়</a:t>
            </a:r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বারবার</a:t>
            </a:r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endParaRPr lang="en-US" sz="3600" b="1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মুখমন্ডলে</a:t>
            </a:r>
            <a:r>
              <a:rPr lang="en-US" sz="36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চেপে</a:t>
            </a:r>
            <a:r>
              <a:rPr lang="en-US" sz="36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ধরা</a:t>
            </a:r>
            <a:r>
              <a:rPr lang="en-US" sz="36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(</a:t>
            </a:r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২)</a:t>
            </a:r>
            <a:r>
              <a:rPr lang="en-US" sz="36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প্রচুর</a:t>
            </a:r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পান</a:t>
            </a:r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</a:t>
            </a:r>
            <a:endParaRPr lang="en-US" sz="3600" b="1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(৩)</a:t>
            </a:r>
            <a:r>
              <a:rPr lang="en-US" sz="36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প্রতিদিন</a:t>
            </a:r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২-৪ </a:t>
            </a:r>
            <a:r>
              <a:rPr lang="en-US" sz="36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বার</a:t>
            </a:r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নাক</a:t>
            </a:r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endParaRPr lang="en-US" sz="3600" b="1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বাষ্প</a:t>
            </a:r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টেনে</a:t>
            </a:r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নেওয়া</a:t>
            </a:r>
            <a:r>
              <a:rPr lang="en-US" sz="36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(৪)</a:t>
            </a:r>
            <a:r>
              <a:rPr lang="en-US" sz="36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যন্ত্রের</a:t>
            </a:r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সাহায্যে</a:t>
            </a:r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নাকের</a:t>
            </a:r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ভিতর</a:t>
            </a:r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endParaRPr lang="en-US" sz="3600" b="1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সবেগে</a:t>
            </a:r>
            <a:r>
              <a:rPr lang="en-US" sz="36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প্রবাহিত</a:t>
            </a:r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(৫)</a:t>
            </a:r>
            <a:r>
              <a:rPr lang="en-US" sz="36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শরীর</a:t>
            </a:r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বাঁকিয়ে</a:t>
            </a:r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মাথা</a:t>
            </a:r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নীচু</a:t>
            </a:r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না</a:t>
            </a:r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</a:t>
            </a:r>
          </a:p>
          <a:p>
            <a:endParaRPr lang="en-US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67200" y="914400"/>
            <a:ext cx="2268071" cy="1524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93870" y="914400"/>
            <a:ext cx="27813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914400"/>
            <a:ext cx="2268071" cy="1524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32270" y="914400"/>
            <a:ext cx="27813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20489" y="2514600"/>
            <a:ext cx="2332711" cy="1524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7200" y="2514600"/>
            <a:ext cx="27813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5600" y="2514600"/>
            <a:ext cx="2268071" cy="1524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32270" y="2514600"/>
            <a:ext cx="27813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4137389"/>
            <a:ext cx="2801471" cy="188241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62600" y="4191000"/>
            <a:ext cx="27813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9">
            <a:extLst>
              <a:ext uri="{FF2B5EF4-FFF2-40B4-BE49-F238E27FC236}">
                <a16:creationId xmlns:a16="http://schemas.microsoft.com/office/drawing/2014/main" xmlns="" id="{8FEE803C-76F5-4A00-B18F-2508C69FA1FF}"/>
              </a:ext>
            </a:extLst>
          </p:cNvPr>
          <p:cNvSpPr/>
          <p:nvPr/>
        </p:nvSpPr>
        <p:spPr>
          <a:xfrm>
            <a:off x="304800" y="838200"/>
            <a:ext cx="3657600" cy="990600"/>
          </a:xfrm>
          <a:prstGeom prst="roundRect">
            <a:avLst>
              <a:gd name="adj" fmla="val 48322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43D77BF-DBC8-4E46-B14D-E52278892AE0}"/>
              </a:ext>
            </a:extLst>
          </p:cNvPr>
          <p:cNvSpPr/>
          <p:nvPr/>
        </p:nvSpPr>
        <p:spPr>
          <a:xfrm>
            <a:off x="381000" y="914400"/>
            <a:ext cx="1143000" cy="838200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1676400" y="2743200"/>
            <a:ext cx="6248400" cy="3810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i="1" dirty="0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  </a:t>
            </a:r>
            <a:r>
              <a:rPr lang="en-US" b="1" i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আকিউট</a:t>
            </a:r>
            <a:r>
              <a:rPr lang="en-US" b="1" i="1" dirty="0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সাইনুসাইটিসের</a:t>
            </a:r>
            <a:r>
              <a:rPr lang="en-US" b="1" i="1" dirty="0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চিকিৎসায়</a:t>
            </a:r>
            <a:r>
              <a:rPr lang="en-US" b="1" i="1" dirty="0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বিশেষ</a:t>
            </a:r>
            <a:r>
              <a:rPr lang="en-US" b="1" i="1" dirty="0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ঔষধের</a:t>
            </a:r>
            <a:r>
              <a:rPr lang="en-US" b="1" i="1" dirty="0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প্রয়োজন</a:t>
            </a:r>
            <a:r>
              <a:rPr lang="en-US" b="1" i="1" dirty="0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হয়না</a:t>
            </a:r>
            <a:r>
              <a:rPr lang="en-US" b="1" i="1" dirty="0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তবে</a:t>
            </a:r>
            <a:r>
              <a:rPr lang="en-US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ক্রনিক</a:t>
            </a:r>
            <a:r>
              <a:rPr lang="en-US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সাইনুসাইটিসের</a:t>
            </a:r>
            <a:r>
              <a:rPr lang="en-US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ক্ষেত্রে</a:t>
            </a:r>
            <a:r>
              <a:rPr lang="en-US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তরল</a:t>
            </a:r>
            <a:r>
              <a:rPr lang="en-US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নির্গমনসহ</a:t>
            </a:r>
            <a:r>
              <a:rPr lang="en-US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মাথাব্যাথা,জ্বর,কাশি</a:t>
            </a:r>
            <a:r>
              <a:rPr lang="en-US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চোখফোলা</a:t>
            </a:r>
            <a:r>
              <a:rPr lang="en-US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থাকলে</a:t>
            </a:r>
            <a:r>
              <a:rPr lang="en-US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চিকিৎসকের</a:t>
            </a:r>
            <a:r>
              <a:rPr lang="en-US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পরামর্শ</a:t>
            </a:r>
            <a:r>
              <a:rPr lang="en-US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অনুযায়ী</a:t>
            </a:r>
            <a:r>
              <a:rPr lang="en-US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আন্টিবায়োটিকসহ</a:t>
            </a:r>
            <a:r>
              <a:rPr lang="en-US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অন্যান্য</a:t>
            </a:r>
            <a:r>
              <a:rPr lang="en-US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ঔষধ</a:t>
            </a:r>
            <a:r>
              <a:rPr lang="en-US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প্রয়োজন</a:t>
            </a:r>
            <a:r>
              <a:rPr lang="en-US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হতে</a:t>
            </a:r>
            <a:r>
              <a:rPr lang="en-US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পারে</a:t>
            </a:r>
            <a:r>
              <a:rPr lang="en-US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 </a:t>
            </a:r>
            <a:endParaRPr lang="en-US" sz="3800" b="1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1766455" y="2805980"/>
            <a:ext cx="381000" cy="394419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70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1">
                <a:lumMod val="73000"/>
                <a:lumOff val="27000"/>
                <a:alpha val="83000"/>
              </a:schemeClr>
            </a:gs>
            <a:gs pos="95000">
              <a:srgbClr val="002060"/>
            </a:gs>
            <a:gs pos="80000">
              <a:schemeClr val="tx2"/>
            </a:gs>
            <a:gs pos="18000">
              <a:srgbClr val="00B050"/>
            </a:gs>
            <a:gs pos="2000">
              <a:srgbClr val="FFFF00">
                <a:alpha val="96000"/>
                <a:lumMod val="97000"/>
                <a:lumOff val="3000"/>
              </a:srgbClr>
            </a:gs>
            <a:gs pos="80000">
              <a:srgbClr val="00B050"/>
            </a:gs>
            <a:gs pos="10000">
              <a:schemeClr val="tx1">
                <a:lumMod val="85000"/>
                <a:lumOff val="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C77C0C5-3E8C-4B1C-88F4-3A8E4DF93242}"/>
              </a:ext>
            </a:extLst>
          </p:cNvPr>
          <p:cNvSpPr/>
          <p:nvPr/>
        </p:nvSpPr>
        <p:spPr>
          <a:xfrm>
            <a:off x="533400" y="838200"/>
            <a:ext cx="3886200" cy="1066800"/>
          </a:xfrm>
          <a:prstGeom prst="roundRect">
            <a:avLst>
              <a:gd name="adj" fmla="val 48322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43FB5383-4895-419A-80B2-2114A816D1B0}"/>
              </a:ext>
            </a:extLst>
          </p:cNvPr>
          <p:cNvSpPr/>
          <p:nvPr/>
        </p:nvSpPr>
        <p:spPr>
          <a:xfrm>
            <a:off x="533400" y="914400"/>
            <a:ext cx="1143000" cy="838200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dirty="0" smtClean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5117A01-0349-40D6-8521-0D9D24492C31}"/>
              </a:ext>
            </a:extLst>
          </p:cNvPr>
          <p:cNvSpPr txBox="1"/>
          <p:nvPr/>
        </p:nvSpPr>
        <p:spPr>
          <a:xfrm>
            <a:off x="1794802" y="1056382"/>
            <a:ext cx="2319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শল্য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304800" y="2895600"/>
            <a:ext cx="5334000" cy="2286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2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সাইনুসাইটিসের</a:t>
            </a:r>
            <a:r>
              <a:rPr lang="en-US" sz="52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2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জন্য</a:t>
            </a:r>
            <a:r>
              <a:rPr lang="en-US" sz="52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2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ঔষধ</a:t>
            </a:r>
            <a:r>
              <a:rPr lang="en-US" sz="52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2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ব্যবহারের</a:t>
            </a:r>
            <a:r>
              <a:rPr lang="en-US" sz="52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2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পরও</a:t>
            </a:r>
            <a:r>
              <a:rPr lang="en-US" sz="52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2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যদি</a:t>
            </a:r>
            <a:r>
              <a:rPr lang="en-US" sz="52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2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কোন</a:t>
            </a:r>
            <a:r>
              <a:rPr lang="en-US" sz="52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 </a:t>
            </a:r>
            <a:r>
              <a:rPr lang="en-US" sz="52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উপকার</a:t>
            </a:r>
            <a:r>
              <a:rPr lang="en-US" sz="52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2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না</a:t>
            </a:r>
            <a:r>
              <a:rPr lang="en-US" sz="52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2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হয়</a:t>
            </a:r>
            <a:r>
              <a:rPr lang="en-US" sz="52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2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অথবা</a:t>
            </a:r>
            <a:r>
              <a:rPr lang="en-US" sz="52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2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নাকের</a:t>
            </a:r>
            <a:r>
              <a:rPr lang="en-US" sz="52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2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হাড়,সাইনাস</a:t>
            </a:r>
            <a:r>
              <a:rPr lang="en-US" sz="52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2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ইত্যাদিতে</a:t>
            </a:r>
            <a:r>
              <a:rPr lang="en-US" sz="52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2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কোন</a:t>
            </a:r>
            <a:r>
              <a:rPr lang="en-US" sz="52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2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প্রতিবন্ধকতা</a:t>
            </a:r>
            <a:r>
              <a:rPr lang="en-US" sz="52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2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থাকে</a:t>
            </a:r>
            <a:r>
              <a:rPr lang="en-US" sz="52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2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তবে</a:t>
            </a:r>
            <a:r>
              <a:rPr lang="en-US" sz="52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2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শল্য</a:t>
            </a:r>
            <a:r>
              <a:rPr lang="en-US" sz="52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2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চিকিৎসার</a:t>
            </a:r>
            <a:r>
              <a:rPr lang="en-US" sz="52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2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প্রয়োজন</a:t>
            </a:r>
            <a:r>
              <a:rPr lang="en-US" sz="52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2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হয়</a:t>
            </a:r>
            <a:r>
              <a:rPr lang="en-US" sz="52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 </a:t>
            </a: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91200" y="2362200"/>
            <a:ext cx="3200400" cy="3200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12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1">
                <a:lumMod val="73000"/>
                <a:lumOff val="27000"/>
                <a:alpha val="83000"/>
              </a:schemeClr>
            </a:gs>
            <a:gs pos="74000">
              <a:srgbClr val="002060"/>
            </a:gs>
            <a:gs pos="80000">
              <a:schemeClr val="tx2"/>
            </a:gs>
            <a:gs pos="18000">
              <a:srgbClr val="00B050"/>
            </a:gs>
            <a:gs pos="2000">
              <a:srgbClr val="FFFF00">
                <a:alpha val="96000"/>
                <a:lumMod val="97000"/>
                <a:lumOff val="3000"/>
              </a:srgbClr>
            </a:gs>
            <a:gs pos="75000">
              <a:srgbClr val="00B050"/>
            </a:gs>
            <a:gs pos="66000">
              <a:schemeClr val="tx1">
                <a:lumMod val="85000"/>
                <a:lumOff val="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5893093-6A80-416D-8BA6-A4094EBE4FC5}"/>
              </a:ext>
            </a:extLst>
          </p:cNvPr>
          <p:cNvGrpSpPr/>
          <p:nvPr/>
        </p:nvGrpSpPr>
        <p:grpSpPr>
          <a:xfrm>
            <a:off x="2438400" y="457200"/>
            <a:ext cx="6400800" cy="1509265"/>
            <a:chOff x="4899102" y="2142950"/>
            <a:chExt cx="5863177" cy="8382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DC47B0-AC75-4C90-A69D-B440375BFF05}"/>
                </a:ext>
              </a:extLst>
            </p:cNvPr>
            <p:cNvSpPr/>
            <p:nvPr/>
          </p:nvSpPr>
          <p:spPr>
            <a:xfrm>
              <a:off x="4899102" y="2142951"/>
              <a:ext cx="1012875" cy="838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D01.</a:t>
              </a:r>
            </a:p>
          </p:txBody>
        </p:sp>
        <p:sp>
          <p:nvSpPr>
            <p:cNvPr id="9" name="Rectangle: Rounded Corners 28">
              <a:extLst>
                <a:ext uri="{FF2B5EF4-FFF2-40B4-BE49-F238E27FC236}">
                  <a16:creationId xmlns:a16="http://schemas.microsoft.com/office/drawing/2014/main" xmlns="" id="{F306BA26-C94A-4CD3-A330-A10B387EDD8A}"/>
                </a:ext>
              </a:extLst>
            </p:cNvPr>
            <p:cNvSpPr/>
            <p:nvPr/>
          </p:nvSpPr>
          <p:spPr>
            <a:xfrm>
              <a:off x="4921377" y="2142951"/>
              <a:ext cx="4972556" cy="838200"/>
            </a:xfrm>
            <a:prstGeom prst="roundRect">
              <a:avLst>
                <a:gd name="adj" fmla="val 48322"/>
              </a:avLst>
            </a:prstGeom>
            <a:gradFill>
              <a:gsLst>
                <a:gs pos="100000">
                  <a:srgbClr val="00B050"/>
                </a:gs>
                <a:gs pos="100000">
                  <a:srgbClr val="0070C0"/>
                </a:gs>
              </a:gsLst>
              <a:lin ang="10800000" scaled="0"/>
            </a:gradFill>
            <a:ln w="76200">
              <a:solidFill>
                <a:schemeClr val="bg1"/>
              </a:solidFill>
            </a:ln>
            <a:effectLst>
              <a:glow rad="101600">
                <a:srgbClr val="002060">
                  <a:alpha val="40000"/>
                </a:srgbClr>
              </a:glow>
              <a:outerShdw blurRad="76200" dist="76200" dir="14400000" algn="ctr" rotWithShape="0">
                <a:schemeClr val="tx2">
                  <a:alpha val="8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90C6CE5-B313-45EF-B649-80787386E7AB}"/>
                </a:ext>
              </a:extLst>
            </p:cNvPr>
            <p:cNvSpPr txBox="1"/>
            <p:nvPr/>
          </p:nvSpPr>
          <p:spPr>
            <a:xfrm>
              <a:off x="4899102" y="2142950"/>
              <a:ext cx="5863177" cy="837557"/>
            </a:xfrm>
            <a:prstGeom prst="rect">
              <a:avLst/>
            </a:prstGeom>
            <a:noFill/>
            <a:effectLst>
              <a:glow rad="165100">
                <a:srgbClr val="FFFF00">
                  <a:alpha val="62000"/>
                </a:srgbClr>
              </a:glow>
              <a:outerShdw blurRad="63500" dist="63500" sx="99000" sy="99000" algn="ctr" rotWithShape="0">
                <a:srgbClr val="FFFF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      </a:t>
              </a:r>
              <a:r>
                <a:rPr lang="en-US" sz="6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দলীয়</a:t>
              </a:r>
              <a:r>
                <a:rPr lang="en-US" sz="6000" b="1" dirty="0" smtClean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কাজ</a:t>
              </a:r>
              <a:endPara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endParaRPr>
            </a:p>
            <a:p>
              <a:r>
                <a:rPr lang="en-US" sz="3200" b="1" dirty="0" smtClean="0">
                  <a:solidFill>
                    <a:srgbClr val="FF0000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                              সময়-৫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মিনিট</a:t>
              </a:r>
              <a:r>
                <a:rPr lang="en-US" sz="3200" b="1" dirty="0" smtClean="0">
                  <a:solidFill>
                    <a:srgbClr val="FF0000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   </a:t>
              </a:r>
              <a:r>
                <a:rPr lang="en-US" sz="3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2133600" y="2895600"/>
            <a:ext cx="6477000" cy="28194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9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বিভিন্ন</a:t>
            </a:r>
            <a:r>
              <a:rPr lang="en-US" sz="39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প্রকার</a:t>
            </a:r>
            <a:r>
              <a:rPr lang="en-US" sz="39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সাইনাসের</a:t>
            </a:r>
            <a:r>
              <a:rPr lang="en-US" sz="39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নাম</a:t>
            </a:r>
            <a:r>
              <a:rPr lang="en-US" sz="39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,</a:t>
            </a:r>
            <a:r>
              <a:rPr lang="en-US" sz="39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অবস্থান</a:t>
            </a:r>
            <a:r>
              <a:rPr lang="en-US" sz="39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9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ও </a:t>
            </a:r>
            <a:r>
              <a:rPr lang="en-US" sz="39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প্রদাহের</a:t>
            </a:r>
            <a:r>
              <a:rPr lang="en-US" sz="39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ধরণের</a:t>
            </a:r>
            <a:r>
              <a:rPr lang="en-US" sz="39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উল্লেখপূর্বক</a:t>
            </a:r>
            <a:r>
              <a:rPr lang="en-US" sz="39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ছক</a:t>
            </a:r>
            <a:r>
              <a:rPr lang="en-US" sz="39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তৈরী</a:t>
            </a:r>
            <a:r>
              <a:rPr lang="en-US" sz="39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করে</a:t>
            </a:r>
            <a:r>
              <a:rPr lang="en-US" sz="39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দেখাও</a:t>
            </a:r>
            <a:r>
              <a:rPr lang="en-US" sz="39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</a:t>
            </a: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14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002060"/>
            </a:gs>
            <a:gs pos="69000">
              <a:schemeClr val="tx2"/>
            </a:gs>
            <a:gs pos="9000">
              <a:srgbClr val="00B050"/>
            </a:gs>
            <a:gs pos="3000">
              <a:srgbClr val="FFFF00">
                <a:alpha val="96000"/>
                <a:lumMod val="97000"/>
                <a:lumOff val="3000"/>
              </a:srgbClr>
            </a:gs>
            <a:gs pos="90265">
              <a:srgbClr val="00B050"/>
            </a:gs>
            <a:gs pos="71000">
              <a:srgbClr val="00B050"/>
            </a:gs>
            <a:gs pos="30000">
              <a:schemeClr val="tx1">
                <a:lumMod val="85000"/>
                <a:lumOff val="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5893093-6A80-416D-8BA6-A4094EBE4FC5}"/>
              </a:ext>
            </a:extLst>
          </p:cNvPr>
          <p:cNvGrpSpPr/>
          <p:nvPr/>
        </p:nvGrpSpPr>
        <p:grpSpPr>
          <a:xfrm>
            <a:off x="4500425" y="228598"/>
            <a:ext cx="2814775" cy="1143002"/>
            <a:chOff x="4899102" y="2083079"/>
            <a:chExt cx="6026318" cy="89807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CDC47B0-AC75-4C90-A69D-B440375BFF05}"/>
                </a:ext>
              </a:extLst>
            </p:cNvPr>
            <p:cNvSpPr/>
            <p:nvPr/>
          </p:nvSpPr>
          <p:spPr>
            <a:xfrm>
              <a:off x="5028215" y="2142951"/>
              <a:ext cx="1012875" cy="838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D01.</a:t>
              </a:r>
            </a:p>
          </p:txBody>
        </p:sp>
        <p:sp>
          <p:nvSpPr>
            <p:cNvPr id="4" name="Rectangle: Rounded Corners 28">
              <a:extLst>
                <a:ext uri="{FF2B5EF4-FFF2-40B4-BE49-F238E27FC236}">
                  <a16:creationId xmlns:a16="http://schemas.microsoft.com/office/drawing/2014/main" xmlns="" id="{F306BA26-C94A-4CD3-A330-A10B387EDD8A}"/>
                </a:ext>
              </a:extLst>
            </p:cNvPr>
            <p:cNvSpPr/>
            <p:nvPr/>
          </p:nvSpPr>
          <p:spPr>
            <a:xfrm>
              <a:off x="4899102" y="2142951"/>
              <a:ext cx="4972555" cy="838200"/>
            </a:xfrm>
            <a:prstGeom prst="roundRect">
              <a:avLst>
                <a:gd name="adj" fmla="val 48322"/>
              </a:avLst>
            </a:prstGeom>
            <a:gradFill>
              <a:gsLst>
                <a:gs pos="100000">
                  <a:srgbClr val="00B050"/>
                </a:gs>
                <a:gs pos="100000">
                  <a:srgbClr val="0070C0"/>
                </a:gs>
              </a:gsLst>
              <a:lin ang="10800000" scaled="0"/>
            </a:gradFill>
            <a:ln w="76200">
              <a:solidFill>
                <a:schemeClr val="bg1"/>
              </a:solidFill>
            </a:ln>
            <a:effectLst>
              <a:glow rad="101600">
                <a:srgbClr val="002060">
                  <a:alpha val="40000"/>
                </a:srgbClr>
              </a:glow>
              <a:outerShdw blurRad="76200" dist="76200" dir="14400000" algn="ctr" rotWithShape="0">
                <a:schemeClr val="tx2">
                  <a:alpha val="8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90C6CE5-B313-45EF-B649-80787386E7AB}"/>
                </a:ext>
              </a:extLst>
            </p:cNvPr>
            <p:cNvSpPr txBox="1"/>
            <p:nvPr/>
          </p:nvSpPr>
          <p:spPr>
            <a:xfrm>
              <a:off x="5062243" y="2083079"/>
              <a:ext cx="5863177" cy="798021"/>
            </a:xfrm>
            <a:prstGeom prst="rect">
              <a:avLst/>
            </a:prstGeom>
            <a:noFill/>
            <a:effectLst>
              <a:glow rad="165100">
                <a:srgbClr val="FFFF00">
                  <a:alpha val="62000"/>
                </a:srgbClr>
              </a:glow>
              <a:outerShdw blurRad="63500" dist="63500" sx="99000" sy="99000" algn="ctr" rotWithShape="0">
                <a:srgbClr val="FFFF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6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মূল্যায়ন</a:t>
              </a:r>
              <a:r>
                <a:rPr lang="en-US" sz="6000" b="1" dirty="0" smtClean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 </a:t>
              </a:r>
              <a:r>
                <a:rPr lang="en-US" sz="6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667000" y="1371600"/>
            <a:ext cx="6477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সাইনুসাইটিস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bn-BD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ঊর্ধ্ব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শ্বাসনালীর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শ্বাসনালীর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ফুসফুসের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শ্বাসকষ্টজনিত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91970" y="3124200"/>
            <a:ext cx="73758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সাইনাসের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 	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২জোড়া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1" y="4800600"/>
            <a:ext cx="7315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সাইনুসাইটিস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               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461054" y="5562600"/>
            <a:ext cx="443946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76400" y="4419600"/>
            <a:ext cx="443946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43200" y="2133600"/>
            <a:ext cx="443946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35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002060"/>
            </a:gs>
            <a:gs pos="80000">
              <a:schemeClr val="tx2"/>
            </a:gs>
            <a:gs pos="18000">
              <a:srgbClr val="00B050"/>
            </a:gs>
            <a:gs pos="2000">
              <a:srgbClr val="FFFF00">
                <a:alpha val="96000"/>
                <a:lumMod val="97000"/>
                <a:lumOff val="3000"/>
              </a:srgbClr>
            </a:gs>
            <a:gs pos="46000">
              <a:schemeClr val="tx1">
                <a:lumMod val="85000"/>
                <a:lumOff val="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5893093-6A80-416D-8BA6-A4094EBE4FC5}"/>
              </a:ext>
            </a:extLst>
          </p:cNvPr>
          <p:cNvGrpSpPr/>
          <p:nvPr/>
        </p:nvGrpSpPr>
        <p:grpSpPr>
          <a:xfrm>
            <a:off x="1600200" y="228600"/>
            <a:ext cx="5638800" cy="1142999"/>
            <a:chOff x="4899102" y="2142951"/>
            <a:chExt cx="6573865" cy="89807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CDC47B0-AC75-4C90-A69D-B440375BFF05}"/>
                </a:ext>
              </a:extLst>
            </p:cNvPr>
            <p:cNvSpPr/>
            <p:nvPr/>
          </p:nvSpPr>
          <p:spPr>
            <a:xfrm>
              <a:off x="4899102" y="2142951"/>
              <a:ext cx="1012875" cy="838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D01.</a:t>
              </a:r>
            </a:p>
          </p:txBody>
        </p:sp>
        <p:sp>
          <p:nvSpPr>
            <p:cNvPr id="4" name="Rectangle: Rounded Corners 28">
              <a:extLst>
                <a:ext uri="{FF2B5EF4-FFF2-40B4-BE49-F238E27FC236}">
                  <a16:creationId xmlns:a16="http://schemas.microsoft.com/office/drawing/2014/main" xmlns="" id="{F306BA26-C94A-4CD3-A330-A10B387EDD8A}"/>
                </a:ext>
              </a:extLst>
            </p:cNvPr>
            <p:cNvSpPr/>
            <p:nvPr/>
          </p:nvSpPr>
          <p:spPr>
            <a:xfrm>
              <a:off x="4921377" y="2142951"/>
              <a:ext cx="4972556" cy="838200"/>
            </a:xfrm>
            <a:prstGeom prst="roundRect">
              <a:avLst>
                <a:gd name="adj" fmla="val 48322"/>
              </a:avLst>
            </a:prstGeom>
            <a:gradFill>
              <a:gsLst>
                <a:gs pos="100000">
                  <a:srgbClr val="00B050"/>
                </a:gs>
                <a:gs pos="100000">
                  <a:srgbClr val="0070C0"/>
                </a:gs>
              </a:gsLst>
              <a:lin ang="10800000" scaled="0"/>
            </a:gradFill>
            <a:ln w="76200">
              <a:solidFill>
                <a:schemeClr val="bg1"/>
              </a:solidFill>
            </a:ln>
            <a:effectLst>
              <a:glow rad="101600">
                <a:srgbClr val="002060">
                  <a:alpha val="40000"/>
                </a:srgbClr>
              </a:glow>
              <a:outerShdw blurRad="76200" dist="76200" dir="14400000" algn="ctr" rotWithShape="0">
                <a:schemeClr val="tx2">
                  <a:alpha val="8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90C6CE5-B313-45EF-B649-80787386E7AB}"/>
                </a:ext>
              </a:extLst>
            </p:cNvPr>
            <p:cNvSpPr txBox="1"/>
            <p:nvPr/>
          </p:nvSpPr>
          <p:spPr>
            <a:xfrm>
              <a:off x="4987938" y="2243000"/>
              <a:ext cx="6485029" cy="798021"/>
            </a:xfrm>
            <a:prstGeom prst="rect">
              <a:avLst/>
            </a:prstGeom>
            <a:noFill/>
            <a:effectLst>
              <a:glow rad="165100">
                <a:srgbClr val="FFFF00">
                  <a:alpha val="62000"/>
                </a:srgbClr>
              </a:glow>
              <a:outerShdw blurRad="63500" dist="63500" sx="99000" sy="99000" algn="ctr" rotWithShape="0">
                <a:srgbClr val="FFFF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  </a:t>
              </a:r>
              <a:r>
                <a:rPr lang="en-US" sz="6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বাড়ির</a:t>
              </a:r>
              <a:r>
                <a:rPr lang="en-US" sz="6000" b="1" dirty="0" smtClean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কাজ</a:t>
              </a:r>
              <a:r>
                <a:rPr lang="en-US" sz="6000" b="1" dirty="0" smtClean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    </a:t>
              </a:r>
              <a:r>
                <a:rPr lang="en-US" sz="6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2" descr="C:\Users\Sanjoy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52400"/>
            <a:ext cx="260985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1000125" y="2590800"/>
            <a:ext cx="7458075" cy="3810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প্রশ্নগুলোর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উত্তর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লিখে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আগামী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ক্লাশে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দেখাবে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-  </a:t>
            </a:r>
          </a:p>
          <a:p>
            <a:pPr algn="just"/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(ক)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সাইনাস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কী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? </a:t>
            </a:r>
          </a:p>
          <a:p>
            <a:pPr algn="just"/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(খ)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সাইনুসাইটিস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বলিতে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কী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বুঝ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?  </a:t>
            </a:r>
          </a:p>
          <a:p>
            <a:pPr algn="just"/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(গ)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সাইনুসাইটিসের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লক্ষণ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সমূহ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ব্যাখ্যা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(ঘ)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একজন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সচেতন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মানুষ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হিসাবে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তুমি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কিভাবে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সাইনুসাইটিস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রোগীকে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সাহায্য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করবে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–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বিশ্লেষণ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 </a:t>
            </a: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60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5893093-6A80-416D-8BA6-A4094EBE4FC5}"/>
              </a:ext>
            </a:extLst>
          </p:cNvPr>
          <p:cNvGrpSpPr/>
          <p:nvPr/>
        </p:nvGrpSpPr>
        <p:grpSpPr>
          <a:xfrm>
            <a:off x="2819400" y="76200"/>
            <a:ext cx="5562600" cy="1600201"/>
            <a:chOff x="4632594" y="2099939"/>
            <a:chExt cx="6485029" cy="90323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CDC47B0-AC75-4C90-A69D-B440375BFF05}"/>
                </a:ext>
              </a:extLst>
            </p:cNvPr>
            <p:cNvSpPr/>
            <p:nvPr/>
          </p:nvSpPr>
          <p:spPr>
            <a:xfrm>
              <a:off x="4899102" y="2142951"/>
              <a:ext cx="1012875" cy="838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D01.</a:t>
              </a:r>
            </a:p>
          </p:txBody>
        </p:sp>
        <p:sp>
          <p:nvSpPr>
            <p:cNvPr id="4" name="Rectangle: Rounded Corners 28">
              <a:extLst>
                <a:ext uri="{FF2B5EF4-FFF2-40B4-BE49-F238E27FC236}">
                  <a16:creationId xmlns:a16="http://schemas.microsoft.com/office/drawing/2014/main" xmlns="" id="{F306BA26-C94A-4CD3-A330-A10B387EDD8A}"/>
                </a:ext>
              </a:extLst>
            </p:cNvPr>
            <p:cNvSpPr/>
            <p:nvPr/>
          </p:nvSpPr>
          <p:spPr>
            <a:xfrm>
              <a:off x="4632594" y="2164978"/>
              <a:ext cx="4972556" cy="838200"/>
            </a:xfrm>
            <a:prstGeom prst="roundRect">
              <a:avLst>
                <a:gd name="adj" fmla="val 48322"/>
              </a:avLst>
            </a:prstGeom>
            <a:gradFill>
              <a:gsLst>
                <a:gs pos="100000">
                  <a:srgbClr val="00B050"/>
                </a:gs>
                <a:gs pos="100000">
                  <a:srgbClr val="0070C0"/>
                </a:gs>
              </a:gsLst>
              <a:lin ang="10800000" scaled="0"/>
            </a:gradFill>
            <a:ln w="76200">
              <a:solidFill>
                <a:schemeClr val="bg1"/>
              </a:solidFill>
            </a:ln>
            <a:effectLst>
              <a:glow rad="101600">
                <a:srgbClr val="002060">
                  <a:alpha val="40000"/>
                </a:srgbClr>
              </a:glow>
              <a:outerShdw blurRad="76200" dist="76200" dir="14400000" algn="ctr" rotWithShape="0">
                <a:schemeClr val="tx2">
                  <a:alpha val="8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90C6CE5-B313-45EF-B649-80787386E7AB}"/>
                </a:ext>
              </a:extLst>
            </p:cNvPr>
            <p:cNvSpPr txBox="1"/>
            <p:nvPr/>
          </p:nvSpPr>
          <p:spPr>
            <a:xfrm>
              <a:off x="4632594" y="2099939"/>
              <a:ext cx="6485029" cy="886000"/>
            </a:xfrm>
            <a:prstGeom prst="rect">
              <a:avLst/>
            </a:prstGeom>
            <a:noFill/>
            <a:effectLst>
              <a:glow rad="165100">
                <a:srgbClr val="FFFF00">
                  <a:alpha val="62000"/>
                </a:srgbClr>
              </a:glow>
              <a:outerShdw blurRad="63500" dist="63500" sx="99000" sy="99000" algn="ctr" rotWithShape="0">
                <a:srgbClr val="FFFF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  </a:t>
              </a:r>
              <a:r>
                <a:rPr lang="en-US" sz="96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ধন্যবাদ</a:t>
              </a:r>
              <a:r>
                <a:rPr lang="en-US" sz="9600" b="1" dirty="0" smtClean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     </a:t>
              </a:r>
              <a:r>
                <a:rPr lang="en-US" sz="96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9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57" y="2057400"/>
            <a:ext cx="5982643" cy="3282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0758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3BED6E1-8651-4AB0-8352-E63FC1479801}"/>
              </a:ext>
            </a:extLst>
          </p:cNvPr>
          <p:cNvSpPr/>
          <p:nvPr/>
        </p:nvSpPr>
        <p:spPr>
          <a:xfrm>
            <a:off x="6927" y="0"/>
            <a:ext cx="9144000" cy="6858000"/>
          </a:xfrm>
          <a:prstGeom prst="rect">
            <a:avLst/>
          </a:prstGeom>
          <a:gradFill flip="none" rotWithShape="1">
            <a:gsLst>
              <a:gs pos="66372">
                <a:schemeClr val="bg1"/>
              </a:gs>
              <a:gs pos="72000">
                <a:srgbClr val="00B050"/>
              </a:gs>
              <a:gs pos="87000">
                <a:srgbClr val="002060"/>
              </a:gs>
              <a:gs pos="72000">
                <a:schemeClr val="tx2">
                  <a:lumMod val="75000"/>
                </a:schemeClr>
              </a:gs>
              <a:gs pos="69000">
                <a:srgbClr val="7030A0"/>
              </a:gs>
              <a:gs pos="69000">
                <a:srgbClr val="C00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78BFBE-4F86-42D0-ADBC-5859508858EE}"/>
              </a:ext>
            </a:extLst>
          </p:cNvPr>
          <p:cNvSpPr txBox="1"/>
          <p:nvPr/>
        </p:nvSpPr>
        <p:spPr>
          <a:xfrm>
            <a:off x="0" y="322183"/>
            <a:ext cx="3352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সঞ্জয়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ভৌমিক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প্রভাষক,প্রাণিবিদ্যা</a:t>
            </a:r>
            <a:endParaRPr lang="en-US" sz="2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গৃদকালিন্দিয়া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হাজেরা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হাসমত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পুর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5D14F2-CE6D-4192-B17B-68CC7996B721}"/>
              </a:ext>
            </a:extLst>
          </p:cNvPr>
          <p:cNvSpPr txBox="1"/>
          <p:nvPr/>
        </p:nvSpPr>
        <p:spPr>
          <a:xfrm>
            <a:off x="3200400" y="4419600"/>
            <a:ext cx="4876800" cy="212365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  <a:p>
            <a:r>
              <a:rPr lang="en-US" sz="6600" b="1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US" sz="6600" b="1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শ্বাসক্রিয়া</a:t>
            </a:r>
            <a:r>
              <a:rPr lang="en-US" sz="6600" b="1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53430"/>
            <a:ext cx="1600200" cy="2185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352800" y="4191000"/>
            <a:ext cx="48768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29000" y="12192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6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2509" y="2133600"/>
            <a:ext cx="1516891" cy="196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382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19200"/>
            <a:ext cx="4912067" cy="4038600"/>
          </a:xfrm>
          <a:prstGeom prst="rect">
            <a:avLst/>
          </a:prstGeom>
        </p:spPr>
      </p:pic>
      <p:pic>
        <p:nvPicPr>
          <p:cNvPr id="5" name="Content Placeholder 3" descr="sinusitis-bo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133" y="1264921"/>
            <a:ext cx="4912067" cy="3688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"/>
            <a:ext cx="5486400" cy="65607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 t="3546"/>
          <a:stretch/>
        </p:blipFill>
        <p:spPr>
          <a:xfrm>
            <a:off x="2438400" y="1240813"/>
            <a:ext cx="4876800" cy="371218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819400" y="3733800"/>
            <a:ext cx="4114800" cy="12192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19400" y="3733800"/>
            <a:ext cx="4114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সাইনুসাইটিস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819604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148446" y="0"/>
            <a:ext cx="3633354" cy="2375916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609600" y="2743200"/>
            <a:ext cx="8077200" cy="1143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3900" b="1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r>
              <a:rPr lang="hi-IN" sz="5200" b="1" dirty="0">
                <a:solidFill>
                  <a:schemeClr val="bg1"/>
                </a:solidFill>
                <a:latin typeface="NikoshBAN" charset="0"/>
                <a:cs typeface="NikoshBAN" charset="0"/>
              </a:rPr>
              <a:t>এই পাঠ শেষে শিক্ষার্থীরা </a:t>
            </a:r>
            <a:r>
              <a:rPr lang="en-US" sz="5200" b="1" dirty="0">
                <a:solidFill>
                  <a:schemeClr val="bg1"/>
                </a:solidFill>
                <a:latin typeface="NikoshBAN" charset="0"/>
              </a:rPr>
              <a:t>............</a:t>
            </a: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304800" y="4191000"/>
            <a:ext cx="8763000" cy="24384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itchFamily="2" charset="2"/>
              <a:buChar char="Ø"/>
            </a:pPr>
            <a:r>
              <a:rPr lang="en-US" sz="7700" b="1" i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7700" b="1" dirty="0" err="1" smtClean="0">
                <a:latin typeface="NikoshBAN" pitchFamily="2" charset="0"/>
                <a:cs typeface="NikoshBAN" pitchFamily="2" charset="0"/>
              </a:rPr>
              <a:t>সাইনাস</a:t>
            </a:r>
            <a:r>
              <a:rPr lang="en-US" sz="7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7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7700" b="1" dirty="0">
                <a:latin typeface="NikoshBAN" pitchFamily="2" charset="0"/>
                <a:cs typeface="NikoshBAN" pitchFamily="2" charset="0"/>
              </a:rPr>
              <a:t>সাইনুসাইটিস কী বলতে পারবে। </a:t>
            </a:r>
            <a:endParaRPr lang="en-US" sz="7700" b="1" dirty="0">
              <a:latin typeface="NikoshBAN" pitchFamily="2" charset="0"/>
              <a:cs typeface="NikoshBAN" pitchFamily="2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bn-BD" sz="7700" b="1" dirty="0">
                <a:latin typeface="NikoshBAN" pitchFamily="2" charset="0"/>
                <a:cs typeface="NikoshBAN" pitchFamily="2" charset="0"/>
              </a:rPr>
              <a:t>সাইনুসাইটিসের কারণ</a:t>
            </a:r>
            <a:r>
              <a:rPr lang="en-US" sz="77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7700" b="1" dirty="0">
                <a:latin typeface="NikoshBAN" pitchFamily="2" charset="0"/>
                <a:cs typeface="NikoshBAN" pitchFamily="2" charset="0"/>
              </a:rPr>
              <a:t>লক্ষণসম</a:t>
            </a:r>
            <a:r>
              <a:rPr lang="en-US" sz="7700" b="1" dirty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7700" b="1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7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7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7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7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7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700" b="1" dirty="0">
                <a:latin typeface="NikoshBAN" pitchFamily="2" charset="0"/>
                <a:cs typeface="NikoshBAN" pitchFamily="2" charset="0"/>
              </a:rPr>
              <a:t>পারবে ।  </a:t>
            </a:r>
            <a:endParaRPr lang="en-US" sz="7700" b="1" dirty="0">
              <a:latin typeface="NikoshBAN" pitchFamily="2" charset="0"/>
              <a:cs typeface="NikoshBAN" pitchFamily="2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bn-BD" sz="7700" b="1" dirty="0">
                <a:latin typeface="NikoshBAN" pitchFamily="2" charset="0"/>
                <a:cs typeface="NikoshBAN" pitchFamily="2" charset="0"/>
              </a:rPr>
              <a:t>সাইনুসাইটিসের প্রতিকার ব্যাখ্যা করতে পারবে। </a:t>
            </a:r>
            <a:r>
              <a:rPr lang="en-US" sz="77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endParaRPr lang="en-US" b="1" i="1" dirty="0" smtClean="0">
              <a:solidFill>
                <a:schemeClr val="bg1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r>
              <a:rPr lang="en-US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endParaRPr lang="en-US" sz="3800" b="1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228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533400" y="609600"/>
            <a:ext cx="3886200" cy="1143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3900" b="1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r>
              <a:rPr lang="hi-IN" sz="8500" b="1" dirty="0" smtClean="0">
                <a:solidFill>
                  <a:schemeClr val="bg1"/>
                </a:solidFill>
                <a:latin typeface="NikoshBAN" charset="0"/>
                <a:cs typeface="NikoshBAN" charset="0"/>
              </a:rPr>
              <a:t> </a:t>
            </a:r>
            <a:r>
              <a:rPr lang="en-US" sz="8500" b="1" dirty="0" err="1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সাইনাস</a:t>
            </a:r>
            <a:r>
              <a:rPr lang="en-US" sz="8500" b="1" dirty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 </a:t>
            </a:r>
            <a:r>
              <a:rPr lang="as-IN" sz="8500" b="1" dirty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</a:t>
            </a:r>
            <a:r>
              <a:rPr lang="en-US" sz="8500" b="1" dirty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ী?</a:t>
            </a:r>
          </a:p>
          <a:p>
            <a:pPr algn="just"/>
            <a:endParaRPr lang="en-US" sz="5200" b="1" dirty="0" smtClean="0">
              <a:solidFill>
                <a:schemeClr val="bg1"/>
              </a:solidFill>
              <a:latin typeface="NikoshBAN" charset="0"/>
            </a:endParaRPr>
          </a:p>
          <a:p>
            <a:pPr algn="just"/>
            <a:endParaRPr lang="en-US" sz="5200" b="1" dirty="0">
              <a:solidFill>
                <a:schemeClr val="bg1"/>
              </a:solidFill>
              <a:latin typeface="NikoshBAN" charset="0"/>
            </a:endParaRPr>
          </a:p>
          <a:p>
            <a:pPr algn="just"/>
            <a:endParaRPr lang="en-US" sz="5200" b="1" dirty="0" smtClean="0">
              <a:solidFill>
                <a:schemeClr val="bg1"/>
              </a:solidFill>
              <a:latin typeface="NikoshBAN" charset="0"/>
            </a:endParaRPr>
          </a:p>
          <a:p>
            <a:pPr algn="just"/>
            <a:endParaRPr lang="en-US" sz="5200" b="1" dirty="0">
              <a:solidFill>
                <a:schemeClr val="bg1"/>
              </a:solidFill>
              <a:latin typeface="NikoshBAN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381000" y="2209800"/>
            <a:ext cx="6324600" cy="28956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মাথার</a:t>
            </a:r>
            <a:r>
              <a:rPr lang="en-US" sz="120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120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খুলিতে</a:t>
            </a:r>
            <a:r>
              <a:rPr lang="en-US" sz="120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120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মুখমন্ডলীয়</a:t>
            </a:r>
            <a:r>
              <a:rPr lang="en-US" sz="120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120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অংশে</a:t>
            </a:r>
            <a:r>
              <a:rPr lang="en-US" sz="120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120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নাসা</a:t>
            </a:r>
            <a:r>
              <a:rPr lang="en-US" sz="120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120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গহ্বরের</a:t>
            </a:r>
            <a:r>
              <a:rPr lang="en-US" sz="120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120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দুপাশে</a:t>
            </a:r>
            <a:r>
              <a:rPr lang="en-US" sz="120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120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অবস্থিত</a:t>
            </a:r>
            <a:r>
              <a:rPr lang="en-US" sz="120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120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বায়ুপূর্ণ</a:t>
            </a:r>
            <a:r>
              <a:rPr lang="en-US" sz="120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120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চারজোড়া</a:t>
            </a:r>
            <a:r>
              <a:rPr lang="en-US" sz="120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120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বিশেষ</a:t>
            </a:r>
            <a:r>
              <a:rPr lang="en-US" sz="120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120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গহ্বরকে</a:t>
            </a:r>
            <a:r>
              <a:rPr lang="en-US" sz="120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120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সাইনাস</a:t>
            </a:r>
            <a:r>
              <a:rPr lang="en-US" sz="120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120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বা</a:t>
            </a:r>
            <a:r>
              <a:rPr lang="en-US" sz="120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120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প্যারানাসাল</a:t>
            </a:r>
            <a:r>
              <a:rPr lang="en-US" sz="120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120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সাইনাস</a:t>
            </a:r>
            <a:r>
              <a:rPr lang="en-US" sz="120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as-IN" sz="120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বল</a:t>
            </a:r>
            <a:r>
              <a:rPr lang="en-US" sz="120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ে</a:t>
            </a:r>
            <a:r>
              <a:rPr lang="as-IN" sz="120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</a:t>
            </a:r>
            <a:endParaRPr lang="en-US" sz="120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l"/>
            <a:r>
              <a:rPr lang="bn-BD" sz="7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7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700" b="1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b="1" i="1" dirty="0" smtClean="0">
              <a:solidFill>
                <a:schemeClr val="bg1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r>
              <a:rPr lang="en-US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endParaRPr lang="en-US" sz="3800" b="1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4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5893093-6A80-416D-8BA6-A4094EBE4FC5}"/>
              </a:ext>
            </a:extLst>
          </p:cNvPr>
          <p:cNvGrpSpPr/>
          <p:nvPr/>
        </p:nvGrpSpPr>
        <p:grpSpPr>
          <a:xfrm>
            <a:off x="1295400" y="609600"/>
            <a:ext cx="6400800" cy="1066802"/>
            <a:chOff x="4899102" y="2142950"/>
            <a:chExt cx="5863177" cy="83820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1CDC47B0-AC75-4C90-A69D-B440375BFF05}"/>
                </a:ext>
              </a:extLst>
            </p:cNvPr>
            <p:cNvSpPr/>
            <p:nvPr/>
          </p:nvSpPr>
          <p:spPr>
            <a:xfrm>
              <a:off x="4899102" y="2142951"/>
              <a:ext cx="1012875" cy="838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D01.</a:t>
              </a:r>
            </a:p>
          </p:txBody>
        </p:sp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xmlns="" id="{F306BA26-C94A-4CD3-A330-A10B387EDD8A}"/>
                </a:ext>
              </a:extLst>
            </p:cNvPr>
            <p:cNvSpPr/>
            <p:nvPr/>
          </p:nvSpPr>
          <p:spPr>
            <a:xfrm>
              <a:off x="4921377" y="2142951"/>
              <a:ext cx="4972556" cy="838200"/>
            </a:xfrm>
            <a:prstGeom prst="roundRect">
              <a:avLst>
                <a:gd name="adj" fmla="val 48322"/>
              </a:avLst>
            </a:prstGeom>
            <a:gradFill>
              <a:gsLst>
                <a:gs pos="100000">
                  <a:srgbClr val="00B050"/>
                </a:gs>
                <a:gs pos="100000">
                  <a:srgbClr val="0070C0"/>
                </a:gs>
              </a:gsLst>
              <a:lin ang="10800000" scaled="0"/>
            </a:gradFill>
            <a:ln w="76200">
              <a:solidFill>
                <a:schemeClr val="bg1"/>
              </a:solidFill>
            </a:ln>
            <a:effectLst>
              <a:glow rad="101600">
                <a:srgbClr val="002060">
                  <a:alpha val="40000"/>
                </a:srgbClr>
              </a:glow>
              <a:outerShdw blurRad="76200" dist="76200" dir="14400000" algn="ctr" rotWithShape="0">
                <a:schemeClr val="tx2">
                  <a:alpha val="8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90C6CE5-B313-45EF-B649-80787386E7AB}"/>
                </a:ext>
              </a:extLst>
            </p:cNvPr>
            <p:cNvSpPr txBox="1"/>
            <p:nvPr/>
          </p:nvSpPr>
          <p:spPr>
            <a:xfrm>
              <a:off x="4899102" y="2142950"/>
              <a:ext cx="5863177" cy="798021"/>
            </a:xfrm>
            <a:prstGeom prst="rect">
              <a:avLst/>
            </a:prstGeom>
            <a:noFill/>
            <a:effectLst>
              <a:glow rad="165100">
                <a:srgbClr val="FFFF00">
                  <a:alpha val="62000"/>
                </a:srgbClr>
              </a:glow>
              <a:outerShdw blurRad="63500" dist="63500" sx="99000" sy="99000" algn="ctr" rotWithShape="0">
                <a:srgbClr val="FFFF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6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আমাদের</a:t>
              </a:r>
              <a:r>
                <a:rPr lang="en-US" sz="6000" b="1" dirty="0" smtClean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সাইনাসসমূহ</a:t>
              </a:r>
              <a:r>
                <a:rPr lang="en-US" sz="6000" b="1" dirty="0" smtClean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 </a:t>
              </a:r>
              <a:r>
                <a:rPr lang="en-US" sz="6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: Rounded Corners 72">
            <a:extLst>
              <a:ext uri="{FF2B5EF4-FFF2-40B4-BE49-F238E27FC236}">
                <a16:creationId xmlns:a16="http://schemas.microsoft.com/office/drawing/2014/main" xmlns="" id="{95C98039-BD34-4E5B-9003-3F6A872DB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43200"/>
            <a:ext cx="3048000" cy="685800"/>
          </a:xfrm>
          <a:prstGeom prst="roundRect">
            <a:avLst>
              <a:gd name="adj" fmla="val 48322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ম্যাক্সিলারী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সাইনাস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: Rounded Corners 72">
            <a:extLst>
              <a:ext uri="{FF2B5EF4-FFF2-40B4-BE49-F238E27FC236}">
                <a16:creationId xmlns:a16="http://schemas.microsoft.com/office/drawing/2014/main" xmlns="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810491" y="3657600"/>
            <a:ext cx="2999509" cy="609600"/>
          </a:xfrm>
          <a:prstGeom prst="roundRect">
            <a:avLst>
              <a:gd name="adj" fmla="val 48322"/>
            </a:avLst>
          </a:prstGeom>
          <a:solidFill>
            <a:srgbClr val="FFFF00"/>
          </a:solidFill>
          <a:ln w="25400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ফ্রন্টাল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সাইনাস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: Rounded Corners 72">
            <a:extLst>
              <a:ext uri="{FF2B5EF4-FFF2-40B4-BE49-F238E27FC236}">
                <a16:creationId xmlns:a16="http://schemas.microsoft.com/office/drawing/2014/main" xmlns="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838200" y="4495800"/>
            <a:ext cx="2971800" cy="685800"/>
          </a:xfrm>
          <a:prstGeom prst="roundRect">
            <a:avLst>
              <a:gd name="adj" fmla="val 48322"/>
            </a:avLst>
          </a:prstGeom>
          <a:solidFill>
            <a:srgbClr val="FFFF00"/>
          </a:solidFill>
          <a:ln w="25400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এথময়েড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সাইনাস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: Rounded Corners 72">
            <a:extLst>
              <a:ext uri="{FF2B5EF4-FFF2-40B4-BE49-F238E27FC236}">
                <a16:creationId xmlns:a16="http://schemas.microsoft.com/office/drawing/2014/main" xmlns="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838200" y="5410200"/>
            <a:ext cx="3048000" cy="685800"/>
          </a:xfrm>
          <a:prstGeom prst="roundRect">
            <a:avLst>
              <a:gd name="adj" fmla="val 48322"/>
            </a:avLst>
          </a:prstGeom>
          <a:solidFill>
            <a:srgbClr val="FFFF00"/>
          </a:solidFill>
          <a:ln w="25400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স্ফেনয়েড</a:t>
            </a:r>
            <a:r>
              <a:rPr lang="en-US" sz="3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সাইনাস</a:t>
            </a:r>
            <a:r>
              <a:rPr lang="en-US" sz="3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478EE4A-B77C-46C2-8D3F-C1AA6636C4ED}"/>
              </a:ext>
            </a:extLst>
          </p:cNvPr>
          <p:cNvSpPr/>
          <p:nvPr/>
        </p:nvSpPr>
        <p:spPr>
          <a:xfrm>
            <a:off x="76200" y="5486400"/>
            <a:ext cx="709955" cy="685800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0478EE4A-B77C-46C2-8D3F-C1AA6636C4ED}"/>
              </a:ext>
            </a:extLst>
          </p:cNvPr>
          <p:cNvSpPr/>
          <p:nvPr/>
        </p:nvSpPr>
        <p:spPr>
          <a:xfrm>
            <a:off x="76200" y="4495800"/>
            <a:ext cx="709955" cy="685800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0478EE4A-B77C-46C2-8D3F-C1AA6636C4ED}"/>
              </a:ext>
            </a:extLst>
          </p:cNvPr>
          <p:cNvSpPr/>
          <p:nvPr/>
        </p:nvSpPr>
        <p:spPr>
          <a:xfrm>
            <a:off x="76200" y="3657600"/>
            <a:ext cx="709955" cy="685800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0478EE4A-B77C-46C2-8D3F-C1AA6636C4ED}"/>
              </a:ext>
            </a:extLst>
          </p:cNvPr>
          <p:cNvSpPr/>
          <p:nvPr/>
        </p:nvSpPr>
        <p:spPr>
          <a:xfrm>
            <a:off x="76200" y="2743200"/>
            <a:ext cx="709955" cy="685800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9" t="11548" r="23997" b="26527"/>
          <a:stretch/>
        </p:blipFill>
        <p:spPr bwMode="auto">
          <a:xfrm>
            <a:off x="3962400" y="2436092"/>
            <a:ext cx="5080644" cy="350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76" y="2433783"/>
            <a:ext cx="4995024" cy="350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66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15778" r="26529" b="23333"/>
          <a:stretch/>
        </p:blipFill>
        <p:spPr bwMode="auto">
          <a:xfrm>
            <a:off x="3962400" y="1732448"/>
            <a:ext cx="5128875" cy="37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xmlns="" id="{089F8CFB-A9C6-4F6E-9EAC-28922CE3EA6B}"/>
              </a:ext>
            </a:extLst>
          </p:cNvPr>
          <p:cNvSpPr/>
          <p:nvPr/>
        </p:nvSpPr>
        <p:spPr>
          <a:xfrm>
            <a:off x="152400" y="457200"/>
            <a:ext cx="4495800" cy="990600"/>
          </a:xfrm>
          <a:prstGeom prst="roundRect">
            <a:avLst>
              <a:gd name="adj" fmla="val 48322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  <a:p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ইনুসাইটিস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 </a:t>
            </a:r>
            <a:r>
              <a:rPr lang="as-IN" sz="4400" b="1" dirty="0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ী?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76200" y="1905000"/>
            <a:ext cx="3810000" cy="22098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i="1" dirty="0" smtClean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ভাইরাস,ব্যাক্টেরিয়া,ছত্রাকের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সংক্রমণে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বা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এলার্জিজনিত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কারণে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সাইনাসের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মিউকাস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পর্দায়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যে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প্রদাহের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সৃষ্টি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হয়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তাকেই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সাইনুসাইটিস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বল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ে। </a:t>
            </a:r>
            <a:endParaRPr lang="en-US" b="1" i="1" dirty="0" smtClean="0">
              <a:solidFill>
                <a:schemeClr val="bg1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r>
              <a:rPr lang="en-US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endParaRPr lang="en-US" sz="3800" b="1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73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5893093-6A80-416D-8BA6-A4094EBE4FC5}"/>
              </a:ext>
            </a:extLst>
          </p:cNvPr>
          <p:cNvGrpSpPr/>
          <p:nvPr/>
        </p:nvGrpSpPr>
        <p:grpSpPr>
          <a:xfrm>
            <a:off x="-305901" y="914398"/>
            <a:ext cx="7468701" cy="1066802"/>
            <a:chOff x="4352552" y="2142950"/>
            <a:chExt cx="5541381" cy="83820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1CDC47B0-AC75-4C90-A69D-B440375BFF05}"/>
                </a:ext>
              </a:extLst>
            </p:cNvPr>
            <p:cNvSpPr/>
            <p:nvPr/>
          </p:nvSpPr>
          <p:spPr>
            <a:xfrm>
              <a:off x="4899102" y="2142951"/>
              <a:ext cx="1012875" cy="838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D01.</a:t>
              </a:r>
            </a:p>
          </p:txBody>
        </p:sp>
        <p:sp>
          <p:nvSpPr>
            <p:cNvPr id="8" name="Rectangle: Rounded Corners 28">
              <a:extLst>
                <a:ext uri="{FF2B5EF4-FFF2-40B4-BE49-F238E27FC236}">
                  <a16:creationId xmlns:a16="http://schemas.microsoft.com/office/drawing/2014/main" xmlns="" id="{F306BA26-C94A-4CD3-A330-A10B387EDD8A}"/>
                </a:ext>
              </a:extLst>
            </p:cNvPr>
            <p:cNvSpPr/>
            <p:nvPr/>
          </p:nvSpPr>
          <p:spPr>
            <a:xfrm>
              <a:off x="4921377" y="2142951"/>
              <a:ext cx="4972556" cy="838200"/>
            </a:xfrm>
            <a:prstGeom prst="roundRect">
              <a:avLst>
                <a:gd name="adj" fmla="val 48322"/>
              </a:avLst>
            </a:prstGeom>
            <a:gradFill>
              <a:gsLst>
                <a:gs pos="100000">
                  <a:srgbClr val="00B050"/>
                </a:gs>
                <a:gs pos="100000">
                  <a:srgbClr val="0070C0"/>
                </a:gs>
              </a:gsLst>
              <a:lin ang="10800000" scaled="0"/>
            </a:gradFill>
            <a:ln w="76200">
              <a:solidFill>
                <a:schemeClr val="bg1"/>
              </a:solidFill>
            </a:ln>
            <a:effectLst>
              <a:glow rad="101600">
                <a:srgbClr val="002060">
                  <a:alpha val="40000"/>
                </a:srgbClr>
              </a:glow>
              <a:outerShdw blurRad="76200" dist="76200" dir="14400000" algn="ctr" rotWithShape="0">
                <a:schemeClr val="tx2">
                  <a:alpha val="8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90C6CE5-B313-45EF-B649-80787386E7AB}"/>
                </a:ext>
              </a:extLst>
            </p:cNvPr>
            <p:cNvSpPr txBox="1"/>
            <p:nvPr/>
          </p:nvSpPr>
          <p:spPr>
            <a:xfrm>
              <a:off x="4352552" y="2142950"/>
              <a:ext cx="5353485" cy="798021"/>
            </a:xfrm>
            <a:prstGeom prst="rect">
              <a:avLst/>
            </a:prstGeom>
            <a:noFill/>
            <a:effectLst>
              <a:glow rad="165100">
                <a:srgbClr val="FFFF00">
                  <a:alpha val="62000"/>
                </a:srgbClr>
              </a:glow>
              <a:outerShdw blurRad="63500" dist="63500" sx="99000" sy="99000" algn="ctr" rotWithShape="0">
                <a:srgbClr val="FFFF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    </a:t>
              </a:r>
              <a:r>
                <a:rPr lang="en-US" sz="6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সাইনুসাইটিসের</a:t>
              </a:r>
              <a:r>
                <a:rPr lang="en-US" sz="6000" b="1" dirty="0" smtClean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প্রকারভেদ</a:t>
              </a:r>
              <a:r>
                <a:rPr lang="en-US" sz="6000" b="1" dirty="0" smtClean="0">
                  <a:solidFill>
                    <a:schemeClr val="bg1"/>
                  </a:solidFill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   </a:t>
              </a:r>
              <a:r>
                <a:rPr lang="en-US" sz="6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78EE4A-B77C-46C2-8D3F-C1AA6636C4ED}"/>
              </a:ext>
            </a:extLst>
          </p:cNvPr>
          <p:cNvSpPr/>
          <p:nvPr/>
        </p:nvSpPr>
        <p:spPr>
          <a:xfrm>
            <a:off x="76200" y="2971800"/>
            <a:ext cx="709955" cy="685800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478EE4A-B77C-46C2-8D3F-C1AA6636C4ED}"/>
              </a:ext>
            </a:extLst>
          </p:cNvPr>
          <p:cNvSpPr/>
          <p:nvPr/>
        </p:nvSpPr>
        <p:spPr>
          <a:xfrm>
            <a:off x="76200" y="4724400"/>
            <a:ext cx="709955" cy="685800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12" name="Rectangle: Rounded Corners 72">
            <a:extLst>
              <a:ext uri="{FF2B5EF4-FFF2-40B4-BE49-F238E27FC236}">
                <a16:creationId xmlns:a16="http://schemas.microsoft.com/office/drawing/2014/main" xmlns="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914400" y="2667000"/>
            <a:ext cx="8077201" cy="1295400"/>
          </a:xfrm>
          <a:prstGeom prst="roundRect">
            <a:avLst>
              <a:gd name="adj" fmla="val 48322"/>
            </a:avLst>
          </a:prstGeom>
          <a:solidFill>
            <a:srgbClr val="FFFF00"/>
          </a:solidFill>
          <a:ln w="25400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অ্যাকিউট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সাইনুসাইটিস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স্থায়িত্বঃ৪-৮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সপ্তাহ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: Rounded Corners 72">
            <a:extLst>
              <a:ext uri="{FF2B5EF4-FFF2-40B4-BE49-F238E27FC236}">
                <a16:creationId xmlns:a16="http://schemas.microsoft.com/office/drawing/2014/main" xmlns="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962891" y="4343400"/>
            <a:ext cx="8028710" cy="1447800"/>
          </a:xfrm>
          <a:prstGeom prst="roundRect">
            <a:avLst>
              <a:gd name="adj" fmla="val 48322"/>
            </a:avLst>
          </a:prstGeom>
          <a:solidFill>
            <a:srgbClr val="FFFF00"/>
          </a:solidFill>
          <a:ln w="25400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ক্রনিক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সাইনুসাইটিস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স্থায়িত্বঃ২ </a:t>
            </a:r>
            <a:r>
              <a:rPr lang="en-US" sz="4000" b="1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4000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4000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19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51489" y="533400"/>
            <a:ext cx="6641022" cy="6096000"/>
            <a:chOff x="1219187" y="939156"/>
            <a:chExt cx="6858008" cy="5105400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3" name="Sun 2"/>
            <p:cNvSpPr/>
            <p:nvPr/>
          </p:nvSpPr>
          <p:spPr>
            <a:xfrm>
              <a:off x="1219187" y="939156"/>
              <a:ext cx="6858008" cy="5105400"/>
            </a:xfrm>
            <a:prstGeom prst="sun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" name="Sun 4"/>
            <p:cNvSpPr/>
            <p:nvPr/>
          </p:nvSpPr>
          <p:spPr>
            <a:xfrm>
              <a:off x="3251538" y="2662229"/>
              <a:ext cx="2933792" cy="16992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prstTxWarp prst="textPlain">
                <a:avLst/>
              </a:prstTxWarp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সাইনুসাইটিসের</a:t>
              </a:r>
              <a:r>
                <a:rPr lang="en-US" sz="44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কারণ</a:t>
              </a:r>
              <a:endParaRPr lang="en-US" sz="4400" b="1" kern="1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3856278" y="838200"/>
            <a:ext cx="1401522" cy="12032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 rot="2842183">
            <a:off x="5461744" y="1498882"/>
            <a:ext cx="1449622" cy="115237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248400" y="3048000"/>
            <a:ext cx="1417878" cy="12034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ছত্রাক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 rot="21297633">
            <a:off x="5562600" y="4511540"/>
            <a:ext cx="1417878" cy="12034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উত্তেজক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810000" y="5105400"/>
            <a:ext cx="1570278" cy="12034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এলার্জেন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 rot="186090">
            <a:off x="2165119" y="4457076"/>
            <a:ext cx="1417878" cy="12034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নাকের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পলিপ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477722" y="3048000"/>
            <a:ext cx="1417878" cy="12034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হাঁপানি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/>
          </a:p>
        </p:txBody>
      </p:sp>
      <p:sp>
        <p:nvSpPr>
          <p:cNvPr id="12" name="Oval 11"/>
          <p:cNvSpPr/>
          <p:nvPr/>
        </p:nvSpPr>
        <p:spPr>
          <a:xfrm rot="18747323">
            <a:off x="2122962" y="1365045"/>
            <a:ext cx="1620751" cy="12998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দাঁতের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ইনফেকশন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048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2678</TotalTime>
  <Words>463</Words>
  <Application>Microsoft Office PowerPoint</Application>
  <PresentationFormat>On-screen Show (4:3)</PresentationFormat>
  <Paragraphs>147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সাইনাসগুলি চোখ ও মস্তিষ্কের খুব নিকটে অবস্থান করায় জীবানুর সংক্রমণে মাথাব্যাথা, পেরিঅর্বিটাল সেলুলাইটিস,  অর্বিটাল সেলুলাইটিসসহ দৃষ্টিহীনতা ও শেষ পর্যন্ত মৃত্যুও হতে পারে।  </vt:lpstr>
      <vt:lpstr>সাইনুসাইটিসের প্রতিকার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ismail - [2010]</cp:lastModifiedBy>
  <cp:revision>451</cp:revision>
  <dcterms:created xsi:type="dcterms:W3CDTF">2006-08-16T00:00:00Z</dcterms:created>
  <dcterms:modified xsi:type="dcterms:W3CDTF">2020-05-01T13:14:38Z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1033-11.2.0.8684</vt:lpwstr>
  </property>
</Properties>
</file>