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65" r:id="rId5"/>
    <p:sldId id="259" r:id="rId6"/>
    <p:sldId id="258" r:id="rId7"/>
    <p:sldId id="260" r:id="rId8"/>
    <p:sldId id="261" r:id="rId9"/>
    <p:sldId id="271" r:id="rId10"/>
    <p:sldId id="262" r:id="rId11"/>
    <p:sldId id="263" r:id="rId12"/>
    <p:sldId id="264" r:id="rId13"/>
    <p:sldId id="266" r:id="rId14"/>
    <p:sldId id="272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1116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609600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838200"/>
            <a:ext cx="91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838200"/>
            <a:ext cx="99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E</a:t>
            </a:r>
          </a:p>
        </p:txBody>
      </p:sp>
    </p:spTree>
    <p:extLst>
      <p:ext uri="{BB962C8B-B14F-4D97-AF65-F5344CB8AC3E}">
        <p14:creationId xmlns="" xmlns:p14="http://schemas.microsoft.com/office/powerpoint/2010/main" val="22483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Mythology</a:t>
            </a:r>
          </a:p>
          <a:p>
            <a:endParaRPr lang="en-US" dirty="0"/>
          </a:p>
        </p:txBody>
      </p:sp>
      <p:pic>
        <p:nvPicPr>
          <p:cNvPr id="1026" name="Picture 2" descr="C:\Users\ASUS\Desktop\Picture\myth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362200"/>
            <a:ext cx="4243388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791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Life begins at forty is a popular mythology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31442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-Ideas that many people think are true but that do not exist or false 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35830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Ancient</a:t>
            </a:r>
            <a:endParaRPr lang="en-US" b="1" dirty="0"/>
          </a:p>
        </p:txBody>
      </p:sp>
      <p:pic>
        <p:nvPicPr>
          <p:cNvPr id="1026" name="Picture 2" descr="C:\Users\ASUS\Desktop\Picture\ancie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886200" cy="3186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Picture\ancient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733800" cy="3186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257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These are  ancient buildings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248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Meaning-Belonging to a period of history that  is thousands of years in the past.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4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Delicate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Delicate- babies have very delicate skin</a:t>
            </a:r>
          </a:p>
          <a:p>
            <a:r>
              <a:rPr lang="en-US" dirty="0" smtClean="0"/>
              <a:t>Meaning-easily damaged or broken</a:t>
            </a:r>
            <a:endParaRPr lang="en-US" dirty="0"/>
          </a:p>
        </p:txBody>
      </p:sp>
      <p:pic>
        <p:nvPicPr>
          <p:cNvPr id="3074" name="Picture 2" descr="C:\Users\ASUS\Desktop\Picture\delic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86200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09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Read the following questions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1.Do you think ‘pearls’ were discovered by accident ? Why ?</a:t>
            </a:r>
          </a:p>
          <a:p>
            <a:r>
              <a:rPr lang="en-US" sz="3600" b="1" dirty="0" smtClean="0"/>
              <a:t>2. Why do you think pearls were valued so much in the past ?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3. What good luck the knights thought would pearls bring them ?</a:t>
            </a:r>
          </a:p>
          <a:p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5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762000"/>
            <a:ext cx="7696200" cy="55626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i="1" u="sng" dirty="0" smtClean="0">
                <a:solidFill>
                  <a:srgbClr val="92D050"/>
                </a:solidFill>
              </a:rPr>
              <a:t>Now read the text in section B silently and answer the above questions</a:t>
            </a:r>
            <a:endParaRPr lang="en-US" sz="5400" b="1" i="1" u="sng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Read the text in B again and write the information in the table.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41510596"/>
              </p:ext>
            </p:extLst>
          </p:nvPr>
        </p:nvGraphicFramePr>
        <p:xfrm>
          <a:off x="228600" y="1600200"/>
          <a:ext cx="86868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143000"/>
                <a:gridCol w="1219200"/>
                <a:gridCol w="3429000"/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Who</a:t>
                      </a:r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When / Where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 ancient Egyptians</a:t>
                      </a:r>
                      <a:endParaRPr lang="en-US" b="1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wore</a:t>
                      </a:r>
                      <a:endParaRPr lang="en-US" b="1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pearls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 Greeks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 ancient Romans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 brave knights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152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Now check your answers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8546577"/>
              </p:ext>
            </p:extLst>
          </p:nvPr>
        </p:nvGraphicFramePr>
        <p:xfrm>
          <a:off x="304800" y="1143000"/>
          <a:ext cx="8610599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458"/>
                <a:gridCol w="843742"/>
                <a:gridCol w="838200"/>
                <a:gridCol w="4267199"/>
              </a:tblGrid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Who</a:t>
                      </a:r>
                      <a:endParaRPr lang="en-US" sz="48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When /</a:t>
                      </a:r>
                      <a:r>
                        <a:rPr lang="en-US" sz="4800" b="1" baseline="0" dirty="0" smtClean="0"/>
                        <a:t> Where</a:t>
                      </a:r>
                      <a:endParaRPr lang="en-US" sz="4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 ancient Egyptians</a:t>
                      </a:r>
                      <a:endParaRPr lang="en-US" b="1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2000" dirty="0" smtClean="0"/>
                        <a:t>wore</a:t>
                      </a:r>
                    </a:p>
                    <a:p>
                      <a:endParaRPr lang="en-US" sz="24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2000" dirty="0" smtClean="0"/>
                        <a:t>pearls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when they were buried.</a:t>
                      </a:r>
                      <a:endParaRPr lang="en-US" sz="2400" b="1" dirty="0"/>
                    </a:p>
                  </a:txBody>
                  <a:tcPr/>
                </a:tc>
              </a:tr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 Greeks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when they got married</a:t>
                      </a:r>
                      <a:endParaRPr lang="en-US" sz="2400" b="1" dirty="0"/>
                    </a:p>
                  </a:txBody>
                  <a:tcPr/>
                </a:tc>
              </a:tr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 ancient Romans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as a sign of wealth and social status.</a:t>
                      </a:r>
                      <a:endParaRPr lang="en-US" sz="2400" b="1" dirty="0"/>
                    </a:p>
                  </a:txBody>
                  <a:tcPr/>
                </a:tc>
              </a:tr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 brave knights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 the battles for good luck.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830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28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62200"/>
            <a:ext cx="5486400" cy="449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Mukul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Mia                                                                       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in English,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B.Ed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Sattar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Adarsha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School,Kurigram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Mob:0 17 17 17 17 41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E-mail:mukulict30@gmail.com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0" y="2362200"/>
            <a:ext cx="36576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38400"/>
            <a:ext cx="3581400" cy="4304032"/>
          </a:xfrm>
          <a:prstGeom prst="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57200" y="762000"/>
            <a:ext cx="7620000" cy="1143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Teacher’s 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0020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Subject: English</a:t>
            </a:r>
          </a:p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Class: Eight</a:t>
            </a:r>
          </a:p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Section: </a:t>
            </a:r>
            <a:r>
              <a:rPr lang="en-GB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GB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Shift: </a:t>
            </a:r>
            <a:r>
              <a:rPr lang="en-GB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Day</a:t>
            </a:r>
            <a:endParaRPr lang="en-GB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00200" y="-685800"/>
            <a:ext cx="6172200" cy="4724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chemeClr val="bg2">
                    <a:lumMod val="10000"/>
                  </a:schemeClr>
                </a:solidFill>
              </a:rPr>
              <a:t>Look at the following pictures</a:t>
            </a:r>
            <a:endParaRPr lang="en-US" b="1" i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ASUS\Desktop\Picture\Antique-Gold-Jewellery-Boo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1"/>
            <a:ext cx="4114800" cy="44958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Picture\jewelery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295400"/>
            <a:ext cx="4229100" cy="4495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5000" y="59436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Gold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1615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SUS\Desktop\Picture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781800" cy="647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0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Picture\pearls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190999" cy="4800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Picture\pear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7338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01967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Pearls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7192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/>
            </a:r>
            <a:br>
              <a:rPr lang="en-US" sz="6600" b="1" dirty="0" smtClean="0">
                <a:solidFill>
                  <a:srgbClr val="7030A0"/>
                </a:solidFill>
              </a:rPr>
            </a:br>
            <a:r>
              <a:rPr lang="en-US" sz="6600" b="1" dirty="0" smtClean="0">
                <a:solidFill>
                  <a:srgbClr val="7030A0"/>
                </a:solidFill>
              </a:rPr>
              <a:t>Pearls! Pearls! Pearls!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990600"/>
            <a:ext cx="472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Todays</a:t>
            </a:r>
            <a:r>
              <a:rPr lang="en-US" sz="4400" b="1" dirty="0" smtClean="0"/>
              <a:t> lesson is:</a:t>
            </a:r>
          </a:p>
          <a:p>
            <a:r>
              <a:rPr lang="en-US" sz="4400" b="1" dirty="0" smtClean="0"/>
              <a:t>unit:7 lesson 1</a:t>
            </a:r>
            <a:endParaRPr 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276980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Learning Outcomes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After we have studied this lesson, we will be able to</a:t>
            </a:r>
          </a:p>
          <a:p>
            <a:r>
              <a:rPr lang="en-US" dirty="0" smtClean="0"/>
              <a:t>Read and understand texts through silent reading</a:t>
            </a:r>
          </a:p>
          <a:p>
            <a:r>
              <a:rPr lang="en-US" dirty="0" smtClean="0"/>
              <a:t>Ask and answer questions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73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7030A0"/>
                </a:solidFill>
              </a:rPr>
              <a:t>Learning Outcomes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458200" cy="449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Students are able to---------- </a:t>
            </a:r>
          </a:p>
          <a:p>
            <a:endParaRPr lang="en-US" sz="4000" b="1" i="1" dirty="0" smtClean="0">
              <a:solidFill>
                <a:srgbClr val="FF0000"/>
              </a:solidFill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1.Read and understand texts 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2.through silent reading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3.Ask and answer questions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307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Look at the following pictures</vt:lpstr>
      <vt:lpstr>Slide 5</vt:lpstr>
      <vt:lpstr>Slide 6</vt:lpstr>
      <vt:lpstr> Pearls! Pearls! Pearls!</vt:lpstr>
      <vt:lpstr>Learning Outcomes</vt:lpstr>
      <vt:lpstr>Learning Outcomes</vt:lpstr>
      <vt:lpstr>Some Key Words</vt:lpstr>
      <vt:lpstr>Ancient</vt:lpstr>
      <vt:lpstr>Delicate</vt:lpstr>
      <vt:lpstr>Read the following questions</vt:lpstr>
      <vt:lpstr>Slide 14</vt:lpstr>
      <vt:lpstr>C. Read the text in B again and write the information in the table. </vt:lpstr>
      <vt:lpstr>Now check your answers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34</cp:revision>
  <dcterms:created xsi:type="dcterms:W3CDTF">2006-08-16T00:00:00Z</dcterms:created>
  <dcterms:modified xsi:type="dcterms:W3CDTF">2020-04-29T10:15:40Z</dcterms:modified>
</cp:coreProperties>
</file>