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dia/audio2.wav" ContentType="audio/wav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70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1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28F79C-77BA-4841-B38F-1213A75CB57B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EF6A8C-7B96-4870-B96A-9D16BAB53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49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CF395-DEC0-4655-8526-B33A6D226CD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45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ধন্যবাদ</a:t>
            </a:r>
            <a:r>
              <a:rPr lang="bn-IN" baseline="0" dirty="0" smtClean="0"/>
              <a:t> জানিয়ে আজকের শ্রেণীর কার্যক্রম সমাপ্ত ঘোষণা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C5C89-9D5F-42E9-A9D6-36EE31FC37F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099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F5A2-A70F-44E8-885F-497006B687E2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06EB0-D1C8-4327-9B96-A9F0BD0AB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961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F5A2-A70F-44E8-885F-497006B687E2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06EB0-D1C8-4327-9B96-A9F0BD0AB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603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F5A2-A70F-44E8-885F-497006B687E2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06EB0-D1C8-4327-9B96-A9F0BD0AB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628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F5A2-A70F-44E8-885F-497006B687E2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06EB0-D1C8-4327-9B96-A9F0BD0AB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927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F5A2-A70F-44E8-885F-497006B687E2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06EB0-D1C8-4327-9B96-A9F0BD0AB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779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F5A2-A70F-44E8-885F-497006B687E2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06EB0-D1C8-4327-9B96-A9F0BD0AB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072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F5A2-A70F-44E8-885F-497006B687E2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06EB0-D1C8-4327-9B96-A9F0BD0AB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25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F5A2-A70F-44E8-885F-497006B687E2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06EB0-D1C8-4327-9B96-A9F0BD0AB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326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F5A2-A70F-44E8-885F-497006B687E2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06EB0-D1C8-4327-9B96-A9F0BD0AB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354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F5A2-A70F-44E8-885F-497006B687E2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06EB0-D1C8-4327-9B96-A9F0BD0AB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259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F5A2-A70F-44E8-885F-497006B687E2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06EB0-D1C8-4327-9B96-A9F0BD0AB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77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CF5A2-A70F-44E8-885F-497006B687E2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06EB0-D1C8-4327-9B96-A9F0BD0AB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420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tmp"/><Relationship Id="rId4" Type="http://schemas.openxmlformats.org/officeDocument/2006/relationships/image" Target="../media/image19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mp"/><Relationship Id="rId3" Type="http://schemas.openxmlformats.org/officeDocument/2006/relationships/audio" Target="../media/audio1.wav"/><Relationship Id="rId7" Type="http://schemas.openxmlformats.org/officeDocument/2006/relationships/image" Target="../media/image7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mp"/><Relationship Id="rId11" Type="http://schemas.openxmlformats.org/officeDocument/2006/relationships/audio" Target="../media/audio2.wav"/><Relationship Id="rId5" Type="http://schemas.openxmlformats.org/officeDocument/2006/relationships/image" Target="../media/image5.tmp"/><Relationship Id="rId10" Type="http://schemas.openxmlformats.org/officeDocument/2006/relationships/image" Target="../media/image10.tmp"/><Relationship Id="rId4" Type="http://schemas.openxmlformats.org/officeDocument/2006/relationships/image" Target="../media/image3.jpeg"/><Relationship Id="rId9" Type="http://schemas.openxmlformats.org/officeDocument/2006/relationships/image" Target="../media/image9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image" Target="../media/image12.tmp"/><Relationship Id="rId4" Type="http://schemas.openxmlformats.org/officeDocument/2006/relationships/image" Target="../media/image11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22" y="201431"/>
            <a:ext cx="11617377" cy="643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25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23" y="297082"/>
            <a:ext cx="11767279" cy="135636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prstTxWarp prst="textDeflate">
              <a:avLst/>
            </a:prstTxWarp>
          </a:bodyPr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জোড়ায়</a:t>
            </a:r>
            <a:r>
              <a:rPr lang="en-US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কাজ</a:t>
            </a:r>
            <a:endParaRPr lang="en-US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824" y="1774299"/>
            <a:ext cx="11647356" cy="435133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6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বেগুনের</a:t>
            </a:r>
            <a:r>
              <a:rPr lang="en-US" sz="6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ক্ষেতে</a:t>
            </a:r>
            <a:r>
              <a:rPr lang="en-US" sz="6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en-US" sz="6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6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ও </a:t>
            </a:r>
            <a:r>
              <a:rPr lang="en-US" sz="6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পরিচর্যা</a:t>
            </a:r>
            <a:r>
              <a:rPr lang="en-US" sz="6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6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6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6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6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6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6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178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311" y="150487"/>
            <a:ext cx="8801278" cy="1446550"/>
          </a:xfrm>
          <a:prstGeom prst="rect">
            <a:avLst/>
          </a:prstGeom>
          <a:gradFill>
            <a:gsLst>
              <a:gs pos="0">
                <a:schemeClr val="accent4">
                  <a:lumMod val="110000"/>
                  <a:satMod val="105000"/>
                  <a:tint val="67000"/>
                </a:schemeClr>
              </a:gs>
              <a:gs pos="5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বেগুনের</a:t>
            </a:r>
            <a:r>
              <a:rPr lang="en-US" sz="4400" dirty="0" smtClean="0"/>
              <a:t> </a:t>
            </a:r>
            <a:r>
              <a:rPr lang="en-US" sz="4400" dirty="0" err="1" smtClean="0"/>
              <a:t>বালাই</a:t>
            </a:r>
            <a:r>
              <a:rPr lang="en-US" sz="4400" dirty="0" smtClean="0"/>
              <a:t> </a:t>
            </a:r>
            <a:r>
              <a:rPr lang="en-US" sz="4400" dirty="0" err="1" smtClean="0"/>
              <a:t>দমন</a:t>
            </a:r>
            <a:r>
              <a:rPr lang="en-US" sz="4400" dirty="0" smtClean="0"/>
              <a:t> </a:t>
            </a:r>
            <a:r>
              <a:rPr lang="en-US" sz="4400" dirty="0" err="1" smtClean="0"/>
              <a:t>ব্যবস্থাপনাঃ</a:t>
            </a:r>
            <a:endParaRPr lang="en-US" sz="4400" dirty="0" smtClean="0"/>
          </a:p>
          <a:p>
            <a:r>
              <a:rPr lang="en-US" sz="4400" dirty="0" smtClean="0"/>
              <a:t> </a:t>
            </a:r>
            <a:endParaRPr lang="en-US" sz="4400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626" y="4882544"/>
            <a:ext cx="2648321" cy="17469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5774" y="1152006"/>
            <a:ext cx="4200939" cy="5262979"/>
          </a:xfrm>
          <a:prstGeom prst="rect">
            <a:avLst/>
          </a:prstGeom>
          <a:pattFill prst="pct60">
            <a:fgClr>
              <a:schemeClr val="accent1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বেগুন</a:t>
            </a:r>
            <a:r>
              <a:rPr lang="en-US" sz="2400" dirty="0" smtClean="0"/>
              <a:t> </a:t>
            </a:r>
            <a:r>
              <a:rPr lang="en-US" sz="2400" dirty="0" err="1" smtClean="0"/>
              <a:t>গাছে</a:t>
            </a:r>
            <a:r>
              <a:rPr lang="en-US" sz="2400" dirty="0" smtClean="0"/>
              <a:t> ১৬ </a:t>
            </a:r>
            <a:r>
              <a:rPr lang="en-US" sz="2400" dirty="0" err="1" smtClean="0"/>
              <a:t>প্রজাতির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পোকা</a:t>
            </a:r>
            <a:r>
              <a:rPr lang="en-US" sz="2400" dirty="0" smtClean="0"/>
              <a:t> </a:t>
            </a:r>
            <a:r>
              <a:rPr lang="en-US" sz="2400" dirty="0" err="1" smtClean="0"/>
              <a:t>আক্রমন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থাকে</a:t>
            </a:r>
            <a:r>
              <a:rPr lang="en-US" sz="2400" dirty="0" smtClean="0"/>
              <a:t>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বেগুনের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প্রধান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শত্র</a:t>
            </a:r>
            <a:r>
              <a:rPr lang="en-US" sz="2400" dirty="0" smtClean="0"/>
              <a:t> </a:t>
            </a:r>
            <a:r>
              <a:rPr lang="en-US" sz="2400" dirty="0" err="1" smtClean="0"/>
              <a:t>ডগা</a:t>
            </a:r>
            <a:r>
              <a:rPr lang="en-US" sz="2400" dirty="0" smtClean="0"/>
              <a:t> ও </a:t>
            </a:r>
            <a:r>
              <a:rPr lang="en-US" sz="2400" dirty="0" err="1" smtClean="0"/>
              <a:t>ফল</a:t>
            </a:r>
            <a:r>
              <a:rPr lang="en-US" sz="2400" dirty="0" smtClean="0"/>
              <a:t> </a:t>
            </a:r>
            <a:r>
              <a:rPr lang="en-US" sz="2400" dirty="0" err="1" smtClean="0"/>
              <a:t>ছিদ্রকারী</a:t>
            </a:r>
            <a:r>
              <a:rPr lang="en-US" sz="2400" dirty="0" smtClean="0"/>
              <a:t> </a:t>
            </a:r>
            <a:r>
              <a:rPr lang="en-US" sz="2400" dirty="0" err="1" smtClean="0"/>
              <a:t>পোকা</a:t>
            </a:r>
            <a:r>
              <a:rPr lang="en-US" sz="2400" dirty="0" smtClean="0"/>
              <a:t> 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এ </a:t>
            </a:r>
            <a:r>
              <a:rPr lang="en-US" sz="2400" dirty="0" err="1" smtClean="0"/>
              <a:t>পোকা</a:t>
            </a:r>
            <a:r>
              <a:rPr lang="en-US" sz="2400" dirty="0" smtClean="0"/>
              <a:t> </a:t>
            </a:r>
            <a:r>
              <a:rPr lang="en-US" sz="2400" dirty="0" err="1" smtClean="0"/>
              <a:t>দমনের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জন্য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ম্যালাথিয়ন</a:t>
            </a:r>
            <a:r>
              <a:rPr lang="en-US" sz="2400" dirty="0" smtClean="0"/>
              <a:t> ও </a:t>
            </a:r>
            <a:r>
              <a:rPr lang="en-US" sz="2400" dirty="0" err="1" smtClean="0"/>
              <a:t>সুমিথিয়ন</a:t>
            </a:r>
            <a:r>
              <a:rPr lang="en-US" sz="2400" dirty="0" smtClean="0"/>
              <a:t> ১০ </a:t>
            </a:r>
            <a:r>
              <a:rPr lang="en-US" sz="2400" dirty="0" err="1" smtClean="0"/>
              <a:t>লিঃ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পানিতে</a:t>
            </a:r>
            <a:r>
              <a:rPr lang="en-US" sz="2400" dirty="0" smtClean="0"/>
              <a:t> ১০ </a:t>
            </a:r>
            <a:r>
              <a:rPr lang="en-US" sz="2400" dirty="0" err="1" smtClean="0"/>
              <a:t>মিঃ</a:t>
            </a:r>
            <a:r>
              <a:rPr lang="en-US" sz="2400" dirty="0" smtClean="0"/>
              <a:t> </a:t>
            </a:r>
            <a:r>
              <a:rPr lang="en-US" sz="2400" dirty="0" err="1" smtClean="0"/>
              <a:t>মিশিয়ে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দিতে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হবে</a:t>
            </a:r>
            <a:r>
              <a:rPr lang="en-US" sz="2400" dirty="0" smtClean="0"/>
              <a:t>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পোকার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আক্রমন</a:t>
            </a:r>
            <a:r>
              <a:rPr lang="en-US" sz="2400" dirty="0" smtClean="0"/>
              <a:t> </a:t>
            </a:r>
            <a:r>
              <a:rPr lang="en-US" sz="2400" dirty="0" err="1" smtClean="0"/>
              <a:t>মুক্ত</a:t>
            </a:r>
            <a:r>
              <a:rPr lang="en-US" sz="2400" dirty="0" smtClean="0"/>
              <a:t> </a:t>
            </a:r>
            <a:r>
              <a:rPr lang="en-US" sz="2400" dirty="0" err="1" smtClean="0"/>
              <a:t>চারা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ব্যবহার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হবে</a:t>
            </a:r>
            <a:r>
              <a:rPr lang="en-US" sz="2400" dirty="0" smtClean="0"/>
              <a:t>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সুষম</a:t>
            </a:r>
            <a:r>
              <a:rPr lang="en-US" sz="2400" dirty="0" smtClean="0"/>
              <a:t> </a:t>
            </a:r>
            <a:r>
              <a:rPr lang="en-US" sz="2400" dirty="0" err="1" smtClean="0"/>
              <a:t>সার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ব্যবহার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হবে</a:t>
            </a:r>
            <a:r>
              <a:rPr lang="en-US" sz="2400" dirty="0" smtClean="0"/>
              <a:t>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শস্যপর্যায়</a:t>
            </a:r>
            <a:r>
              <a:rPr lang="en-US" sz="2400" dirty="0" smtClean="0"/>
              <a:t> </a:t>
            </a:r>
            <a:r>
              <a:rPr lang="en-US" sz="2400" dirty="0" err="1" smtClean="0"/>
              <a:t>অনুসরন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হবে</a:t>
            </a:r>
            <a:r>
              <a:rPr lang="en-US" sz="2400" dirty="0" smtClean="0"/>
              <a:t>। </a:t>
            </a:r>
            <a:endParaRPr lang="en-US" sz="2400" dirty="0"/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428" y="2973443"/>
            <a:ext cx="2661573" cy="1848108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484" y="278296"/>
            <a:ext cx="2809463" cy="2756140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215" y="1272209"/>
            <a:ext cx="4565373" cy="525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4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625" y="217608"/>
            <a:ext cx="11364045" cy="1356360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>
            <a:prstTxWarp prst="textStop">
              <a:avLst/>
            </a:prstTxWarp>
            <a:normAutofit/>
          </a:bodyPr>
          <a:lstStyle/>
          <a:p>
            <a:pPr algn="ctr"/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624" y="1753619"/>
            <a:ext cx="11364045" cy="4432092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>
            <a:noAutofit/>
          </a:bodyPr>
          <a:lstStyle/>
          <a:p>
            <a:pPr marL="857250" indent="-857250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বেগুনের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57250" indent="-857250"/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বেগুনের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6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57250" indent="-857250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বেগুন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0" indent="0">
              <a:buNone/>
            </a:pP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64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chimes.wav"/>
          </p:stSnd>
        </p:sndAc>
      </p:transition>
    </mc:Choice>
    <mc:Fallback xmlns="">
      <p:transition spd="slow">
        <p:dissolv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807" y="3381293"/>
            <a:ext cx="11267575" cy="284638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বেগুনের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বালাই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দমন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প্রতিবেদন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90" y="404735"/>
            <a:ext cx="11393579" cy="269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19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147" y="1065441"/>
            <a:ext cx="8229600" cy="4665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54955" y="1506310"/>
            <a:ext cx="3220811" cy="1808390"/>
          </a:xfrm>
          <a:prstGeom prst="rect">
            <a:avLst/>
          </a:prstGeom>
          <a:noFill/>
        </p:spPr>
        <p:txBody>
          <a:bodyPr wrap="square" rtlCol="0">
            <a:prstTxWarp prst="textWave4">
              <a:avLst>
                <a:gd name="adj1" fmla="val 12500"/>
                <a:gd name="adj2" fmla="val -335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7200" b="1" spc="38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7200" b="1" spc="38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10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65100"/>
            <a:ext cx="11925300" cy="65659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3810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29" y="92765"/>
            <a:ext cx="11945256" cy="1591841"/>
          </a:xfrm>
        </p:spPr>
        <p:txBody>
          <a:bodyPr>
            <a:prstTxWarp prst="textTriangle">
              <a:avLst/>
            </a:prstTxWarp>
            <a:normAutofit/>
          </a:bodyPr>
          <a:lstStyle/>
          <a:p>
            <a:r>
              <a:rPr lang="en-US" sz="7200" dirty="0" err="1" smtClean="0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চিএগুলি</a:t>
            </a:r>
            <a:r>
              <a:rPr lang="en-US" sz="7200" dirty="0" smtClean="0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7200" dirty="0" smtClean="0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7200" dirty="0">
              <a:solidFill>
                <a:schemeClr val="tx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1828800"/>
            <a:ext cx="11945255" cy="4903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62507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883D62A-1084-45E7-8AB5-6D27A31FA966}"/>
              </a:ext>
            </a:extLst>
          </p:cNvPr>
          <p:cNvSpPr/>
          <p:nvPr/>
        </p:nvSpPr>
        <p:spPr>
          <a:xfrm>
            <a:off x="647700" y="165101"/>
            <a:ext cx="10824817" cy="3147942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prstTxWarp prst="textPlain">
              <a:avLst>
                <a:gd name="adj" fmla="val 49660"/>
              </a:avLst>
            </a:prstTxWarp>
          </a:bodyPr>
          <a:lstStyle/>
          <a:p>
            <a:pPr algn="ctr"/>
            <a:r>
              <a:rPr lang="en-US" sz="14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1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1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682" y="3847344"/>
            <a:ext cx="111848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166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বেগুন</a:t>
            </a:r>
            <a:r>
              <a:rPr lang="en-US" sz="166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6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166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6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66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62200" y="3048001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8CEE70-202C-4E70-8DA1-8ED96E61657A}"/>
              </a:ext>
            </a:extLst>
          </p:cNvPr>
          <p:cNvSpPr txBox="1"/>
          <p:nvPr/>
        </p:nvSpPr>
        <p:spPr>
          <a:xfrm>
            <a:off x="109083" y="228991"/>
            <a:ext cx="11960997" cy="1993704"/>
          </a:xfrm>
          <a:prstGeom prst="rect">
            <a:avLst/>
          </a:prstGeom>
          <a:pattFill prst="wdUpDiag">
            <a:fgClr>
              <a:srgbClr val="00B050"/>
            </a:fgClr>
            <a:bgClr>
              <a:srgbClr val="00B050"/>
            </a:bgClr>
          </a:patt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prstTxWarp prst="textTriangle">
              <a:avLst/>
            </a:prstTxWarp>
            <a:spAutoFit/>
          </a:bodyPr>
          <a:lstStyle/>
          <a:p>
            <a:r>
              <a:rPr lang="en-US" sz="3300" dirty="0">
                <a:ln w="0"/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300" dirty="0">
                <a:ln w="0"/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শিক্ষার্থীরা----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5083" y="2448394"/>
            <a:ext cx="11719395" cy="3465341"/>
          </a:xfrm>
          <a:pattFill prst="diagBrick">
            <a:fgClr>
              <a:srgbClr val="00B050"/>
            </a:fgClr>
            <a:bgClr>
              <a:schemeClr val="bg1"/>
            </a:bgClr>
          </a:pattFill>
        </p:spPr>
        <p:txBody>
          <a:bodyPr>
            <a:noAutofit/>
          </a:bodyPr>
          <a:lstStyle/>
          <a:p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বেগুনের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বেগুনের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বপনও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চারা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অবহিত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প্রয়োগের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অবহিত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বেগুনের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বালাই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অবহিত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en-US" sz="4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98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7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36" y="94420"/>
            <a:ext cx="11737008" cy="906463"/>
          </a:xfrm>
          <a:blipFill>
            <a:blip r:embed="rId4"/>
            <a:tile tx="0" ty="0" sx="100000" sy="100000" flip="none" algn="tl"/>
          </a:blip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7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7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বেগুনের</a:t>
            </a:r>
            <a:r>
              <a:rPr lang="en-US" sz="7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7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</a:t>
            </a:r>
            <a:r>
              <a:rPr lang="en-US" sz="7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080" y="4906202"/>
            <a:ext cx="3809561" cy="1800476"/>
          </a:xfrm>
          <a:prstGeom prst="rect">
            <a:avLst/>
          </a:prstGeom>
          <a:pattFill prst="lgCheck">
            <a:fgClr>
              <a:srgbClr val="00B050"/>
            </a:fgClr>
            <a:bgClr>
              <a:schemeClr val="bg1"/>
            </a:bgClr>
          </a:pattFill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641" y="4906202"/>
            <a:ext cx="3765058" cy="1790950"/>
          </a:xfrm>
          <a:prstGeom prst="rect">
            <a:avLst/>
          </a:prstGeom>
          <a:pattFill prst="lgCheck">
            <a:fgClr>
              <a:srgbClr val="00B050"/>
            </a:fgClr>
            <a:bgClr>
              <a:schemeClr val="bg1"/>
            </a:bgClr>
          </a:pattFill>
        </p:spPr>
      </p:pic>
      <p:sp>
        <p:nvSpPr>
          <p:cNvPr id="28" name="Rectangle 27"/>
          <p:cNvSpPr/>
          <p:nvPr/>
        </p:nvSpPr>
        <p:spPr>
          <a:xfrm>
            <a:off x="123648" y="5819219"/>
            <a:ext cx="4148021" cy="723900"/>
          </a:xfrm>
          <a:prstGeom prst="rect">
            <a:avLst/>
          </a:prstGeom>
          <a:pattFill prst="lgCheck">
            <a:fgClr>
              <a:srgbClr val="00B05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নয়নতারা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0436" y="1000883"/>
            <a:ext cx="11737008" cy="36933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dirty="0" err="1" smtClean="0"/>
              <a:t>জাতের</a:t>
            </a:r>
            <a:r>
              <a:rPr lang="en-US" dirty="0" smtClean="0"/>
              <a:t> </a:t>
            </a:r>
            <a:r>
              <a:rPr lang="en-US" dirty="0" err="1" smtClean="0"/>
              <a:t>নাম</a:t>
            </a:r>
            <a:r>
              <a:rPr lang="en-US" dirty="0" smtClean="0"/>
              <a:t> </a:t>
            </a:r>
            <a:r>
              <a:rPr lang="en-US" dirty="0" err="1" smtClean="0"/>
              <a:t>জানতে</a:t>
            </a:r>
            <a:r>
              <a:rPr lang="en-US" dirty="0" smtClean="0"/>
              <a:t> </a:t>
            </a:r>
            <a:r>
              <a:rPr lang="en-US" dirty="0" err="1" smtClean="0"/>
              <a:t>এনিমেশন</a:t>
            </a:r>
            <a:r>
              <a:rPr lang="en-US" dirty="0" smtClean="0"/>
              <a:t> </a:t>
            </a:r>
            <a:r>
              <a:rPr lang="en-US" dirty="0" err="1" smtClean="0"/>
              <a:t>শোতে</a:t>
            </a:r>
            <a:r>
              <a:rPr lang="en-US" dirty="0" smtClean="0"/>
              <a:t> </a:t>
            </a:r>
            <a:r>
              <a:rPr lang="en-US" dirty="0" err="1" smtClean="0"/>
              <a:t>গিয়ে</a:t>
            </a:r>
            <a:r>
              <a:rPr lang="en-US" dirty="0" smtClean="0"/>
              <a:t> </a:t>
            </a:r>
            <a:r>
              <a:rPr lang="en-US" dirty="0" err="1" smtClean="0"/>
              <a:t>ক্লিক</a:t>
            </a:r>
            <a:r>
              <a:rPr lang="en-US" dirty="0" smtClean="0"/>
              <a:t> </a:t>
            </a:r>
            <a:r>
              <a:rPr lang="en-US" dirty="0" err="1" smtClean="0"/>
              <a:t>করতে</a:t>
            </a:r>
            <a:r>
              <a:rPr lang="en-US" dirty="0" smtClean="0"/>
              <a:t> </a:t>
            </a:r>
            <a:r>
              <a:rPr lang="en-US" dirty="0" err="1" smtClean="0"/>
              <a:t>হবে</a:t>
            </a:r>
            <a:r>
              <a:rPr lang="en-US" dirty="0" smtClean="0"/>
              <a:t>।</a:t>
            </a:r>
            <a:endParaRPr lang="en-US" dirty="0"/>
          </a:p>
        </p:txBody>
      </p:sp>
      <p:pic>
        <p:nvPicPr>
          <p:cNvPr id="36" name="Picture 35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080" y="1473873"/>
            <a:ext cx="3668438" cy="1673321"/>
          </a:xfrm>
          <a:prstGeom prst="rect">
            <a:avLst/>
          </a:prstGeom>
          <a:pattFill prst="lgCheck">
            <a:fgClr>
              <a:srgbClr val="00B050"/>
            </a:fgClr>
            <a:bgClr>
              <a:schemeClr val="bg1"/>
            </a:bgClr>
          </a:pattFill>
        </p:spPr>
      </p:pic>
      <p:pic>
        <p:nvPicPr>
          <p:cNvPr id="37" name="Picture 36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537" y="1439091"/>
            <a:ext cx="3700907" cy="1619476"/>
          </a:xfrm>
          <a:prstGeom prst="rect">
            <a:avLst/>
          </a:prstGeom>
          <a:pattFill prst="lgCheck">
            <a:fgClr>
              <a:srgbClr val="00B050"/>
            </a:fgClr>
            <a:bgClr>
              <a:schemeClr val="bg1"/>
            </a:bgClr>
          </a:pattFill>
        </p:spPr>
      </p:pic>
      <p:pic>
        <p:nvPicPr>
          <p:cNvPr id="38" name="Picture 37" descr="Screen Clippin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72" r="673"/>
          <a:stretch/>
        </p:blipFill>
        <p:spPr>
          <a:xfrm>
            <a:off x="4249621" y="3145969"/>
            <a:ext cx="3896916" cy="1733792"/>
          </a:xfrm>
          <a:prstGeom prst="rect">
            <a:avLst/>
          </a:prstGeom>
          <a:pattFill prst="lgCheck">
            <a:fgClr>
              <a:srgbClr val="00B050"/>
            </a:fgClr>
            <a:bgClr>
              <a:schemeClr val="bg1"/>
            </a:bgClr>
          </a:pattFill>
        </p:spPr>
      </p:pic>
      <p:pic>
        <p:nvPicPr>
          <p:cNvPr id="39" name="Picture 38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641" y="3193443"/>
            <a:ext cx="3656833" cy="1581371"/>
          </a:xfrm>
          <a:prstGeom prst="rect">
            <a:avLst/>
          </a:prstGeom>
          <a:pattFill prst="lgCheck">
            <a:fgClr>
              <a:srgbClr val="00B050"/>
            </a:fgClr>
            <a:bgClr>
              <a:schemeClr val="bg1"/>
            </a:bgClr>
          </a:pattFill>
        </p:spPr>
      </p:pic>
      <p:sp>
        <p:nvSpPr>
          <p:cNvPr id="40" name="Rectangle 39"/>
          <p:cNvSpPr/>
          <p:nvPr/>
        </p:nvSpPr>
        <p:spPr>
          <a:xfrm>
            <a:off x="137099" y="1460443"/>
            <a:ext cx="4112522" cy="746068"/>
          </a:xfrm>
          <a:prstGeom prst="rect">
            <a:avLst/>
          </a:prstGeom>
          <a:pattFill prst="lgCheck">
            <a:fgClr>
              <a:srgbClr val="00B05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দেশী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জাতের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বেগুন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37099" y="2434232"/>
            <a:ext cx="4112522" cy="731962"/>
          </a:xfrm>
          <a:prstGeom prst="rect">
            <a:avLst/>
          </a:prstGeom>
          <a:pattFill prst="lgCheck">
            <a:fgClr>
              <a:srgbClr val="00B05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বারো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মাসি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জাতের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বেগুন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37099" y="3373690"/>
            <a:ext cx="4112522" cy="770373"/>
          </a:xfrm>
          <a:prstGeom prst="rect">
            <a:avLst/>
          </a:prstGeom>
          <a:pattFill prst="lgCheck">
            <a:fgClr>
              <a:srgbClr val="00B05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বিদেশী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জাতের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বেগুন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9147" y="4274732"/>
            <a:ext cx="4112522" cy="680932"/>
          </a:xfrm>
          <a:prstGeom prst="rect">
            <a:avLst/>
          </a:prstGeom>
          <a:pattFill prst="lgCheck">
            <a:fgClr>
              <a:srgbClr val="00B05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ইসলামপুরী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জাতের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বেগুন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99147" y="5031566"/>
            <a:ext cx="4148021" cy="698044"/>
          </a:xfrm>
          <a:prstGeom prst="rect">
            <a:avLst/>
          </a:prstGeom>
          <a:pattFill prst="lgCheck">
            <a:fgClr>
              <a:srgbClr val="00B05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তাঁরাপুরী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5" name="Sun 44"/>
          <p:cNvSpPr/>
          <p:nvPr/>
        </p:nvSpPr>
        <p:spPr>
          <a:xfrm>
            <a:off x="9048305" y="1971343"/>
            <a:ext cx="749300" cy="624859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un 45"/>
          <p:cNvSpPr/>
          <p:nvPr/>
        </p:nvSpPr>
        <p:spPr>
          <a:xfrm>
            <a:off x="9272242" y="3647708"/>
            <a:ext cx="749300" cy="624859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un 46"/>
          <p:cNvSpPr/>
          <p:nvPr/>
        </p:nvSpPr>
        <p:spPr>
          <a:xfrm>
            <a:off x="9422955" y="5650095"/>
            <a:ext cx="749300" cy="624859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un 47"/>
          <p:cNvSpPr/>
          <p:nvPr/>
        </p:nvSpPr>
        <p:spPr>
          <a:xfrm>
            <a:off x="6194209" y="5715718"/>
            <a:ext cx="749300" cy="624859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un 48"/>
          <p:cNvSpPr/>
          <p:nvPr/>
        </p:nvSpPr>
        <p:spPr>
          <a:xfrm>
            <a:off x="5819504" y="3744046"/>
            <a:ext cx="749300" cy="624859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un 49"/>
          <p:cNvSpPr/>
          <p:nvPr/>
        </p:nvSpPr>
        <p:spPr>
          <a:xfrm>
            <a:off x="5953265" y="2009442"/>
            <a:ext cx="749300" cy="624859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61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1" presetClass="entr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1" presetClass="entr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1" presetClass="entr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1" presetClass="entr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ntr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1" presetClass="entr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" grpId="0" animBg="1"/>
      <p:bldP spid="28" grpId="0" animBg="1"/>
      <p:bldP spid="28" grpId="1" animBg="1"/>
      <p:bldP spid="35" grpId="0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65" y="140678"/>
            <a:ext cx="12099235" cy="911040"/>
          </a:xfr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6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বেগুনের</a:t>
            </a:r>
            <a:r>
              <a:rPr lang="en-US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চারা</a:t>
            </a:r>
            <a:r>
              <a:rPr lang="en-US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রোপন</a:t>
            </a:r>
            <a:r>
              <a:rPr lang="en-US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766" y="1051717"/>
            <a:ext cx="6440556" cy="6001643"/>
          </a:xfrm>
          <a:prstGeom prst="rect">
            <a:avLst/>
          </a:prstGeo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r>
              <a:rPr lang="as-IN" sz="3200" i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বেগুন সবজি হিসেবে সুস্বাদু। জেনে নেই বেগুন চাষের নিয়ম-</a:t>
            </a:r>
          </a:p>
          <a:p>
            <a:r>
              <a:rPr lang="as-IN" sz="3200" i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br>
              <a:rPr lang="as-IN" sz="3200" i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3200" i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 মাটিতেই বেগুন জন্মে। তবে দো-আঁশ, এটেল দো-আঁশ ও পলিমাটি বেশি উপকারী। এছাড়া শীতকালে ফলন বেশি হয়।</a:t>
            </a:r>
          </a:p>
          <a:p>
            <a:r>
              <a:rPr lang="as-IN" sz="3200" i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রোপণ</a:t>
            </a:r>
            <a:br>
              <a:rPr lang="as-IN" sz="3200" i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3200" i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প্রথমে বীজতলায় চারা তৈরি করে নিন। এরপর ৫-৬ সপ্তাহ বয়সের চারা ৭৫ সেন্টিমিটার দূরত্বে সারি করে ৬০ সেন্টিমিটার দূরে দূরে লাগাতে হয়। গাছের আকার অনুযায়ী দূরত্ব ১০-১৫ সেন্টিমিটার কম-বেশি করা যায়।</a:t>
            </a:r>
            <a:endParaRPr lang="as-IN" sz="3200" i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322" y="1151678"/>
            <a:ext cx="5506218" cy="27709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322" y="4022604"/>
            <a:ext cx="5503529" cy="27227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1161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33845" y="6208503"/>
            <a:ext cx="4811151" cy="365125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জৈব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2174" y="214267"/>
            <a:ext cx="6417409" cy="1200329"/>
          </a:xfrm>
          <a:prstGeom prst="rect">
            <a:avLst/>
          </a:prstGeom>
          <a:gradFill>
            <a:gsLst>
              <a:gs pos="0">
                <a:schemeClr val="accent4">
                  <a:lumMod val="110000"/>
                  <a:satMod val="105000"/>
                  <a:tint val="67000"/>
                </a:schemeClr>
              </a:gs>
              <a:gs pos="5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বেগুনের</a:t>
            </a:r>
            <a:r>
              <a:rPr lang="en-US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en-US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7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019729"/>
              </p:ext>
            </p:extLst>
          </p:nvPr>
        </p:nvGraphicFramePr>
        <p:xfrm>
          <a:off x="219435" y="1540492"/>
          <a:ext cx="6380148" cy="18288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190074">
                  <a:extLst>
                    <a:ext uri="{9D8B030D-6E8A-4147-A177-3AD203B41FA5}">
                      <a16:colId xmlns:a16="http://schemas.microsoft.com/office/drawing/2014/main" val="1710838277"/>
                    </a:ext>
                  </a:extLst>
                </a:gridCol>
                <a:gridCol w="3190074">
                  <a:extLst>
                    <a:ext uri="{9D8B030D-6E8A-4147-A177-3AD203B41FA5}">
                      <a16:colId xmlns:a16="http://schemas.microsoft.com/office/drawing/2014/main" val="4124156726"/>
                    </a:ext>
                  </a:extLst>
                </a:gridCol>
              </a:tblGrid>
              <a:tr h="30880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সারের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নাম</a:t>
                      </a:r>
                      <a:endParaRPr lang="en-US" dirty="0"/>
                    </a:p>
                  </a:txBody>
                  <a:tcPr>
                    <a:pattFill prst="narHorz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শতক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প্রতি</a:t>
                      </a:r>
                      <a:endParaRPr lang="en-US" dirty="0"/>
                    </a:p>
                  </a:txBody>
                  <a:tcPr>
                    <a:pattFill prst="narHorz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038164610"/>
                  </a:ext>
                </a:extLst>
              </a:tr>
              <a:tr h="30880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গোবর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>
                    <a:pattFill prst="narHorz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৪০ </a:t>
                      </a:r>
                      <a:r>
                        <a:rPr lang="en-US" dirty="0" err="1" smtClean="0"/>
                        <a:t>কেজি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>
                    <a:pattFill prst="narHorz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211243039"/>
                  </a:ext>
                </a:extLst>
              </a:tr>
              <a:tr h="30880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ইউরিয়া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>
                    <a:pattFill prst="narHorz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১ </a:t>
                      </a:r>
                      <a:r>
                        <a:rPr lang="en-US" dirty="0" err="1" smtClean="0"/>
                        <a:t>কেজি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>
                    <a:pattFill prst="narHorz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761700760"/>
                  </a:ext>
                </a:extLst>
              </a:tr>
              <a:tr h="30880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টি,এস,পি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>
                    <a:pattFill prst="narHorz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৫০০ </a:t>
                      </a:r>
                      <a:r>
                        <a:rPr lang="en-US" dirty="0" err="1" smtClean="0"/>
                        <a:t>গ্রাম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>
                    <a:pattFill prst="narHorz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232308306"/>
                  </a:ext>
                </a:extLst>
              </a:tr>
              <a:tr h="30880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এম,ও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পি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>
                    <a:pattFill prst="narHorz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৫০০গ্রাম </a:t>
                      </a:r>
                      <a:endParaRPr lang="en-US" dirty="0"/>
                    </a:p>
                  </a:txBody>
                  <a:tcPr>
                    <a:pattFill prst="narHorz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9523822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9436" y="3498574"/>
            <a:ext cx="6698200" cy="3539430"/>
          </a:xfrm>
          <a:prstGeom prst="rect">
            <a:avLst/>
          </a:prstGeom>
          <a:pattFill prst="lgConfetti">
            <a:fgClr>
              <a:schemeClr val="accent1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নিয়মাবলীঃ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ইউরিয়া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চাষের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গোরর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তোইরির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উত্তম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৩।ইউরিয়া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চারা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গজানোর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৮-১০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635" y="210881"/>
            <a:ext cx="5049077" cy="30359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636" y="3899378"/>
            <a:ext cx="5049076" cy="2209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7033846" y="3356040"/>
            <a:ext cx="4811151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     </a:t>
            </a:r>
            <a:r>
              <a:rPr lang="en-US" sz="2400" dirty="0" err="1" smtClean="0"/>
              <a:t>রাসায়নিক</a:t>
            </a:r>
            <a:r>
              <a:rPr lang="en-US" sz="2400" dirty="0" smtClean="0"/>
              <a:t> </a:t>
            </a:r>
            <a:r>
              <a:rPr lang="en-US" sz="2400" dirty="0" err="1" smtClean="0"/>
              <a:t>সার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7469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9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Ver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1F357-951F-4760-9540-520353DBDA3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2765" y="265043"/>
            <a:ext cx="5870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   </a:t>
            </a:r>
            <a:r>
              <a:rPr lang="en-US" sz="3600" dirty="0" err="1" smtClean="0"/>
              <a:t>বেগুনের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ক্ষেতে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পরিচর্যা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97566" y="1205948"/>
            <a:ext cx="56984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১। </a:t>
            </a:r>
            <a:r>
              <a:rPr lang="en-US" sz="3200" dirty="0" err="1" smtClean="0"/>
              <a:t>নিয়মিত</a:t>
            </a:r>
            <a:r>
              <a:rPr lang="en-US" sz="3200" dirty="0" smtClean="0"/>
              <a:t> </a:t>
            </a:r>
            <a:r>
              <a:rPr lang="en-US" sz="3200" dirty="0" err="1" smtClean="0"/>
              <a:t>আগাছা</a:t>
            </a:r>
            <a:r>
              <a:rPr lang="en-US" sz="3200" dirty="0" smtClean="0"/>
              <a:t> </a:t>
            </a:r>
            <a:r>
              <a:rPr lang="en-US" sz="3200" dirty="0" err="1" smtClean="0"/>
              <a:t>পরিস্কার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হবে</a:t>
            </a:r>
            <a:r>
              <a:rPr lang="en-US" sz="3200" dirty="0" smtClean="0"/>
              <a:t>।</a:t>
            </a:r>
          </a:p>
          <a:p>
            <a:endParaRPr lang="en-US" sz="3200" dirty="0"/>
          </a:p>
          <a:p>
            <a:r>
              <a:rPr lang="en-US" sz="3200" dirty="0" smtClean="0"/>
              <a:t>২।মাটিতে </a:t>
            </a:r>
            <a:r>
              <a:rPr lang="en-US" sz="3200" dirty="0" err="1" smtClean="0"/>
              <a:t>রসের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অভাব</a:t>
            </a:r>
            <a:r>
              <a:rPr lang="en-US" sz="3200" dirty="0" smtClean="0"/>
              <a:t> </a:t>
            </a:r>
            <a:r>
              <a:rPr lang="en-US" sz="3200" dirty="0" err="1" smtClean="0"/>
              <a:t>হলে</a:t>
            </a:r>
            <a:r>
              <a:rPr lang="en-US" sz="3200" dirty="0" smtClean="0"/>
              <a:t> </a:t>
            </a:r>
            <a:r>
              <a:rPr lang="en-US" sz="3200" dirty="0" err="1" smtClean="0"/>
              <a:t>বা</a:t>
            </a:r>
            <a:r>
              <a:rPr lang="en-US" sz="3200" dirty="0" smtClean="0"/>
              <a:t> </a:t>
            </a:r>
            <a:r>
              <a:rPr lang="en-US" sz="3200" dirty="0" err="1" smtClean="0"/>
              <a:t>শুকিয়ে</a:t>
            </a:r>
            <a:r>
              <a:rPr lang="en-US" sz="3200" dirty="0" smtClean="0"/>
              <a:t> </a:t>
            </a:r>
            <a:r>
              <a:rPr lang="en-US" sz="3200" dirty="0" err="1" smtClean="0"/>
              <a:t>গেলে</a:t>
            </a:r>
            <a:r>
              <a:rPr lang="en-US" sz="3200" dirty="0" smtClean="0"/>
              <a:t> ১০-১৫ </a:t>
            </a:r>
            <a:r>
              <a:rPr lang="en-US" sz="3200" dirty="0" err="1" smtClean="0"/>
              <a:t>দিন</a:t>
            </a:r>
            <a:r>
              <a:rPr lang="en-US" sz="3200" dirty="0" smtClean="0"/>
              <a:t> </a:t>
            </a:r>
            <a:r>
              <a:rPr lang="en-US" sz="3200" dirty="0" err="1" smtClean="0"/>
              <a:t>পর</a:t>
            </a:r>
            <a:r>
              <a:rPr lang="en-US" sz="3200" dirty="0" smtClean="0"/>
              <a:t> </a:t>
            </a:r>
            <a:r>
              <a:rPr lang="en-US" sz="3200" dirty="0" err="1" smtClean="0"/>
              <a:t>পর</a:t>
            </a:r>
            <a:r>
              <a:rPr lang="en-US" sz="3200" dirty="0" smtClean="0"/>
              <a:t> </a:t>
            </a:r>
            <a:r>
              <a:rPr lang="en-US" sz="3200" dirty="0" err="1" smtClean="0"/>
              <a:t>সেচ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প্রয়োগ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হবে</a:t>
            </a:r>
            <a:r>
              <a:rPr lang="en-US" sz="3200" dirty="0" smtClean="0"/>
              <a:t>। </a:t>
            </a:r>
          </a:p>
          <a:p>
            <a:endParaRPr lang="en-US" sz="3200" dirty="0"/>
          </a:p>
          <a:p>
            <a:r>
              <a:rPr lang="en-US" sz="3200" dirty="0" smtClean="0"/>
              <a:t>৩। </a:t>
            </a:r>
            <a:r>
              <a:rPr lang="en-US" sz="3200" dirty="0" err="1" smtClean="0"/>
              <a:t>সেচের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পর</a:t>
            </a:r>
            <a:r>
              <a:rPr lang="en-US" sz="3200" dirty="0" smtClean="0"/>
              <a:t> </a:t>
            </a:r>
            <a:r>
              <a:rPr lang="en-US" sz="3200" dirty="0" err="1" smtClean="0"/>
              <a:t>নিড়ানী</a:t>
            </a:r>
            <a:r>
              <a:rPr lang="en-US" sz="3200" dirty="0" smtClean="0"/>
              <a:t> </a:t>
            </a:r>
            <a:r>
              <a:rPr lang="en-US" sz="3200" dirty="0" err="1" smtClean="0"/>
              <a:t>দিয়ে</a:t>
            </a:r>
            <a:r>
              <a:rPr lang="en-US" sz="3200" dirty="0" smtClean="0"/>
              <a:t> </a:t>
            </a:r>
            <a:r>
              <a:rPr lang="en-US" sz="3200" dirty="0" err="1" smtClean="0"/>
              <a:t>মাটি</a:t>
            </a:r>
            <a:r>
              <a:rPr lang="en-US" sz="3200" dirty="0" smtClean="0"/>
              <a:t> </a:t>
            </a:r>
            <a:r>
              <a:rPr lang="en-US" sz="3200" dirty="0" err="1" smtClean="0"/>
              <a:t>ঝুরঝুড়া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করে</a:t>
            </a:r>
            <a:r>
              <a:rPr lang="en-US" sz="3200" dirty="0" smtClean="0"/>
              <a:t> </a:t>
            </a:r>
            <a:r>
              <a:rPr lang="en-US" sz="3200" dirty="0" err="1" smtClean="0"/>
              <a:t>দিতে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হবে</a:t>
            </a:r>
            <a:r>
              <a:rPr lang="en-US" sz="3200" dirty="0" smtClean="0"/>
              <a:t>। </a:t>
            </a:r>
            <a:endParaRPr lang="en-US" sz="3200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017" y="265043"/>
            <a:ext cx="5817705" cy="3397669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529" y="3985877"/>
            <a:ext cx="5817706" cy="237047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70304" y="3582236"/>
            <a:ext cx="2411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পরিচর্যার</a:t>
            </a:r>
            <a:r>
              <a:rPr lang="en-US" dirty="0" smtClean="0"/>
              <a:t> </a:t>
            </a:r>
            <a:r>
              <a:rPr lang="en-US" dirty="0" err="1" smtClean="0"/>
              <a:t>খন্ড</a:t>
            </a:r>
            <a:r>
              <a:rPr lang="en-US" dirty="0" smtClean="0"/>
              <a:t> </a:t>
            </a:r>
            <a:r>
              <a:rPr lang="en-US" dirty="0" err="1" smtClean="0"/>
              <a:t>চিত্র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8468139" y="6381412"/>
            <a:ext cx="28856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11F357-951F-4760-9540-520353DBDA3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288696" y="6455695"/>
            <a:ext cx="2693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পরিচর্যার</a:t>
            </a:r>
            <a:r>
              <a:rPr lang="en-US" dirty="0" smtClean="0"/>
              <a:t> </a:t>
            </a:r>
            <a:r>
              <a:rPr lang="en-US" dirty="0" err="1" smtClean="0"/>
              <a:t>খন্ড</a:t>
            </a:r>
            <a:r>
              <a:rPr lang="en-US" dirty="0" smtClean="0"/>
              <a:t> </a:t>
            </a:r>
            <a:r>
              <a:rPr lang="en-US" dirty="0" err="1" smtClean="0"/>
              <a:t>চিত্র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94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1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inay">
      <a:majorFont>
        <a:latin typeface="NikosBAN"/>
        <a:ea typeface=""/>
        <a:cs typeface=""/>
      </a:majorFont>
      <a:minorFont>
        <a:latin typeface="Nikos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329</Words>
  <Application>Microsoft Office PowerPoint</Application>
  <PresentationFormat>Widescreen</PresentationFormat>
  <Paragraphs>73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NikosBAN</vt:lpstr>
      <vt:lpstr>NikoshBAN</vt:lpstr>
      <vt:lpstr>SutonnyOMJ</vt:lpstr>
      <vt:lpstr>Vrinda</vt:lpstr>
      <vt:lpstr>Wingdings</vt:lpstr>
      <vt:lpstr>Office Theme</vt:lpstr>
      <vt:lpstr>PowerPoint Presentation</vt:lpstr>
      <vt:lpstr>PowerPoint Presentation</vt:lpstr>
      <vt:lpstr>চিএগুলি লক্ষ্য করি</vt:lpstr>
      <vt:lpstr>PowerPoint Presentation</vt:lpstr>
      <vt:lpstr>PowerPoint Presentation</vt:lpstr>
      <vt:lpstr>            বেগুনের বিভিন্ন জাত </vt:lpstr>
      <vt:lpstr>    বেগুনের জমি তৈরি ও চারা রোপন পদ্ধতি </vt:lpstr>
      <vt:lpstr>PowerPoint Presentation</vt:lpstr>
      <vt:lpstr>PowerPoint Presentation</vt:lpstr>
      <vt:lpstr>জোড়ায় কাজ</vt:lpstr>
      <vt:lpstr>PowerPoint Presentation</vt:lpstr>
      <vt:lpstr>মূল্যায়ন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BINAY KUMAR PANDAY</dc:creator>
  <cp:lastModifiedBy>BINAY KUMAR PANDAY</cp:lastModifiedBy>
  <cp:revision>58</cp:revision>
  <dcterms:created xsi:type="dcterms:W3CDTF">2020-05-10T01:41:48Z</dcterms:created>
  <dcterms:modified xsi:type="dcterms:W3CDTF">2020-05-10T09:51:50Z</dcterms:modified>
</cp:coreProperties>
</file>