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9" r:id="rId5"/>
    <p:sldId id="261" r:id="rId6"/>
    <p:sldId id="264" r:id="rId7"/>
    <p:sldId id="270" r:id="rId8"/>
    <p:sldId id="267" r:id="rId9"/>
    <p:sldId id="258" r:id="rId10"/>
    <p:sldId id="266" r:id="rId11"/>
    <p:sldId id="271" r:id="rId12"/>
    <p:sldId id="265" r:id="rId13"/>
    <p:sldId id="277" r:id="rId14"/>
    <p:sldId id="257" r:id="rId15"/>
    <p:sldId id="259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29922"/>
            <a:ext cx="7924800" cy="264687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16600" dirty="0" smtClean="0">
                <a:solidFill>
                  <a:srgbClr val="00B050"/>
                </a:solidFill>
              </a:rPr>
              <a:t>শুভেচ্ছা</a:t>
            </a:r>
            <a:r>
              <a:rPr lang="bn-BD" sz="16600" dirty="0" smtClean="0"/>
              <a:t>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10089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000" dirty="0"/>
              <a:t>আইসোটোপ</a:t>
            </a:r>
            <a:endParaRPr lang="en-US" sz="6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864508"/>
              </p:ext>
            </p:extLst>
          </p:nvPr>
        </p:nvGraphicFramePr>
        <p:xfrm>
          <a:off x="1524000" y="2362200"/>
          <a:ext cx="66294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350"/>
                <a:gridCol w="1657350"/>
                <a:gridCol w="1657350"/>
                <a:gridCol w="1657350"/>
              </a:tblGrid>
              <a:tr h="558800">
                <a:tc>
                  <a:txBody>
                    <a:bodyPr/>
                    <a:lstStyle/>
                    <a:p>
                      <a:r>
                        <a:rPr lang="bn-BD" dirty="0" smtClean="0"/>
                        <a:t>পরমাণু</a:t>
                      </a:r>
                      <a:r>
                        <a:rPr lang="bn-BD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প্রোটন সংখ্যা</a:t>
                      </a:r>
                      <a:r>
                        <a:rPr lang="bn-BD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নিউট্রন সংখ্যা</a:t>
                      </a:r>
                      <a:r>
                        <a:rPr lang="bn-BD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ভর সংখ্যা</a:t>
                      </a:r>
                      <a:r>
                        <a:rPr lang="bn-BD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2800" baseline="30000" dirty="0" smtClean="0"/>
                        <a:t>1</a:t>
                      </a:r>
                      <a:r>
                        <a:rPr lang="en-US" sz="2800" dirty="0" smtClean="0"/>
                        <a:t>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2800" baseline="30000" dirty="0" smtClean="0"/>
                        <a:t>2</a:t>
                      </a:r>
                      <a:r>
                        <a:rPr lang="en-US" sz="2800" dirty="0" smtClean="0"/>
                        <a:t>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2800" baseline="30000" dirty="0" smtClean="0"/>
                        <a:t>3</a:t>
                      </a:r>
                      <a:r>
                        <a:rPr lang="en-US" sz="2800" dirty="0" smtClean="0"/>
                        <a:t>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2800" baseline="30000" dirty="0" smtClean="0"/>
                        <a:t>4</a:t>
                      </a:r>
                      <a:r>
                        <a:rPr lang="en-US" sz="2800" dirty="0" smtClean="0"/>
                        <a:t>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2800" baseline="30000" dirty="0" smtClean="0"/>
                        <a:t>5</a:t>
                      </a:r>
                      <a:r>
                        <a:rPr lang="en-US" sz="2800" dirty="0" smtClean="0"/>
                        <a:t>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09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/>
              <a:t>আইসোটোপ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00745"/>
            <a:ext cx="8915400" cy="471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65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dirty="0"/>
              <a:t>পারমাণবিক সংখ্যা ও ভর সংখ্যা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286000"/>
            <a:ext cx="876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পারমাণবিক সংখ্যা = প্রোটন সংখ্যা </a:t>
            </a:r>
          </a:p>
          <a:p>
            <a:r>
              <a:rPr lang="bn-BD" sz="4400" dirty="0" smtClean="0"/>
              <a:t>পারমাণবিক সংখ্যা=ইলেকট্রন সংখ্যা </a:t>
            </a:r>
          </a:p>
          <a:p>
            <a:r>
              <a:rPr lang="bn-BD" sz="3600" dirty="0" smtClean="0"/>
              <a:t>ভর সংখ্যা =প্রোটন সংখ্যা+নিউট্রন সংখ্যা </a:t>
            </a:r>
            <a:endParaRPr lang="en-US" sz="3600" dirty="0" smtClean="0"/>
          </a:p>
          <a:p>
            <a:r>
              <a:rPr lang="bn-BD" sz="3600" dirty="0" smtClean="0"/>
              <a:t>প্রোটন সংখ্যা=ইলেকট্রন সংখ্যা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395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716863"/>
              </p:ext>
            </p:extLst>
          </p:nvPr>
        </p:nvGraphicFramePr>
        <p:xfrm>
          <a:off x="1143000" y="228600"/>
          <a:ext cx="7010400" cy="162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2336800"/>
                <a:gridCol w="2336800"/>
              </a:tblGrid>
              <a:tr h="812800">
                <a:tc>
                  <a:txBody>
                    <a:bodyPr/>
                    <a:lstStyle/>
                    <a:p>
                      <a:r>
                        <a:rPr lang="bn-BD" dirty="0" smtClean="0"/>
                        <a:t>পরমাণু</a:t>
                      </a:r>
                      <a:r>
                        <a:rPr lang="bn-BD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ভর সংখ্যা</a:t>
                      </a:r>
                      <a:r>
                        <a:rPr lang="bn-BD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ইলেকট্রন</a:t>
                      </a:r>
                      <a:r>
                        <a:rPr lang="bn-BD" baseline="0" dirty="0" smtClean="0"/>
                        <a:t> সংখ্যা </a:t>
                      </a:r>
                      <a:endParaRPr lang="en-US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066800" y="204193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bn-BD" dirty="0"/>
              <a:t>প্রোটন সংখ্যা কত?</a:t>
            </a:r>
          </a:p>
          <a:p>
            <a:pPr marL="400050" indent="-400050">
              <a:buFont typeface="+mj-lt"/>
              <a:buAutoNum type="romanUcPeriod"/>
            </a:pPr>
            <a:r>
              <a:rPr lang="bn-BD" dirty="0"/>
              <a:t>নিউট্রন সংখ্যা কত?</a:t>
            </a:r>
          </a:p>
          <a:p>
            <a:pPr marL="400050" indent="-400050">
              <a:buFont typeface="+mj-lt"/>
              <a:buAutoNum type="romanUcPeriod"/>
            </a:pPr>
            <a:r>
              <a:rPr lang="bn-BD" dirty="0"/>
              <a:t>পারমাণবিক সংখ্যা কত?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38600" y="2949357"/>
            <a:ext cx="41120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/>
              <a:t>প্রোটন সংখ্যা=ইলেকট্রন </a:t>
            </a:r>
            <a:r>
              <a:rPr lang="bn-BD" sz="2400" dirty="0" smtClean="0"/>
              <a:t>সংখ্যা</a:t>
            </a:r>
          </a:p>
          <a:p>
            <a:r>
              <a:rPr lang="bn-BD" sz="2400" dirty="0"/>
              <a:t> </a:t>
            </a:r>
            <a:r>
              <a:rPr lang="bn-BD" sz="2400" dirty="0" smtClean="0"/>
              <a:t>             =১৭ 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04800" y="3729335"/>
            <a:ext cx="558197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/>
              <a:t>ভর সংখ্যা =প্রোটন সংখ্যা+নিউট্রন </a:t>
            </a:r>
            <a:r>
              <a:rPr lang="bn-BD" sz="2400" dirty="0" smtClean="0"/>
              <a:t>সংখ্যা</a:t>
            </a:r>
          </a:p>
          <a:p>
            <a:r>
              <a:rPr lang="bn-BD" sz="2400" dirty="0" smtClean="0"/>
              <a:t>নিউট্রন সংখ্যা=</a:t>
            </a:r>
            <a:r>
              <a:rPr lang="bn-BD" sz="2400" dirty="0"/>
              <a:t> ভর সংখ্যা </a:t>
            </a:r>
            <a:r>
              <a:rPr lang="bn-BD" sz="2400" dirty="0" smtClean="0"/>
              <a:t>- </a:t>
            </a:r>
            <a:r>
              <a:rPr lang="bn-BD" sz="2400" dirty="0"/>
              <a:t>প্রোটন </a:t>
            </a:r>
            <a:r>
              <a:rPr lang="bn-BD" sz="2400" dirty="0" smtClean="0"/>
              <a:t>সংখ্যা</a:t>
            </a:r>
          </a:p>
          <a:p>
            <a:r>
              <a:rPr lang="bn-BD" sz="2400" dirty="0"/>
              <a:t> </a:t>
            </a:r>
            <a:r>
              <a:rPr lang="bn-BD" sz="2400" dirty="0" smtClean="0"/>
              <a:t>               =৩৫-১৭</a:t>
            </a:r>
          </a:p>
          <a:p>
            <a:r>
              <a:rPr lang="bn-BD" sz="2400" dirty="0"/>
              <a:t> </a:t>
            </a:r>
            <a:r>
              <a:rPr lang="bn-BD" sz="2400" dirty="0" smtClean="0"/>
              <a:t>               =১৮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657600" y="5281187"/>
            <a:ext cx="537198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/>
              <a:t>পারমাণবিক সংখ্যা = প্রোটন </a:t>
            </a:r>
            <a:r>
              <a:rPr lang="bn-BD" sz="2800" dirty="0" smtClean="0"/>
              <a:t>সংখ্যা</a:t>
            </a:r>
          </a:p>
          <a:p>
            <a:r>
              <a:rPr lang="bn-BD" sz="2800" dirty="0"/>
              <a:t> </a:t>
            </a:r>
            <a:r>
              <a:rPr lang="bn-BD" sz="2800" dirty="0" smtClean="0"/>
              <a:t>                     =১৭ </a:t>
            </a:r>
            <a:endParaRPr lang="bn-BD" sz="2800" dirty="0"/>
          </a:p>
        </p:txBody>
      </p:sp>
    </p:spTree>
    <p:extLst>
      <p:ext uri="{BB962C8B-B14F-4D97-AF65-F5344CB8AC3E}">
        <p14:creationId xmlns:p14="http://schemas.microsoft.com/office/powerpoint/2010/main" val="259219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600" dirty="0" smtClean="0"/>
              <a:t>দলীয় কাজ</a:t>
            </a:r>
            <a:endParaRPr lang="en-US" sz="6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515253"/>
              </p:ext>
            </p:extLst>
          </p:nvPr>
        </p:nvGraphicFramePr>
        <p:xfrm>
          <a:off x="1143000" y="1752600"/>
          <a:ext cx="70104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2336800"/>
                <a:gridCol w="2336800"/>
              </a:tblGrid>
              <a:tr h="812800">
                <a:tc>
                  <a:txBody>
                    <a:bodyPr/>
                    <a:lstStyle/>
                    <a:p>
                      <a:r>
                        <a:rPr lang="bn-BD" dirty="0" smtClean="0"/>
                        <a:t>পরমাণু</a:t>
                      </a:r>
                      <a:r>
                        <a:rPr lang="bn-BD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ভর সংখ্যা</a:t>
                      </a:r>
                      <a:r>
                        <a:rPr lang="bn-BD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ইলেকট্রন</a:t>
                      </a:r>
                      <a:r>
                        <a:rPr lang="bn-BD" baseline="0" dirty="0" smtClean="0"/>
                        <a:t> সংখ্যা </a:t>
                      </a:r>
                      <a:endParaRPr lang="en-US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3000" y="47244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bn-BD" sz="3600" dirty="0" smtClean="0"/>
              <a:t>প্রোটন সংখ্যা কত?</a:t>
            </a:r>
          </a:p>
          <a:p>
            <a:pPr marL="400050" indent="-400050">
              <a:buFont typeface="+mj-lt"/>
              <a:buAutoNum type="romanUcPeriod"/>
            </a:pPr>
            <a:r>
              <a:rPr lang="bn-BD" sz="3600" dirty="0" smtClean="0"/>
              <a:t>নিউট্রন সংখ্যা কত?</a:t>
            </a:r>
          </a:p>
          <a:p>
            <a:pPr marL="400050" indent="-400050">
              <a:buFont typeface="+mj-lt"/>
              <a:buAutoNum type="romanUcPeriod"/>
            </a:pPr>
            <a:r>
              <a:rPr lang="bn-BD" sz="3600" dirty="0" smtClean="0"/>
              <a:t>পারমাণবিক সংখ্যা কত?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0373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/>
              <a:t>বাড়ির কাজ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আমাদের জীবনে আইসোটোপের গুরুত্ব বর্ণনা কর ।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5141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0"/>
            <a:ext cx="6934200" cy="264687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16600" dirty="0" smtClean="0"/>
              <a:t>ধন্যবাদ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92460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0"/>
            <a:ext cx="43434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</a:rPr>
              <a:t>শিক্ষক পরিচিতি </a:t>
            </a:r>
          </a:p>
          <a:p>
            <a:r>
              <a:rPr lang="bn-BD" sz="3600" dirty="0" smtClean="0"/>
              <a:t>সাইফুল হক </a:t>
            </a:r>
          </a:p>
          <a:p>
            <a:r>
              <a:rPr lang="bn-BD" sz="3600" dirty="0" smtClean="0"/>
              <a:t>সহকারি শিক্ষক </a:t>
            </a:r>
          </a:p>
          <a:p>
            <a:r>
              <a:rPr lang="bn-BD" sz="3600" dirty="0" smtClean="0"/>
              <a:t>সোনারগাঁও উচ্চ বিদ্যালয় </a:t>
            </a:r>
          </a:p>
          <a:p>
            <a:r>
              <a:rPr lang="bn-BD" sz="3600" dirty="0" smtClean="0"/>
              <a:t>রাঙ্গুনিয়া,চট্টগ্রাম </a:t>
            </a:r>
          </a:p>
          <a:p>
            <a:r>
              <a:rPr lang="bn-BD" sz="2800" dirty="0" smtClean="0"/>
              <a:t>মোবাইলঃ ০১৮৪০৫২৩২৫২ </a:t>
            </a:r>
          </a:p>
          <a:p>
            <a:r>
              <a:rPr lang="en-US" sz="2400" dirty="0" smtClean="0"/>
              <a:t>E-mail:Shaqueac252@gmail.com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724400" y="762000"/>
            <a:ext cx="441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    </a:t>
            </a:r>
            <a:r>
              <a:rPr lang="bn-BD" sz="2800" dirty="0" smtClean="0">
                <a:solidFill>
                  <a:srgbClr val="FF0000"/>
                </a:solidFill>
              </a:rPr>
              <a:t>বিষয় পরিচিতি </a:t>
            </a:r>
          </a:p>
          <a:p>
            <a:endParaRPr lang="bn-BD" sz="2800" dirty="0"/>
          </a:p>
          <a:p>
            <a:endParaRPr lang="bn-BD" sz="2800" dirty="0" smtClean="0"/>
          </a:p>
          <a:p>
            <a:endParaRPr lang="bn-BD" sz="2800" dirty="0"/>
          </a:p>
          <a:p>
            <a:endParaRPr lang="bn-BD" sz="2800" dirty="0" smtClean="0"/>
          </a:p>
          <a:p>
            <a:endParaRPr lang="bn-BD" sz="2800" dirty="0"/>
          </a:p>
          <a:p>
            <a:endParaRPr lang="bn-BD" sz="2800" dirty="0" smtClean="0"/>
          </a:p>
          <a:p>
            <a:endParaRPr lang="bn-BD" sz="2800" dirty="0"/>
          </a:p>
          <a:p>
            <a:endParaRPr lang="en-US" sz="2800" dirty="0" smtClean="0"/>
          </a:p>
          <a:p>
            <a:r>
              <a:rPr lang="en-US" sz="2800" dirty="0" smtClean="0"/>
              <a:t>            </a:t>
            </a:r>
            <a:r>
              <a:rPr lang="bn-BD" sz="2800" dirty="0" smtClean="0"/>
              <a:t>বিষয়ঃ বিজ্ঞান</a:t>
            </a:r>
          </a:p>
          <a:p>
            <a:r>
              <a:rPr lang="en-US" sz="2800" dirty="0" smtClean="0"/>
              <a:t>           </a:t>
            </a:r>
            <a:r>
              <a:rPr lang="bn-BD" sz="2800" dirty="0" smtClean="0"/>
              <a:t>শ্রেণিঃ ৮ম 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08" t="8684" r="26118" b="10590"/>
          <a:stretch/>
        </p:blipFill>
        <p:spPr>
          <a:xfrm>
            <a:off x="5747083" y="1295400"/>
            <a:ext cx="2482517" cy="319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8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3600" dirty="0" smtClean="0"/>
              <a:t>পূর্বজ্ঞান যাচাই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990600"/>
            <a:ext cx="4641822" cy="52577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352800" cy="4691063"/>
          </a:xfrm>
        </p:spPr>
        <p:txBody>
          <a:bodyPr>
            <a:normAutofit/>
          </a:bodyPr>
          <a:lstStyle/>
          <a:p>
            <a:r>
              <a:rPr lang="bn-BD" sz="2800" dirty="0" smtClean="0"/>
              <a:t>১।পাশের চিত্রে আমরা কি দেখতে পাচ্ছি? </a:t>
            </a:r>
          </a:p>
          <a:p>
            <a:r>
              <a:rPr lang="bn-BD" sz="2800" dirty="0" smtClean="0"/>
              <a:t>২। পরমাণু কাকে বলে ?</a:t>
            </a:r>
          </a:p>
          <a:p>
            <a:r>
              <a:rPr lang="bn-BD" sz="2800" dirty="0" smtClean="0"/>
              <a:t>৩।অনু কাকে বলে 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416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600" dirty="0" smtClean="0"/>
              <a:t>পাঠ পরিচিতি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981200"/>
            <a:ext cx="6477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বিষয়ঃ বিজ্ঞান </a:t>
            </a:r>
          </a:p>
          <a:p>
            <a:r>
              <a:rPr lang="bn-BD" sz="4800" dirty="0" smtClean="0"/>
              <a:t>শ্রেণিঃ ৮ম</a:t>
            </a:r>
          </a:p>
          <a:p>
            <a:r>
              <a:rPr lang="bn-BD" sz="4800" dirty="0" smtClean="0"/>
              <a:t>অধ্যায়ঃ ৬</a:t>
            </a:r>
          </a:p>
          <a:p>
            <a:r>
              <a:rPr lang="bn-BD" sz="4800" dirty="0" smtClean="0"/>
              <a:t>শিরোনামঃ পরমাণুর গঠন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5111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7200" dirty="0" smtClean="0"/>
              <a:t>শিখনফল 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bn-BD" sz="4000" dirty="0" smtClean="0"/>
              <a:t>পরমাণুর গঠন ব্যাখ্যা করতে পারবে ।</a:t>
            </a:r>
          </a:p>
          <a:p>
            <a:pPr marL="400050" indent="-400050">
              <a:buFont typeface="+mj-lt"/>
              <a:buAutoNum type="romanUcPeriod"/>
            </a:pPr>
            <a:r>
              <a:rPr lang="bn-BD" sz="4000" dirty="0" smtClean="0"/>
              <a:t>পারমাণবিক সংখ্যা ও ভর সংখ্যা ব্যাখ্যা করতে পারবে।</a:t>
            </a:r>
          </a:p>
          <a:p>
            <a:pPr marL="400050" indent="-400050">
              <a:buFont typeface="+mj-lt"/>
              <a:buAutoNum type="romanUcPeriod"/>
            </a:pPr>
            <a:r>
              <a:rPr lang="bn-BD" sz="4000" dirty="0" smtClean="0"/>
              <a:t>আইসোটোপ ব্যাখ্যা করতে পারবে।</a:t>
            </a:r>
          </a:p>
          <a:p>
            <a:pPr marL="400050" indent="-400050">
              <a:buFont typeface="+mj-lt"/>
              <a:buAutoNum type="romanUcPeriod"/>
            </a:pPr>
            <a:r>
              <a:rPr lang="bn-BD" sz="4000" dirty="0" smtClean="0"/>
              <a:t>ইলেকট্রন বিন্যাস ব্যাখ্যা করতে পারবে।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4059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000" dirty="0"/>
              <a:t>পরমাণুর গঠন</a:t>
            </a:r>
            <a:endParaRPr lang="en-US" sz="6000" dirty="0"/>
          </a:p>
        </p:txBody>
      </p:sp>
      <p:sp>
        <p:nvSpPr>
          <p:cNvPr id="3" name="Oval 2"/>
          <p:cNvSpPr/>
          <p:nvPr/>
        </p:nvSpPr>
        <p:spPr>
          <a:xfrm>
            <a:off x="3733800" y="3657600"/>
            <a:ext cx="11430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314700" y="3321627"/>
            <a:ext cx="1981200" cy="18911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33700" y="2864427"/>
            <a:ext cx="2743200" cy="28055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19800" y="3120736"/>
            <a:ext cx="2590800" cy="685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নিউক্লিয়াস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19800" y="4191000"/>
            <a:ext cx="2590800" cy="685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শক্তিস্তর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19800" y="5212772"/>
            <a:ext cx="25908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শক্তিস্তর 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10109131">
            <a:off x="4765464" y="3475524"/>
            <a:ext cx="1196729" cy="3641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495320">
            <a:off x="5333956" y="4194725"/>
            <a:ext cx="660638" cy="3565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1199556">
            <a:off x="5085872" y="5413087"/>
            <a:ext cx="887081" cy="285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5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04" y="1219200"/>
            <a:ext cx="8823385" cy="5105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06296" y="228600"/>
            <a:ext cx="388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/>
              <a:t>পরমাণুর গঠন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8071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/>
              <a:t>ইলেকট্রন বিন্যাস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114800" y="2943497"/>
            <a:ext cx="914400" cy="914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733800" y="2667000"/>
            <a:ext cx="1600200" cy="1514203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29000" y="2209801"/>
            <a:ext cx="2362200" cy="2286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24200" y="1938268"/>
            <a:ext cx="3002757" cy="2924857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24200" y="4038601"/>
            <a:ext cx="304800" cy="3048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429000" y="4357416"/>
            <a:ext cx="304800" cy="3048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75166" y="1920241"/>
            <a:ext cx="304800" cy="3048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00797" y="1785868"/>
            <a:ext cx="304800" cy="3048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21531" y="2381803"/>
            <a:ext cx="304800" cy="3048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895703" y="2704016"/>
            <a:ext cx="304800" cy="3048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027023" y="4648201"/>
            <a:ext cx="304800" cy="3048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368834" y="4465323"/>
            <a:ext cx="304800" cy="3048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581400" y="2412276"/>
            <a:ext cx="3048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381103" y="2741025"/>
            <a:ext cx="3048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533503" y="3911238"/>
            <a:ext cx="3048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881846" y="4162699"/>
            <a:ext cx="3048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625578" y="2057401"/>
            <a:ext cx="3048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048794" y="2209801"/>
            <a:ext cx="3048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627914" y="3518264"/>
            <a:ext cx="3048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638800" y="3045824"/>
            <a:ext cx="3048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576355" y="3975464"/>
            <a:ext cx="304800" cy="304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33900" y="2514600"/>
            <a:ext cx="304800" cy="304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299755" y="55626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ইলেকট্রন বিন্যাসঃ  </a:t>
            </a:r>
            <a:r>
              <a:rPr lang="bn-BD" sz="4000" b="1" dirty="0" smtClean="0">
                <a:solidFill>
                  <a:srgbClr val="92D050"/>
                </a:solidFill>
              </a:rPr>
              <a:t>২</a:t>
            </a:r>
            <a:r>
              <a:rPr lang="bn-BD" sz="4000" dirty="0" smtClean="0"/>
              <a:t> ,</a:t>
            </a:r>
            <a:r>
              <a:rPr lang="bn-BD" sz="4000" dirty="0" smtClean="0">
                <a:solidFill>
                  <a:srgbClr val="00B0F0"/>
                </a:solidFill>
              </a:rPr>
              <a:t>৮</a:t>
            </a:r>
            <a:r>
              <a:rPr lang="bn-BD" sz="4000" dirty="0" smtClean="0"/>
              <a:t> ,</a:t>
            </a:r>
            <a:r>
              <a:rPr lang="bn-BD" sz="4000" dirty="0" smtClean="0">
                <a:solidFill>
                  <a:srgbClr val="FF0000"/>
                </a:solidFill>
              </a:rPr>
              <a:t>৮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35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একক কাজ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471165"/>
              </p:ext>
            </p:extLst>
          </p:nvPr>
        </p:nvGraphicFramePr>
        <p:xfrm>
          <a:off x="1371600" y="1397000"/>
          <a:ext cx="70104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</a:tblGrid>
              <a:tr h="606425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/>
                        <a:t>পরমাণু</a:t>
                      </a:r>
                      <a:r>
                        <a:rPr lang="bn-BD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/>
                        <a:t>ইলেকট্রন</a:t>
                      </a:r>
                      <a:r>
                        <a:rPr lang="bn-BD" sz="2800" baseline="0" dirty="0" smtClean="0"/>
                        <a:t> বিন্যাস </a:t>
                      </a:r>
                      <a:endParaRPr lang="en-US" sz="2800" dirty="0"/>
                    </a:p>
                  </a:txBody>
                  <a:tcPr/>
                </a:tc>
              </a:tr>
              <a:tr h="606425">
                <a:tc>
                  <a:txBody>
                    <a:bodyPr/>
                    <a:lstStyle/>
                    <a:p>
                      <a:r>
                        <a:rPr lang="en-US" dirty="0" smtClean="0"/>
                        <a:t>P(15)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6425">
                <a:tc>
                  <a:txBody>
                    <a:bodyPr/>
                    <a:lstStyle/>
                    <a:p>
                      <a:r>
                        <a:rPr lang="en-US" dirty="0" smtClean="0"/>
                        <a:t>O(8)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6425">
                <a:tc>
                  <a:txBody>
                    <a:bodyPr/>
                    <a:lstStyle/>
                    <a:p>
                      <a:r>
                        <a:rPr lang="en-US" dirty="0" smtClean="0"/>
                        <a:t>Ne(10)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6425">
                <a:tc>
                  <a:txBody>
                    <a:bodyPr/>
                    <a:lstStyle/>
                    <a:p>
                      <a:r>
                        <a:rPr lang="en-US" dirty="0" smtClean="0"/>
                        <a:t>S(16)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64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r>
                        <a:rPr lang="en-US" dirty="0" smtClean="0"/>
                        <a:t>(18)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6425">
                <a:tc>
                  <a:txBody>
                    <a:bodyPr/>
                    <a:lstStyle/>
                    <a:p>
                      <a:r>
                        <a:rPr lang="en-US" dirty="0" smtClean="0"/>
                        <a:t>N(7)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6425">
                <a:tc>
                  <a:txBody>
                    <a:bodyPr/>
                    <a:lstStyle/>
                    <a:p>
                      <a:r>
                        <a:rPr lang="en-US" dirty="0" smtClean="0"/>
                        <a:t>K(19)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65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259</Words>
  <Application>Microsoft Office PowerPoint</Application>
  <PresentationFormat>On-screen Show (4:3)</PresentationFormat>
  <Paragraphs>114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পূর্বজ্ঞান যাচাই</vt:lpstr>
      <vt:lpstr>পাঠ পরিচিতি</vt:lpstr>
      <vt:lpstr>শিখনফল </vt:lpstr>
      <vt:lpstr>পরমাণুর গঠন</vt:lpstr>
      <vt:lpstr>PowerPoint Presentation</vt:lpstr>
      <vt:lpstr>ইলেকট্রন বিন্যাস</vt:lpstr>
      <vt:lpstr>একক কাজ</vt:lpstr>
      <vt:lpstr>আইসোটোপ</vt:lpstr>
      <vt:lpstr>আইসোটোপ</vt:lpstr>
      <vt:lpstr>পারমাণবিক সংখ্যা ও ভর সংখ্যা</vt:lpstr>
      <vt:lpstr>PowerPoint Presentation</vt:lpstr>
      <vt:lpstr>দলীয় কাজ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</dc:creator>
  <cp:lastModifiedBy>My</cp:lastModifiedBy>
  <cp:revision>24</cp:revision>
  <dcterms:created xsi:type="dcterms:W3CDTF">2006-08-16T00:00:00Z</dcterms:created>
  <dcterms:modified xsi:type="dcterms:W3CDTF">2020-05-10T13:44:34Z</dcterms:modified>
</cp:coreProperties>
</file>