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60A0D-DF83-4AE7-B0CA-E679AA5A6F3E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2DC41-44DF-48E2-966E-A7EE02F96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n-BD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2DC41-44DF-48E2-966E-A7EE02F96C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eg"/><Relationship Id="rId5" Type="http://schemas.openxmlformats.org/officeDocument/2006/relationships/image" Target="../media/image7.jpe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772400" cy="1470025"/>
          </a:xfrm>
        </p:spPr>
        <p:txBody>
          <a:bodyPr/>
          <a:lstStyle/>
          <a:p>
            <a:r>
              <a:rPr lang="en-US" dirty="0" err="1" smtClean="0"/>
              <a:t>শুভেচ্ছা</a:t>
            </a:r>
            <a:r>
              <a:rPr lang="en-US" dirty="0" smtClean="0"/>
              <a:t> ও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-461665"/>
            <a:ext cx="6256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শুভেচ্ছা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ও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স্বাগতম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C:\Users\pcmc\Pictures\flowe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71600" y="-685800"/>
            <a:ext cx="13011150" cy="3581400"/>
          </a:xfrm>
          <a:prstGeom prst="rect">
            <a:avLst/>
          </a:prstGeom>
          <a:noFill/>
        </p:spPr>
      </p:pic>
      <p:pic>
        <p:nvPicPr>
          <p:cNvPr id="1027" name="Picture 3" descr="C:\Users\pcmc\Pictures\flowe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3575" y="-228600"/>
            <a:ext cx="13011150" cy="2133600"/>
          </a:xfrm>
          <a:prstGeom prst="rect">
            <a:avLst/>
          </a:prstGeom>
          <a:noFill/>
        </p:spPr>
      </p:pic>
      <p:pic>
        <p:nvPicPr>
          <p:cNvPr id="1028" name="Picture 4" descr="C:\Users\pcmc\Pictures\flowe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3575" y="-1371600"/>
            <a:ext cx="13011150" cy="8991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400347" y="-990600"/>
            <a:ext cx="788665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শুভেচ্ছা</a:t>
            </a:r>
            <a:endParaRPr lang="en-US" sz="8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ও</a:t>
            </a:r>
          </a:p>
          <a:p>
            <a:pPr algn="ctr"/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স্বাগতম</a:t>
            </a: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03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685800" y="457200"/>
            <a:ext cx="7738872" cy="762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1"/>
            <a:ext cx="7772400" cy="12953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সুযোগ ব্যয়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bn-BD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Opportunity 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Bevel 6"/>
          <p:cNvSpPr/>
          <p:nvPr/>
        </p:nvSpPr>
        <p:spPr>
          <a:xfrm>
            <a:off x="762000" y="1676400"/>
            <a:ext cx="7696200" cy="4876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9200" y="2133600"/>
            <a:ext cx="6705600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দুস্প্রাপ্যতা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এবং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অভাবের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নির্বাচন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থেকে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ধারনাটির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উদ্ভব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অতিরিক্ত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লাভের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জন্য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অন্য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ছেড়ে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দিতে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সেটাই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প্রথম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অর্থা</a:t>
            </a:r>
            <a:r>
              <a:rPr lang="en-US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ৎ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ত্যাগকৃত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মানুষ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কিছুই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সাথে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পেতে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পারে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ও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সল্পতা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পছন্দের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ক্ষেত্রে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বাধার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সৃষ্টি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পেতে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চাইলে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আর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হাত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ছাডা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অতএব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বলা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পছন্দ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পূরন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গিয়ে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পরিবর্তে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সর্বোত্তম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পছন্দটি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ত্যাগ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সেই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ত্যাগকৃত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পছন্দ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সুযোগকে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প্রথম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দ্রব্যটির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বলে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উদাহরনঃ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জমিতে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চাষ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৪০মন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অথবা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পরিবর্তে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চাষ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৩০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মন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উৎপাদিত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এক্ষেত্রে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চাষ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হবে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৩০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মন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আবার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চাষ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হবে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৪০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মন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endParaRPr kumimoji="0" lang="hi-IN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 </a:t>
            </a:r>
            <a:r>
              <a:rPr lang="bn-BD" b="1" dirty="0" smtClean="0">
                <a:solidFill>
                  <a:srgbClr val="C00000"/>
                </a:solidFill>
              </a:rPr>
              <a:t>রেখাচিত্রে বিশ্লেষণ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bn-BD" b="1" dirty="0" smtClean="0"/>
              <a:t>    </a:t>
            </a:r>
            <a:r>
              <a:rPr lang="en-US" b="1" dirty="0" smtClean="0"/>
              <a:t> Yদ্রব্য</a:t>
            </a:r>
            <a:endParaRPr lang="en-US" dirty="0" smtClean="0"/>
          </a:p>
          <a:p>
            <a:r>
              <a:rPr lang="en-US" b="1" dirty="0" smtClean="0"/>
              <a:t> </a:t>
            </a:r>
            <a:r>
              <a:rPr lang="bn-BD" b="1" dirty="0" smtClean="0"/>
              <a:t>         A</a:t>
            </a:r>
            <a:endParaRPr lang="en-US" dirty="0" smtClean="0"/>
          </a:p>
          <a:p>
            <a:r>
              <a:rPr lang="en-US" b="1" dirty="0" smtClean="0"/>
              <a:t>                                              </a:t>
            </a:r>
            <a:r>
              <a:rPr lang="en-US" dirty="0" err="1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lang="en-US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lang="en-US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endParaRPr lang="en-US" dirty="0" smtClean="0"/>
          </a:p>
          <a:p>
            <a:r>
              <a:rPr lang="en-US" b="1" dirty="0" smtClean="0"/>
              <a:t>          </a:t>
            </a:r>
            <a:endParaRPr lang="en-US" dirty="0" smtClean="0"/>
          </a:p>
          <a:p>
            <a:r>
              <a:rPr lang="en-US" b="1" dirty="0" smtClean="0"/>
              <a:t>     </a:t>
            </a:r>
            <a:r>
              <a:rPr lang="bn-BD" b="1" dirty="0" smtClean="0"/>
              <a:t>N </a:t>
            </a:r>
            <a:r>
              <a:rPr lang="en-US" b="1" dirty="0" smtClean="0"/>
              <a:t> .                   </a:t>
            </a:r>
            <a:r>
              <a:rPr lang="bn-BD" b="1" dirty="0" smtClean="0"/>
              <a:t>  </a:t>
            </a:r>
            <a:r>
              <a:rPr lang="en-US" b="1" dirty="0" smtClean="0"/>
              <a:t>        </a:t>
            </a:r>
            <a:r>
              <a:rPr lang="bn-BD" b="1" dirty="0" smtClean="0"/>
              <a:t>E</a:t>
            </a:r>
            <a:endParaRPr lang="en-US" dirty="0" smtClean="0"/>
          </a:p>
          <a:p>
            <a:r>
              <a:rPr lang="en-US" b="1" dirty="0" smtClean="0"/>
              <a:t>           </a:t>
            </a:r>
            <a:r>
              <a:rPr lang="en-US" b="1" dirty="0" err="1" smtClean="0"/>
              <a:t>ত্যাগ</a:t>
            </a:r>
            <a:r>
              <a:rPr lang="en-US" b="1" dirty="0" smtClean="0"/>
              <a:t>       </a:t>
            </a:r>
            <a:r>
              <a:rPr lang="en-US" sz="3300" b="1" dirty="0" smtClean="0"/>
              <a:t> Y</a:t>
            </a:r>
            <a:endParaRPr lang="en-US" sz="3300" dirty="0" smtClean="0"/>
          </a:p>
          <a:p>
            <a:r>
              <a:rPr lang="en-US" b="1" dirty="0" smtClean="0"/>
              <a:t>    </a:t>
            </a:r>
            <a:r>
              <a:rPr lang="bn-BD" b="1" dirty="0" smtClean="0"/>
              <a:t>N</a:t>
            </a:r>
            <a:r>
              <a:rPr lang="bn-BD" b="1" baseline="-25000" dirty="0" smtClean="0"/>
              <a:t>1</a:t>
            </a:r>
            <a:r>
              <a:rPr lang="en-US" b="1" dirty="0" smtClean="0"/>
              <a:t> .</a:t>
            </a:r>
            <a:r>
              <a:rPr lang="bn-BD" b="1" dirty="0" smtClean="0"/>
              <a:t>                               </a:t>
            </a:r>
            <a:r>
              <a:rPr lang="en-US" b="1" dirty="0" smtClean="0"/>
              <a:t> </a:t>
            </a:r>
            <a:r>
              <a:rPr lang="bn-BD" b="1" dirty="0" smtClean="0"/>
              <a:t> F</a:t>
            </a:r>
            <a:endParaRPr lang="en-US" dirty="0" smtClean="0"/>
          </a:p>
          <a:p>
            <a:r>
              <a:rPr lang="en-US" b="1" dirty="0" smtClean="0"/>
              <a:t>          </a:t>
            </a:r>
            <a:endParaRPr lang="en-US" dirty="0" smtClean="0"/>
          </a:p>
          <a:p>
            <a:r>
              <a:rPr lang="en-US" b="1" dirty="0" smtClean="0"/>
              <a:t>                                       </a:t>
            </a:r>
            <a:r>
              <a:rPr lang="en-US" b="1" dirty="0" err="1" smtClean="0"/>
              <a:t>প্রাপ্তি</a:t>
            </a:r>
            <a:endParaRPr lang="en-US" dirty="0" smtClean="0"/>
          </a:p>
          <a:p>
            <a:r>
              <a:rPr lang="en-US" b="1" dirty="0" smtClean="0"/>
              <a:t>                                          </a:t>
            </a:r>
            <a:r>
              <a:rPr lang="en-US" sz="3600" b="1" dirty="0" smtClean="0"/>
              <a:t>  X</a:t>
            </a:r>
            <a:r>
              <a:rPr lang="en-US" b="1" dirty="0" smtClean="0"/>
              <a:t>         B</a:t>
            </a:r>
            <a:endParaRPr lang="en-US" dirty="0" smtClean="0"/>
          </a:p>
          <a:p>
            <a:r>
              <a:rPr lang="en-US" b="1" dirty="0" smtClean="0"/>
              <a:t>                                              </a:t>
            </a:r>
            <a:endParaRPr lang="en-US" dirty="0" smtClean="0"/>
          </a:p>
          <a:p>
            <a:r>
              <a:rPr lang="en-US" b="1" dirty="0" smtClean="0"/>
              <a:t>          </a:t>
            </a:r>
            <a:r>
              <a:rPr lang="bn-BD" b="1" dirty="0" smtClean="0"/>
              <a:t>O</a:t>
            </a:r>
            <a:r>
              <a:rPr lang="en-US" b="1" dirty="0" smtClean="0"/>
              <a:t>        </a:t>
            </a:r>
            <a:r>
              <a:rPr lang="bn-BD" b="1" dirty="0" smtClean="0"/>
              <a:t>    </a:t>
            </a:r>
            <a:r>
              <a:rPr lang="en-US" b="1" dirty="0" smtClean="0"/>
              <a:t>       </a:t>
            </a:r>
            <a:r>
              <a:rPr lang="bn-BD" b="1" dirty="0" smtClean="0"/>
              <a:t>M  </a:t>
            </a:r>
            <a:r>
              <a:rPr lang="en-US" b="1" dirty="0" smtClean="0"/>
              <a:t>       </a:t>
            </a:r>
            <a:r>
              <a:rPr lang="bn-BD" b="1" dirty="0" smtClean="0"/>
              <a:t>M</a:t>
            </a:r>
            <a:r>
              <a:rPr lang="bn-BD" b="1" baseline="-25000" dirty="0" smtClean="0"/>
              <a:t>1</a:t>
            </a:r>
            <a:r>
              <a:rPr lang="en-US" b="1" dirty="0" smtClean="0"/>
              <a:t>                 X</a:t>
            </a:r>
            <a:endParaRPr lang="en-US" dirty="0" smtClean="0"/>
          </a:p>
          <a:p>
            <a:r>
              <a:rPr lang="en-US" b="1" dirty="0" smtClean="0"/>
              <a:t>                                   X </a:t>
            </a:r>
            <a:r>
              <a:rPr lang="en-US" b="1" dirty="0" err="1" smtClean="0"/>
              <a:t>দ্রব্য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-153194" y="3733800"/>
            <a:ext cx="2896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181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-609600" y="3352800"/>
            <a:ext cx="3810000" cy="37338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95400" y="42672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3810000"/>
            <a:ext cx="129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15394" y="4723606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828800" y="4495800"/>
            <a:ext cx="137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1981200" y="3962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2590800" y="49530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9"/>
          <p:cNvSpPr>
            <a:spLocks noGrp="1" noChangeArrowheads="1"/>
          </p:cNvSpPr>
          <p:nvPr>
            <p:ph sz="half" idx="2"/>
          </p:nvPr>
        </p:nvSpPr>
        <p:spPr bwMode="auto">
          <a:xfrm>
            <a:off x="4648200" y="1600201"/>
            <a:ext cx="4038600" cy="317009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ত্যাগ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  <a:latin typeface="Nirmala UI" pitchFamily="34" charset="0"/>
                <a:ea typeface="Calibri" pitchFamily="34" charset="0"/>
                <a:cs typeface="Nirmala U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Y (ON-ON</a:t>
            </a:r>
            <a:r>
              <a:rPr lang="en-US" sz="1200" dirty="0" smtClean="0">
                <a:solidFill>
                  <a:srgbClr val="002060"/>
                </a:solidFill>
                <a:latin typeface="Nirmala UI" pitchFamily="34" charset="0"/>
                <a:ea typeface="Calibri" pitchFamily="34" charset="0"/>
                <a:cs typeface="Nirmala UI" pitchFamily="34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)=N</a:t>
            </a:r>
            <a:r>
              <a:rPr lang="bn-BD" sz="1800" dirty="0" smtClean="0">
                <a:solidFill>
                  <a:srgbClr val="002060"/>
                </a:solidFill>
                <a:latin typeface="Nirmala UI" pitchFamily="34" charset="0"/>
                <a:ea typeface="Calibri" pitchFamily="34" charset="0"/>
                <a:cs typeface="Nirmala UI" pitchFamily="34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N</a:t>
            </a: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Xদ্রব্যের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প্রাপ্তি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</a:t>
            </a: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  <a:latin typeface="Nirmala UI" pitchFamily="34" charset="0"/>
                <a:ea typeface="Calibri" pitchFamily="34" charset="0"/>
                <a:cs typeface="Nirmala U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X (OM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-OM)=MM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                                           	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4800600" y="22098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00600" y="34290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Vertical Scroll 15"/>
          <p:cNvSpPr/>
          <p:nvPr/>
        </p:nvSpPr>
        <p:spPr>
          <a:xfrm>
            <a:off x="381000" y="228600"/>
            <a:ext cx="8348472" cy="1295400"/>
          </a:xfrm>
          <a:prstGeom prst="verticalScroll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</a:rPr>
              <a:t>সুযোগ ব্যয়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</a:rPr>
              <a:t>রেখা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bn-BD" sz="4000" dirty="0" smtClean="0">
                <a:solidFill>
                  <a:schemeClr val="bg1"/>
                </a:solidFill>
              </a:rPr>
              <a:t>Opportunity cost</a:t>
            </a:r>
            <a:r>
              <a:rPr lang="en-US" sz="4000" dirty="0" smtClean="0">
                <a:solidFill>
                  <a:schemeClr val="bg1"/>
                </a:solidFill>
              </a:rPr>
              <a:t>  Curve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57400" y="3429000"/>
            <a:ext cx="7620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648200" y="4876800"/>
          <a:ext cx="4038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উৎপাদক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যদি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000" b="1" baseline="0" dirty="0" smtClean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দ্রব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অপেক্ষা</a:t>
                      </a:r>
                      <a:r>
                        <a:rPr lang="bn-BD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bn-BD" sz="2000" b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bn-BD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দ্রবকে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অধিক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প্রয়োজন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মনে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করে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তবে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সে</a:t>
                      </a:r>
                      <a:r>
                        <a:rPr lang="bn-BD" sz="2000" b="1" baseline="0" dirty="0" smtClean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বিন্দু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অপেক্ষা</a:t>
                      </a:r>
                      <a:r>
                        <a:rPr lang="bn-BD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0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বিন্দুতে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উৎপাদন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নির্ধারন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করতে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পারে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।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1001"/>
            <a:ext cx="7772400" cy="1066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609600" y="381000"/>
            <a:ext cx="7891272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609600" y="1828800"/>
            <a:ext cx="79248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685800" y="3048000"/>
            <a:ext cx="7924800" cy="1033272"/>
          </a:xfrm>
          <a:prstGeom prst="horizontalScroll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609600" y="4343400"/>
            <a:ext cx="7848600" cy="914400"/>
          </a:xfrm>
          <a:prstGeom prst="horizontalScroll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orizontal Scroll 7"/>
          <p:cNvSpPr/>
          <p:nvPr/>
        </p:nvSpPr>
        <p:spPr>
          <a:xfrm>
            <a:off x="609600" y="5715000"/>
            <a:ext cx="7848600" cy="103327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685800"/>
            <a:ext cx="7620000" cy="707886"/>
          </a:xfrm>
          <a:prstGeom prst="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spc="200" normalizeH="0" baseline="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4000" b="1" i="0" u="none" strike="noStrike" spc="200" normalizeH="0" baseline="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1" i="0" u="none" strike="noStrike" spc="200" normalizeH="0" baseline="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ব্যয়ের</a:t>
            </a:r>
            <a:r>
              <a:rPr kumimoji="0" lang="en-US" sz="4000" b="1" i="0" u="none" strike="noStrike" spc="200" normalizeH="0" baseline="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1" i="0" u="none" strike="noStrike" spc="200" normalizeH="0" baseline="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প্রকারভেদঃ</a:t>
            </a:r>
            <a:endParaRPr kumimoji="0" lang="en-US" sz="4000" b="1" i="0" u="none" strike="noStrike" spc="200" normalizeH="0" baseline="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2000" y="1981200"/>
            <a:ext cx="7696200" cy="5847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সাধারনত</a:t>
            </a:r>
            <a:r>
              <a:rPr kumimoji="0" lang="en-US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তিন</a:t>
            </a:r>
            <a:r>
              <a:rPr kumimoji="0" lang="en-US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প্রকার</a:t>
            </a:r>
            <a:r>
              <a:rPr kumimoji="0" lang="en-US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যথা</a:t>
            </a:r>
            <a:r>
              <a:rPr kumimoji="0" lang="en-US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-</a:t>
            </a:r>
            <a:endParaRPr kumimoji="0" lang="en-US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62000" y="3124200"/>
            <a:ext cx="777240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ক্রমবর্ধ্মান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(Increasing opportunity cost)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4495800"/>
            <a:ext cx="76200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ক্রমহ্রাস্মান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(Decreasing opportunity cost)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5943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স্থির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(Constant opportunity cost)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8768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 </a:t>
            </a:r>
            <a:r>
              <a:rPr lang="en-US" dirty="0" err="1" smtClean="0"/>
              <a:t>দ্রব্য</a:t>
            </a:r>
            <a:r>
              <a:rPr lang="bn-BD" dirty="0" smtClean="0"/>
              <a:t>       </a:t>
            </a:r>
            <a:r>
              <a:rPr lang="bn-BD" dirty="0" smtClean="0">
                <a:solidFill>
                  <a:srgbClr val="C00000"/>
                </a:solidFill>
              </a:rPr>
              <a:t>চিত্রে বিশ্লেষণ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b="1" dirty="0" smtClean="0"/>
              <a:t>40 . A   R</a:t>
            </a:r>
          </a:p>
          <a:p>
            <a:pPr>
              <a:buNone/>
            </a:pPr>
            <a:r>
              <a:rPr lang="en-US" sz="2000" b="1" dirty="0" smtClean="0"/>
              <a:t>  35 .             S</a:t>
            </a:r>
          </a:p>
          <a:p>
            <a:pPr>
              <a:buNone/>
            </a:pPr>
            <a:r>
              <a:rPr lang="en-US" sz="2000" b="1" dirty="0" smtClean="0"/>
              <a:t>  30 .</a:t>
            </a:r>
            <a:r>
              <a:rPr lang="bn-BD" sz="2000" b="1" dirty="0" smtClean="0"/>
              <a:t>                  </a:t>
            </a:r>
            <a:r>
              <a:rPr lang="bn-IN" sz="1400" dirty="0" smtClean="0"/>
              <a:t>ক্রমবর্ধ্মান সুযোগ ব্যয়</a:t>
            </a:r>
            <a:r>
              <a:rPr lang="bn-BD" sz="1400" dirty="0" smtClean="0"/>
              <a:t> রেখা</a:t>
            </a:r>
            <a:r>
              <a:rPr lang="bn-IN" sz="1400" dirty="0" smtClean="0"/>
              <a:t> </a:t>
            </a:r>
            <a:endParaRPr lang="en-US" sz="1400" b="1" dirty="0" smtClean="0"/>
          </a:p>
          <a:p>
            <a:pPr>
              <a:buNone/>
            </a:pPr>
            <a:r>
              <a:rPr lang="en-US" sz="2000" b="1" dirty="0" smtClean="0"/>
              <a:t>  25 .                     T</a:t>
            </a:r>
          </a:p>
          <a:p>
            <a:pPr>
              <a:buNone/>
            </a:pPr>
            <a:r>
              <a:rPr lang="en-US" sz="2000" b="1" dirty="0" smtClean="0"/>
              <a:t>  20 .</a:t>
            </a:r>
          </a:p>
          <a:p>
            <a:pPr>
              <a:buNone/>
            </a:pPr>
            <a:r>
              <a:rPr lang="en-US" sz="2000" b="1" dirty="0" smtClean="0"/>
              <a:t>  15 .                             Q</a:t>
            </a:r>
          </a:p>
          <a:p>
            <a:pPr>
              <a:buNone/>
            </a:pPr>
            <a:r>
              <a:rPr lang="en-US" sz="2000" b="1" dirty="0" smtClean="0"/>
              <a:t>  10 .</a:t>
            </a:r>
          </a:p>
          <a:p>
            <a:pPr>
              <a:buNone/>
            </a:pPr>
            <a:r>
              <a:rPr lang="en-US" sz="2000" b="1" dirty="0" smtClean="0"/>
              <a:t>   5  .</a:t>
            </a:r>
          </a:p>
          <a:p>
            <a:pPr>
              <a:buNone/>
            </a:pPr>
            <a:r>
              <a:rPr lang="en-US" sz="2000" b="1" dirty="0" smtClean="0"/>
              <a:t>       .      .      .      .      .      .B              X</a:t>
            </a:r>
          </a:p>
          <a:p>
            <a:pPr>
              <a:buNone/>
            </a:pPr>
            <a:r>
              <a:rPr lang="en-US" sz="2000" b="1" dirty="0" smtClean="0"/>
              <a:t>      0    10   20  30  40   50</a:t>
            </a:r>
          </a:p>
          <a:p>
            <a:pPr>
              <a:buNone/>
            </a:pPr>
            <a:r>
              <a:rPr lang="en-US" sz="2000" b="1" dirty="0" smtClean="0"/>
              <a:t>                  X </a:t>
            </a:r>
            <a:r>
              <a:rPr lang="en-US" sz="2000" b="1" dirty="0" err="1" smtClean="0"/>
              <a:t>দ্রব্য</a:t>
            </a:r>
            <a:endParaRPr lang="en-US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438400"/>
          </a:xfrm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bn-BD" dirty="0" smtClean="0"/>
              <a:t> </a:t>
            </a:r>
            <a:r>
              <a:rPr lang="bn-IN" sz="2200" dirty="0" smtClean="0"/>
              <a:t>নির্দিষ্ট হারে কোন দ্রব্যের অতিরিক্ত একক </a:t>
            </a:r>
            <a:r>
              <a:rPr lang="bn-BD" sz="2200" dirty="0" smtClean="0"/>
              <a:t>উৎপাদন  </a:t>
            </a:r>
            <a:r>
              <a:rPr lang="bn-IN" sz="2200" dirty="0" smtClean="0"/>
              <a:t>জন্য অপর দ্রব্যের ক্রমান্বয়ে বেশী পরিমান ত্যাগ করা হলে তাকে প্রথম দ্রব্যটির ক্রমবর্ধ</a:t>
            </a:r>
            <a:r>
              <a:rPr lang="bn-BD" sz="2200" dirty="0" smtClean="0"/>
              <a:t>মা</a:t>
            </a:r>
            <a:r>
              <a:rPr lang="bn-IN" sz="2200" dirty="0" smtClean="0"/>
              <a:t>ন সুযোগ ব্যয় বলে </a:t>
            </a:r>
            <a:r>
              <a:rPr lang="hi-IN" sz="2200" dirty="0" smtClean="0"/>
              <a:t>।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304800" y="304800"/>
            <a:ext cx="8424672" cy="1143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60960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ক্রম</a:t>
            </a:r>
            <a:r>
              <a:rPr kumimoji="0" lang="bn-BD" sz="36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বর্ধমান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lang="bn-BD" sz="3600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 বিশ্লেষণ</a:t>
            </a:r>
            <a:endParaRPr kumimoji="0" lang="bn-IN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rot="5400000" flipH="1" flipV="1">
            <a:off x="-647700" y="36195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066800" y="53340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066800" y="4267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2133600" y="4800600"/>
            <a:ext cx="1066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66800" y="3505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1295400" y="4419600"/>
            <a:ext cx="1828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647700" y="4152900"/>
            <a:ext cx="2362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066800" y="2971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 flipH="1" flipV="1">
            <a:off x="76200" y="3962400"/>
            <a:ext cx="2743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066800" y="2590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reeform 129"/>
          <p:cNvSpPr/>
          <p:nvPr/>
        </p:nvSpPr>
        <p:spPr>
          <a:xfrm>
            <a:off x="1084881" y="2433234"/>
            <a:ext cx="1968285" cy="2929180"/>
          </a:xfrm>
          <a:custGeom>
            <a:avLst/>
            <a:gdLst>
              <a:gd name="connsiteX0" fmla="*/ 0 w 1968285"/>
              <a:gd name="connsiteY0" fmla="*/ 0 h 2929180"/>
              <a:gd name="connsiteX1" fmla="*/ 402956 w 1968285"/>
              <a:gd name="connsiteY1" fmla="*/ 185980 h 2929180"/>
              <a:gd name="connsiteX2" fmla="*/ 759417 w 1968285"/>
              <a:gd name="connsiteY2" fmla="*/ 557939 h 2929180"/>
              <a:gd name="connsiteX3" fmla="*/ 1224366 w 1968285"/>
              <a:gd name="connsiteY3" fmla="*/ 1208868 h 2929180"/>
              <a:gd name="connsiteX4" fmla="*/ 1611824 w 1968285"/>
              <a:gd name="connsiteY4" fmla="*/ 1875295 h 2929180"/>
              <a:gd name="connsiteX5" fmla="*/ 1968285 w 1968285"/>
              <a:gd name="connsiteY5" fmla="*/ 2929180 h 2929180"/>
              <a:gd name="connsiteX6" fmla="*/ 1968285 w 1968285"/>
              <a:gd name="connsiteY6" fmla="*/ 2929180 h 2929180"/>
              <a:gd name="connsiteX7" fmla="*/ 1968285 w 1968285"/>
              <a:gd name="connsiteY7" fmla="*/ 2929180 h 2929180"/>
              <a:gd name="connsiteX8" fmla="*/ 1968285 w 1968285"/>
              <a:gd name="connsiteY8" fmla="*/ 2929180 h 2929180"/>
              <a:gd name="connsiteX9" fmla="*/ 1968285 w 1968285"/>
              <a:gd name="connsiteY9" fmla="*/ 2929180 h 2929180"/>
              <a:gd name="connsiteX10" fmla="*/ 1968285 w 1968285"/>
              <a:gd name="connsiteY10" fmla="*/ 2929180 h 2929180"/>
              <a:gd name="connsiteX11" fmla="*/ 1968285 w 1968285"/>
              <a:gd name="connsiteY11" fmla="*/ 2929180 h 292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8285" h="2929180">
                <a:moveTo>
                  <a:pt x="0" y="0"/>
                </a:moveTo>
                <a:cubicBezTo>
                  <a:pt x="138193" y="46495"/>
                  <a:pt x="276387" y="92990"/>
                  <a:pt x="402956" y="185980"/>
                </a:cubicBezTo>
                <a:cubicBezTo>
                  <a:pt x="529525" y="278970"/>
                  <a:pt x="622515" y="387458"/>
                  <a:pt x="759417" y="557939"/>
                </a:cubicBezTo>
                <a:cubicBezTo>
                  <a:pt x="896319" y="728420"/>
                  <a:pt x="1082298" y="989309"/>
                  <a:pt x="1224366" y="1208868"/>
                </a:cubicBezTo>
                <a:cubicBezTo>
                  <a:pt x="1366434" y="1428427"/>
                  <a:pt x="1487838" y="1588576"/>
                  <a:pt x="1611824" y="1875295"/>
                </a:cubicBezTo>
                <a:cubicBezTo>
                  <a:pt x="1735811" y="2162014"/>
                  <a:pt x="1968285" y="2929180"/>
                  <a:pt x="1968285" y="2929180"/>
                </a:cubicBez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1981200" y="31242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4648200" y="4191000"/>
            <a:ext cx="4114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4800600" y="4191000"/>
            <a:ext cx="3886200" cy="2308324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প্রদত্ত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চিত্রে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X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প্রতিবারই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বৃদ্ধির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ক্রমশ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বেশী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ত্যাগ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হচ্ছে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</a:t>
            </a:r>
            <a:endParaRPr kumimoji="0" lang="hi-IN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028700" y="3238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952500" y="3924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24000" y="4953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05000" y="4953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86000" y="4953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104900" y="2781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n-BD" sz="2000" dirty="0" smtClean="0"/>
              <a:t>Y দ্রব্য                    </a:t>
            </a:r>
            <a:r>
              <a:rPr lang="en-US" sz="2000" dirty="0" err="1" smtClean="0">
                <a:solidFill>
                  <a:srgbClr val="C00000"/>
                </a:solidFill>
              </a:rPr>
              <a:t>রেখাচিত্রে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বিশ্লেষণ</a:t>
            </a:r>
            <a:endParaRPr lang="bn-BD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n-BD" sz="2000" dirty="0" smtClean="0"/>
              <a:t>         </a:t>
            </a:r>
            <a:r>
              <a:rPr lang="bn-BD" sz="2000" b="1" dirty="0" smtClean="0"/>
              <a:t> .</a:t>
            </a:r>
          </a:p>
          <a:p>
            <a:pPr>
              <a:buNone/>
            </a:pPr>
            <a:r>
              <a:rPr lang="bn-BD" sz="2000" b="1" dirty="0" smtClean="0"/>
              <a:t>      </a:t>
            </a:r>
          </a:p>
          <a:p>
            <a:pPr>
              <a:buNone/>
            </a:pPr>
            <a:r>
              <a:rPr lang="bn-BD" sz="2000" b="1" dirty="0" smtClean="0"/>
              <a:t>     16  .           A</a:t>
            </a:r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r>
              <a:rPr lang="bn-BD" sz="2000" b="1" dirty="0" smtClean="0"/>
              <a:t>      12  .            . R</a:t>
            </a:r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r>
              <a:rPr lang="bn-BD" sz="2000" b="1" dirty="0" smtClean="0"/>
              <a:t>       9 .</a:t>
            </a:r>
            <a:r>
              <a:rPr lang="bn-IN" sz="1800" dirty="0" smtClean="0"/>
              <a:t> </a:t>
            </a:r>
            <a:r>
              <a:rPr lang="bn-BD" sz="1800" dirty="0" smtClean="0"/>
              <a:t>                    </a:t>
            </a:r>
            <a:r>
              <a:rPr lang="bn-IN" sz="1800" dirty="0" smtClean="0"/>
              <a:t>ক্র</a:t>
            </a:r>
            <a:r>
              <a:rPr lang="bn-BD" sz="1800" dirty="0" smtClean="0"/>
              <a:t>মহ্রাসমান </a:t>
            </a:r>
            <a:r>
              <a:rPr lang="bn-IN" sz="1800" dirty="0" smtClean="0"/>
              <a:t>সুযোগ ব্যয়</a:t>
            </a:r>
            <a:r>
              <a:rPr lang="bn-BD" sz="1800" dirty="0" smtClean="0"/>
              <a:t> </a:t>
            </a:r>
            <a:r>
              <a:rPr lang="en-US" sz="1800" dirty="0" err="1" smtClean="0"/>
              <a:t>রেখা</a:t>
            </a:r>
            <a:r>
              <a:rPr lang="bn-IN" sz="1800" dirty="0" smtClean="0"/>
              <a:t> </a:t>
            </a:r>
            <a:endParaRPr lang="bn-BD" sz="2000" b="1" dirty="0" smtClean="0"/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r>
              <a:rPr lang="bn-BD" sz="2000" b="1" dirty="0" smtClean="0"/>
              <a:t>     </a:t>
            </a:r>
            <a:r>
              <a:rPr lang="en-US" sz="2000" b="1" dirty="0" smtClean="0"/>
              <a:t> </a:t>
            </a:r>
            <a:r>
              <a:rPr lang="bn-BD" sz="2000" b="1" dirty="0" smtClean="0"/>
              <a:t>  6 .                       S</a:t>
            </a:r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r>
              <a:rPr lang="bn-BD" sz="2000" b="1" dirty="0" smtClean="0"/>
              <a:t>          3 .                              .   T                            </a:t>
            </a:r>
          </a:p>
          <a:p>
            <a:pPr>
              <a:buNone/>
            </a:pPr>
            <a:r>
              <a:rPr lang="bn-BD" sz="2000" b="1" dirty="0" smtClean="0"/>
              <a:t>                                                                        B</a:t>
            </a:r>
          </a:p>
          <a:p>
            <a:pPr>
              <a:buNone/>
            </a:pPr>
            <a:r>
              <a:rPr lang="bn-BD" sz="2000" b="1" dirty="0" smtClean="0"/>
              <a:t>          .        .        .        .        .        .</a:t>
            </a:r>
          </a:p>
          <a:p>
            <a:pPr>
              <a:buNone/>
            </a:pPr>
            <a:r>
              <a:rPr lang="bn-BD" sz="2000" b="1" dirty="0" smtClean="0"/>
              <a:t>         0        2       4       6       8     10</a:t>
            </a:r>
          </a:p>
          <a:p>
            <a:pPr>
              <a:buNone/>
            </a:pPr>
            <a:r>
              <a:rPr lang="bn-BD" sz="2000" b="1" dirty="0" smtClean="0"/>
              <a:t>                             X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দ্রব্য</a:t>
            </a:r>
            <a:endParaRPr lang="bn-BD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62199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rtl="1"/>
            <a:r>
              <a:rPr lang="bn-IN" dirty="0" smtClean="0"/>
              <a:t>নির্দিষ্ট হারে কোন দ্রব্যের অতিরিক্ত একক </a:t>
            </a:r>
            <a:r>
              <a:rPr lang="bn-BD" dirty="0" smtClean="0"/>
              <a:t>উৎপাদনের </a:t>
            </a:r>
            <a:r>
              <a:rPr lang="bn-IN" dirty="0" smtClean="0"/>
              <a:t>জন্য অপর দ্রব্যের ক্রমান্বয়ে </a:t>
            </a:r>
            <a:r>
              <a:rPr lang="bn-BD" dirty="0" smtClean="0"/>
              <a:t>কম </a:t>
            </a:r>
            <a:r>
              <a:rPr lang="bn-IN" dirty="0" smtClean="0"/>
              <a:t>পরিমান ত্যাগ করা হলে তাকে প্রথম দ্রব্যটির ক্র</a:t>
            </a:r>
            <a:r>
              <a:rPr lang="bn-BD" dirty="0" smtClean="0"/>
              <a:t>মহ্রাসমান </a:t>
            </a:r>
            <a:r>
              <a:rPr lang="bn-IN" dirty="0" smtClean="0"/>
              <a:t>সুযোগ ব্যয় বলে </a:t>
            </a:r>
            <a:r>
              <a:rPr lang="hi-IN" dirty="0" smtClean="0"/>
              <a:t>। 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457200" y="304800"/>
            <a:ext cx="8348472" cy="1143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3400" y="5334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ক্রমহ্রাসমান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lang="bn-BD" sz="4000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 বিশ্লেষণ</a:t>
            </a:r>
            <a:endParaRPr kumimoji="0" lang="bn-IN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4038600"/>
            <a:ext cx="3886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724400" y="4038600"/>
            <a:ext cx="388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প্রদত্ত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চিত্রে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, X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প্রতিবারই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বৃদ্ধির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ক্রমশ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ত্যাগ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হচ্ছে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</a:t>
            </a:r>
            <a:endParaRPr kumimoji="0" lang="hi-IN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49530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419100" y="33909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85800" y="3962400"/>
            <a:ext cx="1981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3000" y="2971800"/>
            <a:ext cx="533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714500" y="4457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3962400"/>
            <a:ext cx="1066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4419600"/>
            <a:ext cx="152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400300" y="4686300"/>
            <a:ext cx="533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0016009">
            <a:off x="1485943" y="-694063"/>
            <a:ext cx="3492792" cy="545609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981200" y="35052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0668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257300" y="4229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288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2200" y="4724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রেখা চিত্রে বিশ্লেষণঃ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073525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 Y </a:t>
            </a:r>
            <a:r>
              <a:rPr lang="bn-BD" sz="2000" dirty="0" smtClean="0"/>
              <a:t>দ্রব্য       A</a:t>
            </a:r>
          </a:p>
          <a:p>
            <a:pPr>
              <a:buNone/>
            </a:pPr>
            <a:r>
              <a:rPr lang="bn-BD" sz="2000" dirty="0" smtClean="0"/>
              <a:t>       </a:t>
            </a:r>
            <a:r>
              <a:rPr lang="bn-BD" sz="2000" b="1" dirty="0" smtClean="0"/>
              <a:t>8  .           R</a:t>
            </a:r>
          </a:p>
          <a:p>
            <a:pPr>
              <a:buNone/>
            </a:pPr>
            <a:r>
              <a:rPr lang="bn-BD" sz="2000" b="1" dirty="0" smtClean="0"/>
              <a:t>         </a:t>
            </a:r>
            <a:endParaRPr lang="en-US" sz="2000" b="1" dirty="0" smtClean="0"/>
          </a:p>
          <a:p>
            <a:pPr>
              <a:buNone/>
            </a:pPr>
            <a:r>
              <a:rPr lang="bn-BD" sz="2000" b="1" dirty="0" smtClean="0"/>
              <a:t>       6  .                     </a:t>
            </a:r>
            <a:r>
              <a:rPr lang="en-US" sz="2000" b="1" dirty="0" smtClean="0"/>
              <a:t>   S</a:t>
            </a:r>
            <a:endParaRPr lang="bn-BD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bn-BD" sz="2000" b="1" dirty="0" smtClean="0"/>
              <a:t>       4 </a:t>
            </a:r>
            <a:r>
              <a:rPr lang="en-US" sz="2000" b="1" dirty="0" smtClean="0"/>
              <a:t> </a:t>
            </a:r>
            <a:r>
              <a:rPr lang="bn-BD" sz="2000" b="1" dirty="0" smtClean="0"/>
              <a:t> </a:t>
            </a:r>
            <a:r>
              <a:rPr lang="bn-BD" sz="2000" b="1" dirty="0" smtClean="0"/>
              <a:t>.                                    T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</a:t>
            </a:r>
            <a:r>
              <a:rPr lang="bn-BD" sz="2000" b="1" dirty="0" smtClean="0"/>
              <a:t>2  .                                    </a:t>
            </a:r>
            <a:r>
              <a:rPr lang="bn-BD" sz="2000" b="1" dirty="0" smtClean="0"/>
              <a:t>  </a:t>
            </a:r>
            <a:r>
              <a:rPr lang="bn-BD" sz="2000" b="1" dirty="0" smtClean="0"/>
              <a:t>Q                                           </a:t>
            </a:r>
          </a:p>
          <a:p>
            <a:pPr>
              <a:buNone/>
            </a:pPr>
            <a:r>
              <a:rPr lang="bn-BD" sz="2000" dirty="0" smtClean="0"/>
              <a:t>                                                                  B</a:t>
            </a:r>
          </a:p>
          <a:p>
            <a:pPr>
              <a:buNone/>
            </a:pPr>
            <a:r>
              <a:rPr lang="bn-BD" sz="2000" b="1" dirty="0" smtClean="0"/>
              <a:t>           .        .        .         .        .  </a:t>
            </a:r>
          </a:p>
          <a:p>
            <a:pPr>
              <a:buNone/>
            </a:pPr>
            <a:r>
              <a:rPr lang="bn-BD" sz="2000" dirty="0" smtClean="0"/>
              <a:t>          0       2        4       6    </a:t>
            </a:r>
            <a:r>
              <a:rPr lang="en-US" sz="2000" dirty="0" smtClean="0"/>
              <a:t> </a:t>
            </a:r>
            <a:r>
              <a:rPr lang="bn-BD" sz="2000" dirty="0" smtClean="0"/>
              <a:t>   8 </a:t>
            </a:r>
            <a:r>
              <a:rPr lang="bn-BD" sz="1300" dirty="0" smtClean="0"/>
              <a:t>X</a:t>
            </a:r>
            <a:r>
              <a:rPr lang="en-US" sz="1300" dirty="0" smtClean="0"/>
              <a:t> </a:t>
            </a:r>
            <a:r>
              <a:rPr lang="en-US" sz="1300" dirty="0" err="1" smtClean="0"/>
              <a:t>দ্রব্য</a:t>
            </a:r>
            <a:endParaRPr lang="bn-BD" sz="13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বর্ননা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092325"/>
          </a:xfr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rtl="1"/>
            <a:r>
              <a:rPr lang="bn-BD" dirty="0" smtClean="0"/>
              <a:t> </a:t>
            </a:r>
            <a:r>
              <a:rPr lang="bn-IN" dirty="0" smtClean="0"/>
              <a:t>নির্দিষ্ট হারে কোন দ্রব্যের অতিরিক্ত একক </a:t>
            </a:r>
            <a:r>
              <a:rPr lang="bn-BD" dirty="0" smtClean="0"/>
              <a:t>উৎপাদনের </a:t>
            </a:r>
            <a:r>
              <a:rPr lang="bn-IN" dirty="0" smtClean="0"/>
              <a:t>জন্য অপর দ্রব্যের </a:t>
            </a:r>
            <a:r>
              <a:rPr lang="bn-BD" dirty="0" smtClean="0"/>
              <a:t>একই </a:t>
            </a:r>
            <a:r>
              <a:rPr lang="bn-IN" dirty="0" smtClean="0"/>
              <a:t>পরিমান ত্যাগ করা হলে তাকে প্রথম দ্রব্যটির </a:t>
            </a:r>
            <a:r>
              <a:rPr lang="bn-BD" dirty="0" smtClean="0"/>
              <a:t>স্থির </a:t>
            </a:r>
            <a:r>
              <a:rPr lang="bn-IN" dirty="0" smtClean="0"/>
              <a:t>সুযোগ ব্যয় বলে </a:t>
            </a:r>
            <a:r>
              <a:rPr lang="hi-IN" dirty="0" smtClean="0"/>
              <a:t>।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228600" y="228600"/>
            <a:ext cx="8610600" cy="1219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810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স্থির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endParaRPr kumimoji="0" lang="bn-IN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57150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342900" y="4076700"/>
            <a:ext cx="3277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638300" y="2857500"/>
            <a:ext cx="2438400" cy="2362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5029200"/>
            <a:ext cx="2514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390106" y="5372100"/>
            <a:ext cx="6865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4343400"/>
            <a:ext cx="1905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2438400" y="5029200"/>
            <a:ext cx="137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95400" y="3733800"/>
            <a:ext cx="129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1553705" y="4726983"/>
            <a:ext cx="1948912" cy="271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609600" y="4419600"/>
            <a:ext cx="2590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295400" y="3124200"/>
            <a:ext cx="609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724400" y="4419600"/>
          <a:ext cx="396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182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প্রদত্ত রেখা চিত্রে দেখা যায় , X দ্রব্যের প্রতিবারই একই পরিমান উৎপাদন বৃদ্ধির জন্য Y দ্রব্যের উৎপাদন ক্রমশ একই পরিমান ত্যাগ করতে হচ্ছে</a:t>
                      </a:r>
                      <a:r>
                        <a:rPr lang="hi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।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5400000">
            <a:off x="1409700" y="3467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409700" y="4076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1409700" y="4762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057400" y="5410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667000" y="541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410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457200" y="304800"/>
            <a:ext cx="8348472" cy="990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57200" y="381000"/>
            <a:ext cx="8153400" cy="830997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সমালোচনাঃ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334000"/>
            <a:ext cx="822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1676400"/>
            <a:ext cx="8229600" cy="267765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১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পূর্নপ্রতিযোগিতামূলক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বাজারে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প্রযোজ্য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হলেও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অপূর্ন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প্রতিযোগিতামূলক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বাজারে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অবাস্তব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২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সব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উপকরনের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বিকল্প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ব্যবহারের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নাই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সেক্ষেত্রে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সুযোগব্যয়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নির্নয়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কঠিন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৩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কৃষিক্ষেত্রে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প্রয়োগযোগ্য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হলেও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শিল্পক্ষেত্রে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অনেকাংশে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কঠিন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</a:t>
            </a:r>
            <a:endParaRPr kumimoji="0" lang="hi-I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5181601"/>
            <a:ext cx="8229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সুতরাং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সমাজ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সীমিত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উপকরনের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সাহায্যে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কোন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লাভ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জনক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ধারনার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সাহায্যে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আমরা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উপলদ্ধি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endParaRPr kumimoji="0" lang="hi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C000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/>
              <a:t>মূল্যায়ণ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endParaRPr lang="bn-BD" dirty="0" smtClean="0"/>
          </a:p>
          <a:p>
            <a:r>
              <a:rPr lang="en-US" dirty="0" smtClean="0"/>
              <a:t>১)</a:t>
            </a:r>
            <a:r>
              <a:rPr lang="en-US" dirty="0" err="1" smtClean="0"/>
              <a:t>বেকারত্ব</a:t>
            </a:r>
            <a:r>
              <a:rPr lang="en-US" dirty="0" smtClean="0"/>
              <a:t> </a:t>
            </a:r>
            <a:r>
              <a:rPr lang="en-US" dirty="0" err="1" smtClean="0"/>
              <a:t>নির্দেশক</a:t>
            </a:r>
            <a:r>
              <a:rPr lang="en-US" dirty="0" smtClean="0"/>
              <a:t> </a:t>
            </a:r>
            <a:r>
              <a:rPr lang="en-US" dirty="0" err="1" smtClean="0"/>
              <a:t>বিন্দুটি</a:t>
            </a:r>
            <a:r>
              <a:rPr lang="bn-B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bn-B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সম্ভাবনা</a:t>
            </a:r>
            <a:r>
              <a:rPr lang="en-US" dirty="0" smtClean="0"/>
              <a:t>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স্থানে</a:t>
            </a:r>
            <a:r>
              <a:rPr lang="en-US" dirty="0" smtClean="0"/>
              <a:t> </a:t>
            </a:r>
            <a:r>
              <a:rPr lang="bn-BD" dirty="0" smtClean="0"/>
              <a:t>   </a:t>
            </a:r>
            <a:r>
              <a:rPr lang="en-US" dirty="0" err="1" smtClean="0"/>
              <a:t>অবস্থিত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ক) </a:t>
            </a:r>
            <a:r>
              <a:rPr lang="en-US" dirty="0" err="1" smtClean="0"/>
              <a:t>ডানদিকে</a:t>
            </a:r>
            <a:r>
              <a:rPr lang="en-US" dirty="0" smtClean="0"/>
              <a:t> ও </a:t>
            </a:r>
            <a:r>
              <a:rPr lang="en-US" dirty="0" err="1" smtClean="0"/>
              <a:t>বাহিরে</a:t>
            </a:r>
            <a:r>
              <a:rPr lang="bn-BD" dirty="0" smtClean="0"/>
              <a:t>              </a:t>
            </a:r>
            <a:r>
              <a:rPr lang="en-US" dirty="0" smtClean="0"/>
              <a:t> খ)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endParaRPr lang="bn-BD" dirty="0" smtClean="0"/>
          </a:p>
          <a:p>
            <a:r>
              <a:rPr lang="en-US" dirty="0" smtClean="0"/>
              <a:t> গ) </a:t>
            </a:r>
            <a:r>
              <a:rPr lang="en-US" dirty="0" err="1" smtClean="0"/>
              <a:t>কৌণিক</a:t>
            </a:r>
            <a:r>
              <a:rPr lang="en-US" dirty="0" smtClean="0"/>
              <a:t>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bn-BD" dirty="0" smtClean="0"/>
              <a:t>                   </a:t>
            </a:r>
            <a:r>
              <a:rPr lang="en-US" dirty="0" smtClean="0"/>
              <a:t>ঘ)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ভিতরে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২)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আকৃতি</a:t>
            </a:r>
            <a:r>
              <a:rPr lang="en-US" dirty="0" smtClean="0"/>
              <a:t> </a:t>
            </a:r>
            <a:r>
              <a:rPr lang="en-US" dirty="0" err="1" smtClean="0"/>
              <a:t>হ’ল</a:t>
            </a:r>
            <a:r>
              <a:rPr lang="en-US" dirty="0" smtClean="0"/>
              <a:t>-</a:t>
            </a:r>
          </a:p>
          <a:p>
            <a:r>
              <a:rPr lang="en-US" dirty="0" smtClean="0"/>
              <a:t>ক)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উত্তল</a:t>
            </a:r>
            <a:r>
              <a:rPr lang="bn-BD" dirty="0" smtClean="0"/>
              <a:t>         </a:t>
            </a:r>
            <a:r>
              <a:rPr lang="en-US" dirty="0" smtClean="0"/>
              <a:t> খ)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অবতল</a:t>
            </a:r>
            <a:r>
              <a:rPr lang="en-US" dirty="0" smtClean="0"/>
              <a:t> </a:t>
            </a:r>
            <a:endParaRPr lang="bn-BD" dirty="0" smtClean="0"/>
          </a:p>
          <a:p>
            <a:r>
              <a:rPr lang="en-US" dirty="0" smtClean="0"/>
              <a:t>গ) </a:t>
            </a:r>
            <a:r>
              <a:rPr lang="en-US" dirty="0" err="1" smtClean="0"/>
              <a:t>নিম্নগামী</a:t>
            </a:r>
            <a:r>
              <a:rPr lang="en-US" dirty="0" smtClean="0"/>
              <a:t> </a:t>
            </a:r>
            <a:r>
              <a:rPr lang="en-US" dirty="0" err="1" smtClean="0"/>
              <a:t>সরল</a:t>
            </a:r>
            <a:r>
              <a:rPr lang="en-US" dirty="0" smtClean="0"/>
              <a:t> </a:t>
            </a:r>
            <a:r>
              <a:rPr lang="en-US" dirty="0" err="1" smtClean="0"/>
              <a:t>রেখা</a:t>
            </a:r>
            <a:r>
              <a:rPr lang="bn-BD" dirty="0" smtClean="0"/>
              <a:t>             </a:t>
            </a:r>
            <a:r>
              <a:rPr lang="en-US" dirty="0" smtClean="0"/>
              <a:t> ঘ) </a:t>
            </a:r>
            <a:r>
              <a:rPr lang="en-US" dirty="0" err="1" smtClean="0"/>
              <a:t>ঊর্ধগামী</a:t>
            </a:r>
            <a:r>
              <a:rPr lang="en-US" dirty="0" smtClean="0"/>
              <a:t> </a:t>
            </a:r>
            <a:r>
              <a:rPr lang="en-US" dirty="0" err="1" smtClean="0"/>
              <a:t>সরল</a:t>
            </a:r>
            <a:r>
              <a:rPr lang="en-US" dirty="0" smtClean="0"/>
              <a:t> </a:t>
            </a:r>
            <a:r>
              <a:rPr lang="en-US" dirty="0" err="1" smtClean="0"/>
              <a:t>রেখা</a:t>
            </a:r>
            <a:endParaRPr lang="en-US" dirty="0" smtClean="0"/>
          </a:p>
          <a:p>
            <a:r>
              <a:rPr lang="bn-BD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22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95400"/>
            <a:ext cx="8229600" cy="70788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সাধারণ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বহুনির্বাচনি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প্রশ্ন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Simpl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 MCQ)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বহুপদী সমাপ্তিসূচক প্রশ্ন</a:t>
            </a:r>
            <a:br>
              <a:rPr lang="bn-BD" dirty="0" smtClean="0"/>
            </a:br>
            <a:r>
              <a:rPr lang="en-US" dirty="0" smtClean="0"/>
              <a:t>(Multiple Completion MCQ)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সুযোগ ব্যয় রেখা –</a:t>
            </a:r>
          </a:p>
          <a:p>
            <a:r>
              <a:rPr lang="bn-BD" dirty="0" smtClean="0"/>
              <a:t>i)মূল বিন্দুর দিকে উত্তল</a:t>
            </a:r>
          </a:p>
          <a:p>
            <a:r>
              <a:rPr lang="en-US" dirty="0" smtClean="0"/>
              <a:t>I</a:t>
            </a:r>
            <a:r>
              <a:rPr lang="bn-BD" dirty="0" smtClean="0"/>
              <a:t>i)মূল বিন্দুর দিকে অবতল</a:t>
            </a:r>
          </a:p>
          <a:p>
            <a:r>
              <a:rPr lang="en-US" dirty="0" smtClean="0"/>
              <a:t>I</a:t>
            </a:r>
            <a:r>
              <a:rPr lang="bn-BD" dirty="0" smtClean="0"/>
              <a:t>ii)মূল বিন্দু থেকে বাঁকা</a:t>
            </a:r>
          </a:p>
          <a:p>
            <a:r>
              <a:rPr lang="bn-BD" dirty="0" smtClean="0"/>
              <a:t>নিচের কোনটি সঠিক ?</a:t>
            </a:r>
          </a:p>
          <a:p>
            <a:r>
              <a:rPr lang="bn-BD" dirty="0" smtClean="0"/>
              <a:t>ক) i    খ)  </a:t>
            </a:r>
            <a:r>
              <a:rPr lang="en-US" dirty="0" smtClean="0"/>
              <a:t>I ও</a:t>
            </a:r>
            <a:r>
              <a:rPr lang="bn-BD" dirty="0" smtClean="0"/>
              <a:t> ii গ) ii</a:t>
            </a:r>
            <a:r>
              <a:rPr lang="en-US" dirty="0" smtClean="0"/>
              <a:t> ও</a:t>
            </a:r>
            <a:r>
              <a:rPr lang="bn-BD" dirty="0" smtClean="0"/>
              <a:t> iii  ঘ) i, ii</a:t>
            </a:r>
            <a:r>
              <a:rPr lang="en-US" dirty="0" smtClean="0"/>
              <a:t> ও</a:t>
            </a:r>
            <a:r>
              <a:rPr lang="bn-BD" dirty="0" smtClean="0"/>
              <a:t> iii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Yদ্রব্য</a:t>
            </a:r>
            <a:r>
              <a:rPr lang="en-US" b="1" dirty="0" smtClean="0"/>
              <a:t>(</a:t>
            </a:r>
            <a:r>
              <a:rPr lang="en-US" b="1" dirty="0" err="1" smtClean="0"/>
              <a:t>পাট</a:t>
            </a:r>
            <a:r>
              <a:rPr lang="en-US" b="1" dirty="0" smtClean="0"/>
              <a:t> )</a:t>
            </a:r>
            <a:endParaRPr lang="en-US" dirty="0" smtClean="0"/>
          </a:p>
          <a:p>
            <a:r>
              <a:rPr lang="en-US" b="1" dirty="0" smtClean="0"/>
              <a:t> </a:t>
            </a:r>
            <a:r>
              <a:rPr lang="bn-BD" b="1" dirty="0" smtClean="0"/>
              <a:t>         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28                </a:t>
            </a:r>
            <a:r>
              <a:rPr lang="bn-BD" b="1" dirty="0" smtClean="0"/>
              <a:t>         </a:t>
            </a:r>
            <a:r>
              <a:rPr lang="en-US" b="1" dirty="0" smtClean="0"/>
              <a:t> </a:t>
            </a:r>
            <a:r>
              <a:rPr lang="en-US" b="1" dirty="0" err="1" smtClean="0"/>
              <a:t>উৎপাদন</a:t>
            </a:r>
            <a:r>
              <a:rPr lang="en-US" b="1" dirty="0" smtClean="0"/>
              <a:t> </a:t>
            </a:r>
            <a:r>
              <a:rPr lang="en-US" b="1" dirty="0" err="1" smtClean="0"/>
              <a:t>সম্ভাবনা</a:t>
            </a:r>
            <a:r>
              <a:rPr lang="en-US" b="1" dirty="0" smtClean="0"/>
              <a:t> </a:t>
            </a:r>
            <a:r>
              <a:rPr lang="en-US" b="1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endParaRPr lang="en-US" b="1" dirty="0" smtClean="0"/>
          </a:p>
          <a:p>
            <a:r>
              <a:rPr lang="en-US" b="1" dirty="0" smtClean="0"/>
              <a:t>      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bn-BD" b="1" dirty="0" smtClean="0"/>
              <a:t> </a:t>
            </a:r>
            <a:r>
              <a:rPr lang="en-US" b="1" dirty="0" smtClean="0"/>
              <a:t> 24  .                     </a:t>
            </a:r>
            <a:r>
              <a:rPr lang="bn-BD" b="1" dirty="0" smtClean="0"/>
              <a:t>  </a:t>
            </a:r>
            <a:r>
              <a:rPr lang="en-US" b="1" dirty="0" smtClean="0"/>
              <a:t>        </a:t>
            </a:r>
            <a:r>
              <a:rPr lang="bn-BD" b="1" dirty="0" smtClean="0"/>
              <a:t>E</a:t>
            </a:r>
            <a:endParaRPr lang="en-US" dirty="0" smtClean="0"/>
          </a:p>
          <a:p>
            <a:r>
              <a:rPr lang="en-US" b="1" dirty="0" smtClean="0"/>
              <a:t>                    . K</a:t>
            </a:r>
            <a:endParaRPr lang="en-US" sz="3300" dirty="0" smtClean="0"/>
          </a:p>
          <a:p>
            <a:r>
              <a:rPr lang="en-US" b="1" dirty="0" smtClean="0"/>
              <a:t>  12  .</a:t>
            </a:r>
            <a:r>
              <a:rPr lang="bn-BD" b="1" dirty="0" smtClean="0"/>
              <a:t>                               </a:t>
            </a:r>
            <a:r>
              <a:rPr lang="en-US" b="1" dirty="0" smtClean="0"/>
              <a:t> </a:t>
            </a:r>
            <a:r>
              <a:rPr lang="bn-BD" b="1" dirty="0" smtClean="0"/>
              <a:t> F</a:t>
            </a:r>
            <a:r>
              <a:rPr lang="en-US" b="1" dirty="0" smtClean="0"/>
              <a:t>         T .</a:t>
            </a:r>
            <a:endParaRPr lang="en-US" dirty="0" smtClean="0"/>
          </a:p>
          <a:p>
            <a:r>
              <a:rPr lang="en-US" b="1" dirty="0" smtClean="0"/>
              <a:t>           </a:t>
            </a:r>
            <a:endParaRPr lang="en-US" dirty="0" smtClean="0"/>
          </a:p>
          <a:p>
            <a:r>
              <a:rPr lang="en-US" b="1" dirty="0" smtClean="0"/>
              <a:t>                          </a:t>
            </a:r>
            <a:endParaRPr lang="en-US" dirty="0" smtClean="0"/>
          </a:p>
          <a:p>
            <a:r>
              <a:rPr lang="en-US" b="1" dirty="0" smtClean="0"/>
              <a:t>                                         </a:t>
            </a:r>
            <a:r>
              <a:rPr lang="en-US" sz="3600" b="1" dirty="0" smtClean="0"/>
              <a:t>     </a:t>
            </a:r>
            <a:r>
              <a:rPr lang="en-US" b="1" dirty="0" smtClean="0"/>
              <a:t>         B</a:t>
            </a:r>
            <a:endParaRPr lang="en-US" dirty="0" smtClean="0"/>
          </a:p>
          <a:p>
            <a:r>
              <a:rPr lang="en-US" b="1" dirty="0" smtClean="0"/>
              <a:t>                                              </a:t>
            </a:r>
            <a:endParaRPr lang="en-US" dirty="0" smtClean="0"/>
          </a:p>
          <a:p>
            <a:r>
              <a:rPr lang="en-US" b="1" dirty="0" smtClean="0"/>
              <a:t>          </a:t>
            </a:r>
            <a:r>
              <a:rPr lang="bn-BD" b="1" dirty="0" smtClean="0"/>
              <a:t>O</a:t>
            </a:r>
            <a:r>
              <a:rPr lang="en-US" b="1" dirty="0" smtClean="0"/>
              <a:t>        </a:t>
            </a:r>
            <a:r>
              <a:rPr lang="bn-BD" b="1" dirty="0" smtClean="0"/>
              <a:t>    </a:t>
            </a:r>
            <a:r>
              <a:rPr lang="en-US" b="1" dirty="0" smtClean="0"/>
              <a:t>        15</a:t>
            </a:r>
            <a:r>
              <a:rPr lang="bn-BD" b="1" dirty="0" smtClean="0"/>
              <a:t>  </a:t>
            </a:r>
            <a:r>
              <a:rPr lang="en-US" b="1" dirty="0" smtClean="0"/>
              <a:t>     30  40           X</a:t>
            </a:r>
            <a:endParaRPr lang="en-US" dirty="0" smtClean="0"/>
          </a:p>
          <a:p>
            <a:r>
              <a:rPr lang="en-US" b="1" dirty="0" smtClean="0"/>
              <a:t>                                   X </a:t>
            </a:r>
            <a:r>
              <a:rPr lang="en-US" b="1" dirty="0" err="1" smtClean="0"/>
              <a:t>দ্রব্য</a:t>
            </a:r>
            <a:r>
              <a:rPr lang="en-US" b="1" dirty="0" smtClean="0"/>
              <a:t>( </a:t>
            </a:r>
            <a:r>
              <a:rPr lang="en-US" b="1" dirty="0" err="1" smtClean="0"/>
              <a:t>ধান</a:t>
            </a:r>
            <a:r>
              <a:rPr lang="en-US" b="1" dirty="0" smtClean="0"/>
              <a:t> )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-153194" y="3733800"/>
            <a:ext cx="2896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181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-609600" y="3352800"/>
            <a:ext cx="3810000" cy="37338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95400" y="42672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3810000"/>
            <a:ext cx="129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15394" y="4723606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828800" y="4495800"/>
            <a:ext cx="137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057400" y="3429000"/>
            <a:ext cx="7620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endParaRPr lang="en-US" sz="4400" dirty="0" smtClean="0"/>
          </a:p>
          <a:p>
            <a:r>
              <a:rPr lang="bn-BD" sz="4400" dirty="0" smtClean="0"/>
              <a:t>১) ২৮ মণ পাটের সুযোগ </a:t>
            </a:r>
            <a:endParaRPr lang="en-US" sz="4400" dirty="0" smtClean="0"/>
          </a:p>
          <a:p>
            <a:r>
              <a:rPr lang="bn-BD" sz="4400" dirty="0" smtClean="0"/>
              <a:t>ব্যয় কত ?</a:t>
            </a:r>
            <a:endParaRPr lang="en-US" sz="4400" dirty="0" smtClean="0"/>
          </a:p>
          <a:p>
            <a:r>
              <a:rPr lang="bn-BD" sz="4400" dirty="0" smtClean="0"/>
              <a:t>ক) ১৫ মণ   খ) ২৪ মণ</a:t>
            </a:r>
          </a:p>
          <a:p>
            <a:r>
              <a:rPr lang="bn-BD" sz="4400" dirty="0" smtClean="0"/>
              <a:t> গ) ৩০ মণ  ঘ) ৪০ মণ</a:t>
            </a:r>
            <a:endParaRPr lang="en-US" sz="4400" dirty="0" smtClean="0"/>
          </a:p>
          <a:p>
            <a:r>
              <a:rPr lang="en-US" sz="4400" dirty="0" smtClean="0"/>
              <a:t> </a:t>
            </a:r>
          </a:p>
          <a:p>
            <a:r>
              <a:rPr lang="bn-BD" sz="4400" dirty="0" smtClean="0"/>
              <a:t>২) কোন বিন্দু অপূর্ণ নিয়োগ </a:t>
            </a:r>
            <a:endParaRPr lang="en-US" sz="4400" dirty="0" smtClean="0"/>
          </a:p>
          <a:p>
            <a:r>
              <a:rPr lang="bn-BD" sz="4400" dirty="0" smtClean="0"/>
              <a:t>নির্দেশ করে ?</a:t>
            </a:r>
            <a:endParaRPr lang="en-US" sz="4400" dirty="0" smtClean="0"/>
          </a:p>
          <a:p>
            <a:r>
              <a:rPr lang="bn-BD" sz="4400" dirty="0" smtClean="0"/>
              <a:t>ক) A         খ) B    </a:t>
            </a:r>
          </a:p>
          <a:p>
            <a:r>
              <a:rPr lang="bn-BD" sz="4400" dirty="0" smtClean="0"/>
              <a:t> গ) C        ঘ)  E</a:t>
            </a:r>
            <a:endParaRPr lang="en-US" sz="4400" dirty="0" smtClean="0"/>
          </a:p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 smtClean="0"/>
              <a:t>অভিন্ন তথ্যভিক্তিক বহুনির্বাচনি প্রশ্ন</a:t>
            </a:r>
            <a:br>
              <a:rPr lang="bn-BD" sz="3600" dirty="0" smtClean="0"/>
            </a:br>
            <a:r>
              <a:rPr lang="en-US" sz="3600" dirty="0" smtClean="0"/>
              <a:t> (Situation Set MCQ)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57200" y="914400"/>
            <a:ext cx="8229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990600"/>
            <a:ext cx="8229600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নিচের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চিত্রটি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লক্ষ্য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১ ও 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নম্বর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প্রশ্নের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উত্তর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দাওঃ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38600" cy="3459163"/>
          </a:xfr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bn-BD" sz="2000" dirty="0" smtClean="0"/>
              <a:t>মোঃআবতাবুল আলম</a:t>
            </a:r>
          </a:p>
          <a:p>
            <a:r>
              <a:rPr lang="en-US" sz="2000" dirty="0" err="1" smtClean="0"/>
              <a:t>প্রভাষক</a:t>
            </a:r>
            <a:r>
              <a:rPr lang="en-US" sz="2000" dirty="0" smtClean="0"/>
              <a:t> </a:t>
            </a:r>
            <a:endParaRPr lang="bn-BD" sz="2000" dirty="0" smtClean="0"/>
          </a:p>
          <a:p>
            <a:r>
              <a:rPr lang="en-US" sz="2000" dirty="0" err="1" smtClean="0"/>
              <a:t>জনতা</a:t>
            </a:r>
            <a:r>
              <a:rPr lang="en-US" sz="2000" dirty="0" smtClean="0"/>
              <a:t> </a:t>
            </a:r>
            <a:r>
              <a:rPr lang="bn-BD" sz="2000" dirty="0" smtClean="0"/>
              <a:t>কলেজ</a:t>
            </a:r>
          </a:p>
          <a:p>
            <a:r>
              <a:rPr lang="bn-BD" sz="2000" dirty="0" smtClean="0"/>
              <a:t>ডাকঘরঃ</a:t>
            </a:r>
            <a:r>
              <a:rPr lang="en-US" sz="2000" dirty="0" err="1" smtClean="0"/>
              <a:t>খগা</a:t>
            </a:r>
            <a:r>
              <a:rPr lang="en-US" sz="2000" dirty="0" smtClean="0"/>
              <a:t> </a:t>
            </a:r>
            <a:r>
              <a:rPr lang="en-US" sz="2000" dirty="0" err="1" smtClean="0"/>
              <a:t>খড়িবাড়ী</a:t>
            </a:r>
            <a:r>
              <a:rPr lang="bn-BD" sz="2000" dirty="0" smtClean="0"/>
              <a:t> উপজেলাঃডিমলা, জেলাঃনিলফামারী । </a:t>
            </a:r>
            <a:endParaRPr lang="en-US" sz="2000" dirty="0" smtClean="0"/>
          </a:p>
          <a:p>
            <a:r>
              <a:rPr lang="en-US" sz="2000" dirty="0" smtClean="0"/>
              <a:t>Email: abtabul72@.com</a:t>
            </a:r>
          </a:p>
          <a:p>
            <a:r>
              <a:rPr lang="bn-BD" sz="2000" dirty="0" smtClean="0"/>
              <a:t>মোবাইল নম্বরঃ০১৭১৬৫৩১৪৮৭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dirty="0" smtClean="0"/>
              <a:t>শ্রেণিঃএকাদশ</a:t>
            </a:r>
          </a:p>
          <a:p>
            <a:r>
              <a:rPr lang="bn-BD" dirty="0" smtClean="0"/>
              <a:t>বিষয়ঃঅর্থনীতি</a:t>
            </a:r>
          </a:p>
          <a:p>
            <a:r>
              <a:rPr lang="bn-BD" dirty="0" smtClean="0"/>
              <a:t>অধ্যায়ঃপ্রথম</a:t>
            </a:r>
          </a:p>
          <a:p>
            <a:r>
              <a:rPr lang="bn-BD" dirty="0" smtClean="0"/>
              <a:t>মৌলিক অর্থনৈতিক সমস্যা এবং সমাধান</a:t>
            </a:r>
            <a:endParaRPr lang="en-US" dirty="0" smtClean="0"/>
          </a:p>
          <a:p>
            <a:r>
              <a:rPr lang="en-US" dirty="0" smtClean="0"/>
              <a:t>Basic Economic </a:t>
            </a:r>
            <a:r>
              <a:rPr lang="en-US" dirty="0" err="1" smtClean="0"/>
              <a:t>Problms</a:t>
            </a:r>
            <a:r>
              <a:rPr lang="en-US" dirty="0" smtClean="0"/>
              <a:t> and Remedies</a:t>
            </a:r>
          </a:p>
          <a:p>
            <a:endParaRPr lang="en-US" dirty="0"/>
          </a:p>
        </p:txBody>
      </p:sp>
      <p:sp>
        <p:nvSpPr>
          <p:cNvPr id="6" name="Vertical Scroll 5"/>
          <p:cNvSpPr/>
          <p:nvPr/>
        </p:nvSpPr>
        <p:spPr>
          <a:xfrm>
            <a:off x="457200" y="228600"/>
            <a:ext cx="8153400" cy="1143000"/>
          </a:xfrm>
          <a:prstGeom prst="verticalScroll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পরিচিতি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3733800" cy="609600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শিক্ষক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4419600" y="1752600"/>
            <a:ext cx="41148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পাঠপরিচিতি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676400"/>
            <a:ext cx="6248400" cy="259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</a:rPr>
              <a:t>বাড়ির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</a:rPr>
              <a:t>কাজ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সৃজনশীল প্রশ্ন</a:t>
            </a:r>
            <a:r>
              <a:rPr lang="en-US" dirty="0" smtClean="0"/>
              <a:t>(CQ)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dirty="0" smtClean="0"/>
              <a:t>নিচের </a:t>
            </a:r>
            <a:r>
              <a:rPr lang="en-US" dirty="0" err="1" smtClean="0"/>
              <a:t>চিত্রটি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Y </a:t>
            </a:r>
            <a:r>
              <a:rPr lang="en-US" dirty="0" err="1" smtClean="0"/>
              <a:t>দ্রব্য</a:t>
            </a: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  A           </a:t>
            </a:r>
            <a:r>
              <a:rPr lang="bn-BD" b="1" dirty="0" smtClean="0"/>
              <a:t>.  B</a:t>
            </a:r>
          </a:p>
          <a:p>
            <a:pPr>
              <a:buNone/>
            </a:pPr>
            <a:r>
              <a:rPr lang="en-US" b="1" dirty="0" smtClean="0"/>
              <a:t>                               .   E</a:t>
            </a:r>
            <a:endParaRPr lang="bn-BD" b="1" dirty="0" smtClean="0"/>
          </a:p>
          <a:p>
            <a:pPr>
              <a:buNone/>
            </a:pPr>
            <a:r>
              <a:rPr lang="bn-BD" b="1" dirty="0" smtClean="0"/>
              <a:t>                              </a:t>
            </a:r>
            <a:r>
              <a:rPr lang="en-US" b="1" dirty="0" smtClean="0"/>
              <a:t> </a:t>
            </a:r>
            <a:r>
              <a:rPr lang="bn-BD" b="1" dirty="0" smtClean="0"/>
              <a:t>.  C                </a:t>
            </a:r>
            <a:r>
              <a:rPr lang="bn-BD" dirty="0" smtClean="0"/>
              <a:t>           </a:t>
            </a:r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     .        .        </a:t>
            </a:r>
            <a:r>
              <a:rPr lang="bn-BD" b="1" dirty="0" smtClean="0"/>
              <a:t>.        </a:t>
            </a:r>
            <a:r>
              <a:rPr lang="en-US" b="1" dirty="0" smtClean="0"/>
              <a:t> </a:t>
            </a:r>
            <a:r>
              <a:rPr lang="bn-BD" b="1" dirty="0" smtClean="0"/>
              <a:t>  . D</a:t>
            </a:r>
          </a:p>
          <a:p>
            <a:pPr>
              <a:buNone/>
            </a:pPr>
            <a:r>
              <a:rPr lang="bn-BD" dirty="0" smtClean="0"/>
              <a:t>     0                           </a:t>
            </a:r>
            <a:r>
              <a:rPr lang="en-US" dirty="0" smtClean="0"/>
              <a:t>X </a:t>
            </a:r>
            <a:r>
              <a:rPr lang="en-US" dirty="0" err="1" smtClean="0"/>
              <a:t>দ্রব্য</a:t>
            </a:r>
            <a:endParaRPr lang="bn-BD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bn-BD" dirty="0" smtClean="0"/>
              <a:t>প্রশ্নগুলোর উত্তর দাওঃ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১)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সম্ভাবনা</a:t>
            </a:r>
            <a:r>
              <a:rPr lang="en-US" dirty="0" smtClean="0"/>
              <a:t>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২) </a:t>
            </a:r>
            <a:r>
              <a:rPr lang="en-US" dirty="0" err="1" smtClean="0"/>
              <a:t>সুযোগ</a:t>
            </a:r>
            <a:r>
              <a:rPr lang="en-US" dirty="0" smtClean="0"/>
              <a:t> </a:t>
            </a:r>
            <a:r>
              <a:rPr lang="en-US" dirty="0" err="1" smtClean="0"/>
              <a:t>ব্যয়ের</a:t>
            </a:r>
            <a:r>
              <a:rPr lang="en-US" dirty="0" smtClean="0"/>
              <a:t> </a:t>
            </a:r>
            <a:r>
              <a:rPr lang="en-US" dirty="0" err="1" smtClean="0"/>
              <a:t>উদ্ভব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৩) </a:t>
            </a:r>
            <a:r>
              <a:rPr lang="en-US" dirty="0" err="1" smtClean="0"/>
              <a:t>উদ্দীপকে</a:t>
            </a:r>
            <a:r>
              <a:rPr lang="en-US" dirty="0" smtClean="0"/>
              <a:t> </a:t>
            </a:r>
            <a:r>
              <a:rPr lang="en-US" dirty="0" err="1" smtClean="0"/>
              <a:t>বর্ণিত</a:t>
            </a:r>
            <a:r>
              <a:rPr lang="en-US" dirty="0" smtClean="0"/>
              <a:t> </a:t>
            </a:r>
            <a:r>
              <a:rPr lang="en-US" dirty="0" err="1" smtClean="0"/>
              <a:t>চিত্রের</a:t>
            </a:r>
            <a:r>
              <a:rPr lang="en-US" dirty="0" smtClean="0"/>
              <a:t> </a:t>
            </a:r>
            <a:r>
              <a:rPr lang="en-US" dirty="0" err="1" smtClean="0"/>
              <a:t>বিন্দুগুলোর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err="1" smtClean="0"/>
              <a:t>ৎপর্য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৪) </a:t>
            </a:r>
            <a:r>
              <a:rPr lang="en-US" dirty="0" err="1" smtClean="0"/>
              <a:t>চিত্রের</a:t>
            </a:r>
            <a:r>
              <a:rPr lang="en-US" dirty="0" smtClean="0"/>
              <a:t> </a:t>
            </a:r>
            <a:r>
              <a:rPr lang="en-US" dirty="0" err="1" smtClean="0"/>
              <a:t>সাহায়্যে</a:t>
            </a:r>
            <a:r>
              <a:rPr lang="en-US" dirty="0" smtClean="0"/>
              <a:t> </a:t>
            </a:r>
            <a:r>
              <a:rPr lang="en-US" dirty="0" err="1" smtClean="0"/>
              <a:t>সুযোগ</a:t>
            </a:r>
            <a:r>
              <a:rPr lang="en-US" dirty="0" smtClean="0"/>
              <a:t> </a:t>
            </a:r>
            <a:r>
              <a:rPr lang="en-US" dirty="0" err="1" smtClean="0"/>
              <a:t>ব্যয়</a:t>
            </a:r>
            <a:r>
              <a:rPr lang="en-US" dirty="0" smtClean="0"/>
              <a:t> </a:t>
            </a:r>
            <a:r>
              <a:rPr lang="en-US" dirty="0" err="1" smtClean="0"/>
              <a:t>ধারনাটি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305594" y="3810000"/>
            <a:ext cx="25915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90600" y="51054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-1371600" y="3276600"/>
            <a:ext cx="4800600" cy="3581400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716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ধন্যবাদ</a:t>
            </a:r>
            <a:endParaRPr lang="en-US" sz="8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1792288" y="6172200"/>
            <a:ext cx="54864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pcmc\Pictures\Saved Pictures\images (26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667" r="12667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91841" y="2967335"/>
            <a:ext cx="256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38400"/>
            <a:ext cx="7772400" cy="33305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609600" y="457200"/>
            <a:ext cx="7772400" cy="1447800"/>
          </a:xfrm>
          <a:prstGeom prst="verticalScroll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পাঠ শিরোনাম</a:t>
            </a:r>
            <a:endParaRPr lang="en-US" sz="6000" dirty="0"/>
          </a:p>
        </p:txBody>
      </p:sp>
      <p:sp>
        <p:nvSpPr>
          <p:cNvPr id="5" name="Bevel 4"/>
          <p:cNvSpPr/>
          <p:nvPr/>
        </p:nvSpPr>
        <p:spPr>
          <a:xfrm>
            <a:off x="838200" y="2590800"/>
            <a:ext cx="7467600" cy="3124200"/>
          </a:xfrm>
          <a:prstGeom prst="bevel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উৎপাদন সম্ভাবনা রেখা   ও   সুযোগ ব্যয়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457200" y="304800"/>
            <a:ext cx="8196072" cy="1219200"/>
          </a:xfrm>
          <a:prstGeom prst="verticalScroll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শিখন ফল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2851817" y="457200"/>
            <a:ext cx="3440365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শিখন ফল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676400"/>
            <a:ext cx="7010400" cy="4114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</a:rPr>
              <a:t>পূর্ণ </a:t>
            </a:r>
            <a:r>
              <a:rPr lang="en-US" sz="3600" dirty="0" err="1" smtClean="0">
                <a:solidFill>
                  <a:srgbClr val="00B050"/>
                </a:solidFill>
              </a:rPr>
              <a:t>নিয়োগ</a:t>
            </a:r>
            <a:r>
              <a:rPr lang="en-US" sz="3600" dirty="0" smtClean="0">
                <a:solidFill>
                  <a:srgbClr val="00B050"/>
                </a:solidFill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</a:rPr>
              <a:t>বেকারত্ব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জানতে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পারব</a:t>
            </a:r>
            <a:r>
              <a:rPr lang="en-US" sz="3600" dirty="0" smtClean="0">
                <a:solidFill>
                  <a:srgbClr val="00B050"/>
                </a:solidFill>
              </a:rPr>
              <a:t> ।</a:t>
            </a:r>
            <a:endParaRPr lang="bn-BD" sz="3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</a:rPr>
              <a:t>ত্যাগের পরিমান ও প্রাপ্তির পরিমান জানতে পারব ।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</a:rPr>
              <a:t>সীমিত উপকরনের মাধ্যমে কোন দ্রব্যের কি পরিমান উৎপাদন করা লাভজনক তা জানতে পারব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ln>
            <a:solidFill>
              <a:srgbClr val="FFFF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609600"/>
            <a:ext cx="8077200" cy="5486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590799"/>
            <a:ext cx="8077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spc="0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5400" b="1" i="0" u="none" strike="noStrike" cap="none" spc="0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সম্ভাবনা</a:t>
            </a:r>
            <a:r>
              <a:rPr kumimoji="0" lang="en-US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5400" b="1" i="0" u="none" strike="noStrike" cap="none" spc="0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endParaRPr kumimoji="0" lang="en-US" sz="54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spc="0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Producttion</a:t>
            </a:r>
            <a:r>
              <a:rPr kumimoji="0" lang="en-US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rmala UI" pitchFamily="34" charset="0"/>
                <a:ea typeface="Calibri" pitchFamily="34" charset="0"/>
                <a:cs typeface="Nirmala UI" pitchFamily="34" charset="0"/>
              </a:rPr>
              <a:t> possibility carve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733800" y="838200"/>
            <a:ext cx="5181600" cy="470898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বিদ্যমান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প্রযুক্তি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নির্দির্ষ্ট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দ্বারা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উৎপাদিত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দুটি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সম্ভাব্য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বিভিন্ন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সংমিশ্রন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বিভিন্ন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বিন্দুতে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দেখনো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,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তাকে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সম্ভাবনা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দুস্প্রাপ্যতা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অভাবের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নির্বাচন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সমস্যা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দুটি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বিশ্লেষনের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ক্ষেত্রে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সম্ভাবনা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ব্যবহার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সমাজের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বিদ্যমান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অপ্রচুর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দ্বারা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কোন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সাহায্যে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দেখানো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এজন্য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রেখাকে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সীমান্ত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সুতরাং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বলা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সম্ভাবনা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হ’ল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এমন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রেখা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প্রতিটি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বিন্দুতে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নির্দিষ্ট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চলতি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প্রযুক্তি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সাপেক্ষে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দুটি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উৎপন্ন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সর্বোচ্চ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-</a:t>
            </a:r>
            <a:r>
              <a:rPr lang="bn-BD" sz="2000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এর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বিভিন্ন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সংমিশ্রন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নির্দেশ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pcmc\Pictures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1"/>
            <a:ext cx="2971800" cy="2438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4" name="Picture 3" descr="C:\Users\pcmc\Downloads\download (1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352800"/>
            <a:ext cx="2971800" cy="2362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0"/>
            <a:ext cx="8534400" cy="685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উৎপাদন সম্ভাবনা রেখা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31620" y="3223101"/>
          <a:ext cx="6080760" cy="1280160"/>
        </p:xfrm>
        <a:graphic>
          <a:graphicData uri="http://schemas.openxmlformats.org/drawingml/2006/table">
            <a:tbl>
              <a:tblPr/>
              <a:tblGrid>
                <a:gridCol w="2026920"/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সংমিশ্রন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X(ধান)/ দ্রব্য(একক)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Y(পাট)/ দ্রব্য(একক)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A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00একক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100 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C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50একক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90 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D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75একক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75একক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E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90একক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50একক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B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100একক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00একক</a:t>
                      </a:r>
                      <a:endParaRPr lang="en-US" sz="3600" dirty="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Vertical Scroll 3"/>
          <p:cNvSpPr/>
          <p:nvPr/>
        </p:nvSpPr>
        <p:spPr>
          <a:xfrm>
            <a:off x="457200" y="228600"/>
            <a:ext cx="8272272" cy="1219200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2296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9600" y="4572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সম্ভাবনা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তালিকা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সূচীর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মাধ্যমে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দেখানো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হ’ল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600200"/>
          <a:ext cx="8305800" cy="487679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83978"/>
                <a:gridCol w="2827214"/>
                <a:gridCol w="2994608"/>
              </a:tblGrid>
              <a:tr h="871028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সংমিশ্রন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X(ধান)/ দ্রব্য(একক)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Y(পাট)/ দ্রব্য(একক)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00একক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100 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/>
                        <a:t>C</a:t>
                      </a:r>
                      <a:endParaRPr lang="en-US" sz="240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50একক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90 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/>
                        <a:t>D</a:t>
                      </a:r>
                      <a:endParaRPr lang="en-US" sz="240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75একক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75একক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/>
                        <a:t>E</a:t>
                      </a:r>
                      <a:endParaRPr lang="en-US" sz="240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90একক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50একক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100একক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/>
                        <a:t>00একক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152401"/>
            <a:ext cx="8686800" cy="62478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প্রদত্ত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সূচীতে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দেখা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,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দেশের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সব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ধান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X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নিয়োগ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100একক X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এবং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Y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নিয়োগ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100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একক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Y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সম্ভব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কিন্তু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দেশটির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জনগনের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উভয়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দ্রব্য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প্রয়োজন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lang="bn-BD" sz="4000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আ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লোচ্য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দেশটি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নির্দিষ্ট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পরিমান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সম্পদ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ও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বিদ্যমান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প্রযুক্তি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দ্বারা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সূচীর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কোন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একটি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সমন্বয়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উৎপাদন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পারে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endParaRPr kumimoji="0" lang="hi-IN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381000" y="1600200"/>
            <a:ext cx="8305800" cy="45259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	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রেখাচিত্রে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বিশ্লেষণ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দ্রব্য (পাট)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	K.             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অর্জন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যোগ্য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C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          . F                         	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সম্পদের কাংখিত ব্যবহার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হবে না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                                            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উৎপাদ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ন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সম্ভাবনা রেখা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                                                               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0          25            50         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75      90 100          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দ্রব্য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ধান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95300" y="3619500"/>
            <a:ext cx="32004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5257800"/>
            <a:ext cx="35052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-1524000" y="2362200"/>
            <a:ext cx="5334000" cy="6019800"/>
          </a:xfrm>
          <a:prstGeom prst="arc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4267200"/>
            <a:ext cx="2514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3581400"/>
            <a:ext cx="22098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401094" y="4381500"/>
            <a:ext cx="1675606" cy="7699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086100" y="4762500"/>
            <a:ext cx="990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219200" y="3962400"/>
            <a:ext cx="25146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2743200"/>
            <a:ext cx="1371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52800" y="2438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828800" y="3124200"/>
            <a:ext cx="1447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52800" y="37338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Vertical Scroll 39"/>
          <p:cNvSpPr/>
          <p:nvPr/>
        </p:nvSpPr>
        <p:spPr>
          <a:xfrm>
            <a:off x="0" y="0"/>
            <a:ext cx="9144000" cy="12954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উৎপাদ</a:t>
            </a:r>
            <a:r>
              <a:rPr lang="en-US" sz="3200" dirty="0" smtClean="0">
                <a:solidFill>
                  <a:schemeClr val="tx1"/>
                </a:solidFill>
              </a:rPr>
              <a:t>ন  </a:t>
            </a:r>
            <a:r>
              <a:rPr lang="bn-BD" sz="3200" dirty="0" smtClean="0">
                <a:solidFill>
                  <a:schemeClr val="tx1"/>
                </a:solidFill>
              </a:rPr>
              <a:t>সম্ভাবনা রেখা চিত্রে বিশ্লেষণ</a:t>
            </a:r>
            <a:endParaRPr lang="en-US" sz="320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096000" y="1651000"/>
          <a:ext cx="2590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</a:tblGrid>
              <a:tr h="444500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প্রদত্ত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সুচীর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উপর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ভিত্তি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করে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উৎপাদন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সম্ভাবনা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রেখা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AB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অংকন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করা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হয়েছে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।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এই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রেখার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উপর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C, D ও  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বিন্দু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গুলো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X ও 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দ্রব্যের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তিনটি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সংমিশ্রন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নির্দেশ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করে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।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উল্লেখ্য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যে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AB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উৎপাদন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সম্ভাবনা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রেখার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বাহিরে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K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বিন্দুতে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উৎপাদন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অ-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অর্জন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যোগ্য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।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কারন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সম্পদের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সীমাবদ্ধতার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জন্য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তা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সম্ভব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নয়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। F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বিন্দুতে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উৎপাদন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সম্ভব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তবে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এক্ষেত্রে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প্রাপ্ত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সম্পদের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পূর্ণ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ব্যবহার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হবে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না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rmala UI" pitchFamily="34" charset="0"/>
                          <a:ea typeface="Calibri" pitchFamily="34" charset="0"/>
                          <a:cs typeface="Nirmala UI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1171</Words>
  <Application>Microsoft Office PowerPoint</Application>
  <PresentationFormat>On-screen Show (4:3)</PresentationFormat>
  <Paragraphs>253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শুভেচ্ছা ও 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u</vt:lpstr>
      <vt:lpstr>Slide 14</vt:lpstr>
      <vt:lpstr>Slide 15</vt:lpstr>
      <vt:lpstr>Slide 16</vt:lpstr>
      <vt:lpstr> মূল্যায়ণ </vt:lpstr>
      <vt:lpstr> বহুপদী সমাপ্তিসূচক প্রশ্ন (Multiple Completion MCQ) </vt:lpstr>
      <vt:lpstr> অভিন্ন তথ্যভিক্তিক বহুনির্বাচনি প্রশ্ন  (Situation Set MCQ) </vt:lpstr>
      <vt:lpstr>Slide 20</vt:lpstr>
      <vt:lpstr> সৃজনশীল প্রশ্ন(CQ) 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স্বাগতম</dc:title>
  <dc:creator>pcmc</dc:creator>
  <cp:lastModifiedBy>pcmc</cp:lastModifiedBy>
  <cp:revision>98</cp:revision>
  <dcterms:created xsi:type="dcterms:W3CDTF">2006-08-16T00:00:00Z</dcterms:created>
  <dcterms:modified xsi:type="dcterms:W3CDTF">2020-05-10T02:31:34Z</dcterms:modified>
</cp:coreProperties>
</file>