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2" r:id="rId4"/>
    <p:sldId id="268" r:id="rId5"/>
    <p:sldId id="270" r:id="rId6"/>
    <p:sldId id="266" r:id="rId7"/>
    <p:sldId id="267" r:id="rId8"/>
    <p:sldId id="256" r:id="rId9"/>
    <p:sldId id="271" r:id="rId10"/>
    <p:sldId id="257" r:id="rId11"/>
    <p:sldId id="259" r:id="rId12"/>
    <p:sldId id="258" r:id="rId13"/>
    <p:sldId id="26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8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4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8AD3-C497-4172-AAD9-1707A0640F0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C9AF-041B-4A77-AE2A-1F6B995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3gp"/><Relationship Id="rId1" Type="http://schemas.microsoft.com/office/2007/relationships/media" Target="../media/media4.3g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ooralam.na35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ma"/><Relationship Id="rId7" Type="http://schemas.openxmlformats.org/officeDocument/2006/relationships/image" Target="../media/image12.png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m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jeree.com/elearning/ELP08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3gp"/><Relationship Id="rId1" Type="http://schemas.microsoft.com/office/2007/relationships/media" Target="../media/media4.3g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7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36" y="1632857"/>
            <a:ext cx="8516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cademy Engraved LET" pitchFamily="2" charset="0"/>
              </a:rPr>
              <a:t>Listen again and write ‘True’ or ‘False’ against each of the following statement.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3036" y="2704012"/>
            <a:ext cx="91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1. </a:t>
            </a:r>
            <a:r>
              <a:rPr lang="en-US" sz="3200" b="1" dirty="0" err="1" smtClean="0">
                <a:solidFill>
                  <a:srgbClr val="7030A0"/>
                </a:solidFill>
              </a:rPr>
              <a:t>Shakib’s</a:t>
            </a:r>
            <a:r>
              <a:rPr lang="en-US" sz="3200" b="1" dirty="0" smtClean="0">
                <a:solidFill>
                  <a:srgbClr val="7030A0"/>
                </a:solidFill>
              </a:rPr>
              <a:t> family lives in a remote town.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036" y="3373483"/>
            <a:ext cx="90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 He has no brothers or sisters.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036" y="4042954"/>
            <a:ext cx="9117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His parents do not know how to read or write.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3036" y="4712425"/>
            <a:ext cx="877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4. His mother is an excellent cook.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35" y="5381896"/>
            <a:ext cx="1043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5. </a:t>
            </a:r>
            <a:r>
              <a:rPr lang="en-US" sz="3200" b="1" dirty="0" err="1" smtClean="0">
                <a:solidFill>
                  <a:srgbClr val="FFC000"/>
                </a:solidFill>
              </a:rPr>
              <a:t>Shakib</a:t>
            </a:r>
            <a:r>
              <a:rPr lang="en-US" sz="3200" b="1" dirty="0" smtClean="0">
                <a:solidFill>
                  <a:srgbClr val="FFC000"/>
                </a:solidFill>
              </a:rPr>
              <a:t> does not participate in cleaning  activities at home.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28352" y="2547261"/>
            <a:ext cx="3657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11" name="Flowchart: Connector 10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5155481" y="2137959"/>
            <a:ext cx="438912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985656" y="2346960"/>
            <a:ext cx="3657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0 Minute Timer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2966" y="0"/>
            <a:ext cx="3352800" cy="1658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12926" y="0"/>
            <a:ext cx="3479074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36" y="2704012"/>
            <a:ext cx="627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Shakib’s</a:t>
            </a:r>
            <a:r>
              <a:rPr lang="en-US" sz="2800" b="1" dirty="0" smtClean="0"/>
              <a:t> family lives in a remote town.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63036" y="3373483"/>
            <a:ext cx="495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He has no brothers or sisters.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3036" y="4042954"/>
            <a:ext cx="741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His parents do not know how to read or write.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3036" y="4712425"/>
            <a:ext cx="55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His mother is an excellent cook.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3035" y="5381896"/>
            <a:ext cx="930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en-US" sz="2800" b="1" dirty="0" err="1" smtClean="0"/>
              <a:t>Shakib</a:t>
            </a:r>
            <a:r>
              <a:rPr lang="en-US" sz="2800" b="1" dirty="0" smtClean="0"/>
              <a:t> does not participate in cleaning  activities at home.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3949" y="1743392"/>
            <a:ext cx="454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Match your answer.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7955280" y="2808514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92752" y="2808514"/>
            <a:ext cx="1567543" cy="41871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2095" y="3453280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07193" y="4126188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5031" y="4785026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64880" y="5865892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39910" y="3467353"/>
            <a:ext cx="1567543" cy="41871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21109" y="4126186"/>
            <a:ext cx="1567543" cy="41871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8433" y="4794165"/>
            <a:ext cx="1567543" cy="41871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5976" y="5873909"/>
            <a:ext cx="1567543" cy="41871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19" name="Flowchart: Connector 18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52" y="852040"/>
            <a:ext cx="1558080" cy="15523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05" y="788173"/>
            <a:ext cx="1815694" cy="14193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81" y="852040"/>
            <a:ext cx="1558080" cy="15523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79" y="788172"/>
            <a:ext cx="1815694" cy="1419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52" y="844666"/>
            <a:ext cx="1558080" cy="15523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79" y="788171"/>
            <a:ext cx="1815694" cy="1419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24" y="831174"/>
            <a:ext cx="1558080" cy="15523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58" y="791227"/>
            <a:ext cx="1815694" cy="14193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98" y="750982"/>
            <a:ext cx="1558080" cy="16113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87" y="787862"/>
            <a:ext cx="1815694" cy="14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3215" y="1942008"/>
            <a:ext cx="9605570" cy="4389120"/>
            <a:chOff x="1811367" y="2137953"/>
            <a:chExt cx="9605570" cy="438912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815737" y="2155371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815737" y="2764973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815737" y="6522729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-383193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2120532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9209321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85109" y="2076991"/>
            <a:ext cx="17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3074" y="2063928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Meaning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36914" y="2847700"/>
            <a:ext cx="1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Remote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6914" y="345714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literate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6914" y="4066588"/>
            <a:ext cx="199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delicious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6914" y="4672460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aware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36914" y="528190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harmful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36914" y="5891346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contagious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9486" y="2834638"/>
            <a:ext cx="646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Knowing about something.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9486" y="3283529"/>
            <a:ext cx="671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About a discuss that spreads from one   person to another.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9486" y="4163499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Isolated.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486" y="4648007"/>
            <a:ext cx="6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That causes harm to your health.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9486" y="5250082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Having a very pleasant taste.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9486" y="5855730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Able to read and write.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8434" y="1005843"/>
            <a:ext cx="897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Look at the table. Then listen to the teacher / CD. Then match them with their meaning.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26" name="Flowchart: Connector 25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51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3215" y="1942008"/>
            <a:ext cx="9605570" cy="4389120"/>
            <a:chOff x="1811367" y="2137953"/>
            <a:chExt cx="9605570" cy="438912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815737" y="2155371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815737" y="2764973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815737" y="6522729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-383193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2120532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9209321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685109" y="2076991"/>
            <a:ext cx="17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3074" y="2063928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Meaning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6914" y="2847700"/>
            <a:ext cx="1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Remote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36914" y="345714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literate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6914" y="4066588"/>
            <a:ext cx="199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delicious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6914" y="4672460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aware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6914" y="528190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harmful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36914" y="5891346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contagious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49486" y="2834638"/>
            <a:ext cx="646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Knowing about something.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9486" y="3283529"/>
            <a:ext cx="671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About a discuss that spreads from one   person to another.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9486" y="4163499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Isolated.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9486" y="4648007"/>
            <a:ext cx="6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That causes harm to your health.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9486" y="5250082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Having a very pleasant taste.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9486" y="5855730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Able to read and write.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00995" y="3255393"/>
            <a:ext cx="1278151" cy="11415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1"/>
          </p:cNvCxnSpPr>
          <p:nvPr/>
        </p:nvCxnSpPr>
        <p:spPr>
          <a:xfrm flipV="1">
            <a:off x="2511082" y="3096248"/>
            <a:ext cx="1538404" cy="1841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00995" y="4937760"/>
            <a:ext cx="1430551" cy="67524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11082" y="3796998"/>
            <a:ext cx="1620464" cy="22380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46361" y="4329228"/>
            <a:ext cx="1278151" cy="11415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123028" y="3629465"/>
            <a:ext cx="1008518" cy="2504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16078" y="915405"/>
            <a:ext cx="454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Match your answer.</a:t>
            </a:r>
            <a:endParaRPr lang="en-US" sz="36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42" name="Flowchart: Connector 41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3571" y="326571"/>
            <a:ext cx="5980612" cy="5042263"/>
            <a:chOff x="2993571" y="326571"/>
            <a:chExt cx="5980612" cy="50422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571" y="326571"/>
              <a:ext cx="5980612" cy="50422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62549" y="718456"/>
              <a:ext cx="3644537" cy="12670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10743" y="875212"/>
              <a:ext cx="320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Class Over</a:t>
              </a:r>
              <a:endParaRPr lang="en-US" sz="5400" b="1" dirty="0"/>
            </a:p>
          </p:txBody>
        </p:sp>
      </p:grpSp>
      <p:pic>
        <p:nvPicPr>
          <p:cNvPr id="2" name="School Bell Ringing Sound Effect 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3646" y="265612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2943" y="2939144"/>
            <a:ext cx="646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Bye. See you again tomorrow.</a:t>
            </a:r>
            <a:endParaRPr lang="en-US" sz="4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12" name="Flowchart: Connector 11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92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92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8716" y="992776"/>
            <a:ext cx="110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7449" y="992776"/>
            <a:ext cx="483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</a:rPr>
              <a:t>e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970" y="992776"/>
            <a:ext cx="372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</a:rPr>
              <a:t>l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"/>
          <a:stretch/>
        </p:blipFill>
        <p:spPr>
          <a:xfrm>
            <a:off x="860300" y="88349"/>
            <a:ext cx="6753498" cy="243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40" y="734989"/>
            <a:ext cx="1099970" cy="1086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05" y="5836727"/>
            <a:ext cx="1021273" cy="1021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0797" y="4806680"/>
            <a:ext cx="720281" cy="803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8965" y="2689414"/>
            <a:ext cx="3724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  <a:latin typeface="Bodoni MT Condensed" panose="02070606080606020203" pitchFamily="18" charset="0"/>
              </a:rPr>
              <a:t>come</a:t>
            </a:r>
            <a:endParaRPr lang="en-US" sz="12000" b="1" dirty="0">
              <a:solidFill>
                <a:srgbClr val="FF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58" y="5645147"/>
            <a:ext cx="1308623" cy="1418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17" y="5652761"/>
            <a:ext cx="1014485" cy="971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40" y="2043905"/>
            <a:ext cx="1254099" cy="8881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16" name="Flowchart: Connector 15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pic>
        <p:nvPicPr>
          <p:cNvPr id="5" name="Untitledaudio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63012" y="-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-0.07252 0.00417 -0.04609 -2.59259E-6 -0.0802 0.00602 C -0.10208 0.01736 -0.08736 0.01042 -0.14244 0.00602 C -0.14661 0.00556 -0.15065 0.00232 -0.15494 0.00209 C -0.1802 0.00023 -0.20559 0.0007 -0.23111 -2.59259E-6 C -0.23268 -0.00069 -0.23424 -0.00115 -0.23593 -0.00185 C -0.23723 -0.00254 -0.23841 -0.00347 -0.23971 -0.00393 C -0.24231 -0.00463 -0.24479 -0.00486 -0.24726 -0.00578 C -0.24973 -0.00694 -0.25208 -0.00926 -0.25468 -0.00972 L -0.26471 -0.0118 C -0.26601 -0.01227 -0.26705 -0.01319 -0.26835 -0.01365 C -0.27604 -0.01597 -0.28619 -0.01666 -0.29335 -0.01759 C -0.29505 -0.01828 -0.29674 -0.01921 -0.29843 -0.01967 C -0.31223 -0.02361 -0.32265 -0.02245 -0.33815 -0.02361 C -0.34231 -0.02407 -0.34661 -0.02453 -0.35078 -0.02546 C -0.35494 -0.02639 -0.35911 -0.02893 -0.36315 -0.0294 L -0.3832 -0.03125 L -0.68515 -0.0294 C -0.68645 -0.0294 -0.68763 -0.02824 -0.6888 -0.02754 C -0.69101 -0.02615 -0.69296 -0.02477 -0.69505 -0.02361 C -0.69856 -0.02129 -0.69986 -0.02106 -0.70377 -0.01967 C -0.70494 -0.01828 -0.70625 -0.01666 -0.70755 -0.01574 C -0.70872 -0.01481 -0.71015 -0.01458 -0.71132 -0.01365 C -0.71393 -0.01134 -0.71627 -0.00856 -0.71888 -0.00578 C -0.72005 -0.00463 -0.72148 -0.00347 -0.72252 -0.00185 L -0.7263 0.00394 C -0.72669 0.00602 -0.72695 0.0081 -0.7276 0.00996 C -0.73098 0.02084 -0.7302 0.01065 -0.73242 0.02755 C -0.73294 0.03079 -0.73333 0.03426 -0.73372 0.0375 C -0.73424 0.04352 -0.73437 0.04954 -0.73502 0.05533 C -0.73515 0.05741 -0.73593 0.05926 -0.73619 0.06111 C -0.73658 0.06366 -0.73697 0.06644 -0.7375 0.06898 C -0.74036 0.08403 -0.73867 0.07755 -0.74375 0.08866 C -0.74674 0.09537 -0.74466 0.09468 -0.74726 0.09468 " pathEditMode="relative" rAng="0" ptsTypes="AAAAAAAAAAAAAAAAAAAAAAAAA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2.29167E-6 0.00047 C -0.00351 -0.0037 -0.00677 -0.0081 -0.01041 -0.01111 C -0.01211 -0.0125 -0.01393 -0.0125 -0.01562 -0.01342 C -0.01823 -0.01458 -0.02083 -0.01666 -0.02344 -0.01782 L -0.02721 -0.02037 C -0.02864 -0.02106 -0.02995 -0.02152 -0.03125 -0.02245 C -0.03294 -0.02407 -0.03463 -0.02592 -0.03646 -0.02708 C -0.03841 -0.02847 -0.04062 -0.0287 -0.04284 -0.0294 C -0.04492 -0.03078 -0.04726 -0.03287 -0.04922 -0.03402 C -0.05182 -0.03518 -0.05442 -0.03541 -0.05703 -0.03611 C -0.05911 -0.03703 -0.06159 -0.0375 -0.06354 -0.03865 C -0.06484 -0.03935 -0.06601 -0.04027 -0.06758 -0.04074 C -0.07083 -0.0419 -0.07435 -0.04213 -0.07773 -0.04282 C -0.08034 -0.04375 -0.08307 -0.04467 -0.08554 -0.04537 C -0.08867 -0.04722 -0.0914 -0.04884 -0.09453 -0.05 C -0.09791 -0.05115 -0.10143 -0.05162 -0.10495 -0.05231 L -0.11263 -0.05671 C -0.11393 -0.05764 -0.11536 -0.05764 -0.11653 -0.05902 C -0.11784 -0.06041 -0.11901 -0.0625 -0.12044 -0.06365 C -0.12213 -0.06458 -0.12396 -0.06504 -0.12565 -0.06574 C -0.12864 -0.06736 -0.13164 -0.06875 -0.13476 -0.0706 C -0.14036 -0.07338 -0.13997 -0.07407 -0.14752 -0.07731 C -0.15065 -0.07847 -0.15364 -0.0787 -0.15664 -0.0794 C -0.1664 -0.08518 -0.15924 -0.08125 -0.17864 -0.08611 L -0.17864 -0.08588 C -0.18216 -0.08773 -0.18567 -0.08889 -0.18893 -0.09074 C -0.19166 -0.09236 -0.19427 -0.09305 -0.19674 -0.09537 C -0.19844 -0.09699 -0.20013 -0.09907 -0.20195 -0.09977 C -0.20442 -0.10115 -0.20716 -0.10115 -0.20976 -0.10231 C -0.21094 -0.10277 -0.21237 -0.10393 -0.21354 -0.1044 C -0.21523 -0.10532 -0.21705 -0.10578 -0.21875 -0.10717 C -0.22031 -0.1074 -0.22148 -0.10856 -0.22252 -0.10902 C -0.22474 -0.11018 -0.22695 -0.11041 -0.22916 -0.11134 C -0.23307 -0.11319 -0.23672 -0.11713 -0.24075 -0.11805 C -0.24336 -0.11898 -0.24596 -0.11921 -0.24857 -0.12037 C -0.2513 -0.12152 -0.25351 -0.1243 -0.25638 -0.12477 L -0.26653 -0.12731 C -0.26914 -0.12893 -0.272 -0.12986 -0.27435 -0.13194 C -0.27591 -0.1331 -0.27682 -0.13541 -0.27825 -0.13634 C -0.28034 -0.13773 -0.28255 -0.13773 -0.28476 -0.13865 C -0.28828 -0.13981 -0.29505 -0.14305 -0.29505 -0.14282 C -0.29635 -0.1449 -0.29752 -0.14699 -0.29896 -0.14768 C -0.30234 -0.14977 -0.30573 -0.15092 -0.30924 -0.15231 C -0.31172 -0.15301 -0.31705 -0.1544 -0.31966 -0.15694 C -0.32122 -0.1581 -0.32213 -0.16041 -0.32357 -0.16134 C -0.32799 -0.16412 -0.33333 -0.16481 -0.33776 -0.16805 C -0.33971 -0.16944 -0.34101 -0.17152 -0.34284 -0.17268 C -0.34453 -0.17384 -0.34648 -0.1743 -0.34804 -0.175 C -0.34948 -0.17569 -0.35065 -0.17662 -0.35208 -0.17731 C -0.35416 -0.17824 -0.35638 -0.1787 -0.35846 -0.17963 C -0.3612 -0.18078 -0.36354 -0.18287 -0.36627 -0.18426 C -0.36797 -0.18472 -0.36966 -0.18565 -0.37148 -0.18634 C -0.37409 -0.18773 -0.37669 -0.18935 -0.37903 -0.19097 C -0.38047 -0.19166 -0.3819 -0.19213 -0.38307 -0.19328 C -0.38424 -0.19467 -0.38567 -0.19629 -0.38685 -0.19768 C -0.38867 -0.2 -0.39023 -0.20301 -0.39205 -0.20463 C -0.39375 -0.20602 -0.39557 -0.20625 -0.39739 -0.20671 C -0.40716 -0.2243 -0.38932 -0.19398 -0.40508 -0.21597 C -0.40794 -0.2199 -0.41028 -0.225 -0.41289 -0.22963 C -0.41393 -0.23148 -0.41549 -0.23264 -0.41666 -0.23426 C -0.42252 -0.24953 -0.41562 -0.23449 -0.42304 -0.24328 C -0.42461 -0.24514 -0.42565 -0.24815 -0.42721 -0.25 C -0.42825 -0.25185 -0.42969 -0.25301 -0.43086 -0.25463 C -0.43229 -0.25671 -0.43333 -0.25972 -0.43489 -0.26157 C -0.43594 -0.26296 -0.43737 -0.26273 -0.43867 -0.26365 C -0.4487 -0.27268 -0.43672 -0.26481 -0.44648 -0.27083 C -0.45143 -0.28333 -0.44635 -0.27199 -0.45416 -0.28426 C -0.45651 -0.28796 -0.45859 -0.2919 -0.46067 -0.29583 C -0.46406 -0.30162 -0.46784 -0.30879 -0.47226 -0.31157 C -0.47708 -0.31458 -0.47942 -0.31504 -0.48398 -0.32291 C -0.49531 -0.34305 -0.47578 -0.30926 -0.49036 -0.33194 C -0.49323 -0.33634 -0.49518 -0.34213 -0.49817 -0.3456 L -0.50976 -0.35949 C -0.51107 -0.36111 -0.51263 -0.36203 -0.5138 -0.36389 C -0.52903 -0.39143 -0.50703 -0.35324 -0.52148 -0.37523 C -0.5237 -0.3787 -0.52526 -0.38356 -0.52786 -0.3868 C -0.52903 -0.38819 -0.53047 -0.38958 -0.53164 -0.3912 C -0.53294 -0.39328 -0.53398 -0.39606 -0.53528 -0.39815 C -0.54739 -0.41527 -0.52903 -0.38449 -0.54466 -0.4118 C -0.54557 -0.41389 -0.54739 -0.41574 -0.54831 -0.41852 C -0.54922 -0.42083 -0.55013 -0.42291 -0.55091 -0.42546 C -0.55143 -0.42777 -0.55143 -0.43009 -0.55195 -0.43217 C -0.55234 -0.43217 -0.55872 -0.44907 -0.55989 -0.45254 L -0.5625 -0.45972 C -0.56575 -0.48194 -0.56146 -0.45856 -0.56653 -0.47315 C -0.57148 -0.48796 -0.5638 -0.47315 -0.57031 -0.48472 C -0.57083 -0.49051 -0.57109 -0.49676 -0.57174 -0.50301 C -0.57187 -0.50578 -0.57265 -0.50879 -0.57291 -0.5118 C -0.57357 -0.51944 -0.57383 -0.52708 -0.57435 -0.53449 C -0.57135 -0.56944 -0.57539 -0.53773 -0.57031 -0.5574 C -0.56706 -0.57014 -0.5694 -0.56898 -0.5651 -0.57777 C -0.56406 -0.58032 -0.56289 -0.58333 -0.56133 -0.58449 C -0.55872 -0.58703 -0.55612 -0.58703 -0.55338 -0.58912 C -0.55169 -0.59074 -0.55013 -0.59236 -0.54831 -0.59375 C -0.54622 -0.59537 -0.54114 -0.59768 -0.53932 -0.59838 C -0.53411 -0.60023 -0.52903 -0.60139 -0.52409 -0.60277 C -0.52096 -0.6037 -0.51797 -0.60416 -0.51497 -0.60532 C -0.51107 -0.60671 -0.50742 -0.60949 -0.50338 -0.60972 C -0.44479 -0.61203 -0.38607 -0.61111 -0.32747 -0.61203 C -0.30455 -0.61875 -0.33307 -0.61018 -0.31315 -0.61643 C -0.30573 -0.61898 -0.29857 -0.62315 -0.29114 -0.62315 L -0.25885 -0.62315 " pathEditMode="relative" rAng="0" ptsTypes="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4" y="-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1.45833E-6 3.7037E-7 C 0.00026 -0.00602 0.00052 -0.01204 0.00104 -0.01782 C 0.00182 -0.02639 0.00234 -0.0213 0.0043 -0.02963 C 0.00534 -0.03333 0.00586 -0.03727 0.00651 -0.0412 L 0.00768 -0.04722 C 0.00807 -0.04907 0.00846 -0.05116 0.00872 -0.05301 C 0.01042 -0.06481 0.00938 -0.05833 0.01211 -0.07268 L 0.01315 -0.07847 C 0.01354 -0.08056 0.01367 -0.08264 0.01432 -0.08449 L 0.01654 -0.09028 C 0.01784 -0.09768 0.01823 -0.10116 0.02201 -0.10787 C 0.02305 -0.10995 0.02435 -0.11181 0.02526 -0.11389 C 0.02617 -0.11574 0.02695 -0.11759 0.02747 -0.11968 C 0.02799 -0.12153 0.02786 -0.12407 0.02865 -0.12569 C 0.02943 -0.12731 0.03086 -0.12824 0.0319 -0.1294 C 0.03385 -0.13981 0.03177 -0.13148 0.03633 -0.1412 C 0.03724 -0.14306 0.03789 -0.14514 0.03854 -0.14722 C 0.03906 -0.14907 0.03893 -0.15139 0.03971 -0.15301 C 0.04049 -0.15486 0.0418 -0.15556 0.04297 -0.15694 C 0.04375 -0.15903 0.0444 -0.16111 0.04518 -0.16273 C 0.04583 -0.16435 0.04674 -0.16528 0.0474 -0.16667 C 0.05378 -0.18194 0.04896 -0.17523 0.05508 -0.18241 L 0.05729 -0.19421 C 0.05768 -0.19606 0.05755 -0.19861 0.05846 -0.2 L 0.06172 -0.20602 C 0.0625 -0.21111 0.06224 -0.21713 0.06393 -0.22176 C 0.06615 -0.22755 0.06667 -0.22847 0.06836 -0.23542 C 0.06875 -0.23727 0.06888 -0.23935 0.0694 -0.2412 C 0.07005 -0.24329 0.07109 -0.24514 0.07161 -0.24722 C 0.07214 -0.24907 0.07201 -0.25139 0.07279 -0.25301 C 0.07357 -0.25486 0.075 -0.25556 0.07604 -0.25694 C 0.07695 -0.26181 0.07721 -0.26481 0.07943 -0.26875 C 0.08073 -0.27106 0.08242 -0.27245 0.08372 -0.27454 C 0.08464 -0.27569 0.08516 -0.27731 0.08594 -0.27847 C 0.08815 -0.28125 0.09036 -0.2838 0.09258 -0.28634 C 0.09375 -0.28773 0.09492 -0.28866 0.09596 -0.29028 C 0.09661 -0.29167 0.09727 -0.29329 0.09818 -0.29421 C 0.09909 -0.29537 0.10026 -0.2956 0.10143 -0.29606 C 0.10573 -0.3037 0.10117 -0.29699 0.1069 -0.30208 C 0.10807 -0.30301 0.10911 -0.30486 0.11029 -0.30602 C 0.11133 -0.30694 0.1125 -0.30694 0.11354 -0.30787 C 0.12617 -0.32037 0.11628 -0.31111 0.1224 -0.31968 C 0.12552 -0.32431 0.12552 -0.32222 0.12786 -0.32755 C 0.12878 -0.3294 0.1293 -0.33148 0.13008 -0.33333 C 0.13333 -0.34028 0.13594 -0.3412 0.13789 -0.35116 L 0.1401 -0.36273 C 0.13971 -0.37268 0.13984 -0.38264 0.13893 -0.39213 C 0.13867 -0.39444 0.13737 -0.39606 0.13672 -0.39815 C 0.1362 -0.4 0.1362 -0.40208 0.13568 -0.40393 C 0.13411 -0.40926 0.12852 -0.4206 0.12682 -0.42153 L 0.12344 -0.42361 C 0.12096 -0.42824 0.11979 -0.43079 0.11576 -0.43333 C 0.11367 -0.43472 0.11133 -0.43449 0.10911 -0.43542 C 0.1069 -0.43634 0.10469 -0.43796 0.10247 -0.43935 C 0.10143 -0.43981 0.10039 -0.44097 0.09922 -0.4412 C 0.09661 -0.4419 0.09414 -0.44306 0.09154 -0.44329 C 0.08529 -0.44375 0.07904 -0.44329 0.07279 -0.44329 " pathEditMode="relative" ptsTypes="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89" y="2341955"/>
            <a:ext cx="2575782" cy="254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3" y="2267267"/>
            <a:ext cx="2794882" cy="28843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991" y="2225575"/>
            <a:ext cx="2770495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35495" y="2225575"/>
            <a:ext cx="0" cy="2926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38531" y="4885899"/>
            <a:ext cx="287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Whee</a:t>
            </a:r>
            <a:r>
              <a:rPr lang="en-US" sz="4000" b="1" dirty="0"/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1109" y="5568286"/>
            <a:ext cx="335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Unit-3, Lesson -7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877045" y="2268066"/>
            <a:ext cx="3057100" cy="384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9379665" y="696951"/>
            <a:ext cx="0" cy="31089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206" y="5295328"/>
            <a:ext cx="3807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Md. Noor </a:t>
            </a:r>
            <a:r>
              <a:rPr lang="en-US" b="1" dirty="0"/>
              <a:t>-</a:t>
            </a:r>
            <a:r>
              <a:rPr lang="en-US" b="1" dirty="0" smtClean="0"/>
              <a:t>E- Alam </a:t>
            </a:r>
            <a:r>
              <a:rPr lang="en-US" b="1" dirty="0" err="1" smtClean="0"/>
              <a:t>Siddiki</a:t>
            </a:r>
            <a:endParaRPr lang="en-US" b="1" dirty="0" smtClean="0"/>
          </a:p>
          <a:p>
            <a:r>
              <a:rPr lang="en-US" dirty="0" smtClean="0"/>
              <a:t>               </a:t>
            </a:r>
            <a:r>
              <a:rPr lang="en-US" dirty="0" err="1" smtClean="0"/>
              <a:t>Asstt</a:t>
            </a:r>
            <a:r>
              <a:rPr lang="en-US" dirty="0" smtClean="0"/>
              <a:t>. Teacher</a:t>
            </a:r>
          </a:p>
          <a:p>
            <a:r>
              <a:rPr lang="en-US" dirty="0" err="1" smtClean="0"/>
              <a:t>Nageswari</a:t>
            </a:r>
            <a:r>
              <a:rPr lang="en-US" dirty="0" smtClean="0"/>
              <a:t> </a:t>
            </a:r>
            <a:r>
              <a:rPr lang="en-US" dirty="0" err="1" smtClean="0"/>
              <a:t>Keramotia</a:t>
            </a:r>
            <a:r>
              <a:rPr lang="en-US" dirty="0" smtClean="0"/>
              <a:t> M.L High School.</a:t>
            </a:r>
          </a:p>
          <a:p>
            <a:r>
              <a:rPr lang="en-US" dirty="0" smtClean="0"/>
              <a:t>       Mobile- 01716962418</a:t>
            </a:r>
          </a:p>
          <a:p>
            <a:r>
              <a:rPr lang="en-US" dirty="0" smtClean="0"/>
              <a:t>E- Mail- </a:t>
            </a:r>
            <a:r>
              <a:rPr lang="en-US" dirty="0" smtClean="0">
                <a:hlinkClick r:id="rId4"/>
              </a:rPr>
              <a:t>nooralam.na35@gmail.com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42120" y="327543"/>
            <a:ext cx="210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Identity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400806" y="2117138"/>
            <a:ext cx="0" cy="40233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44022" y="2117138"/>
            <a:ext cx="0" cy="40233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87238" y="2117138"/>
            <a:ext cx="0" cy="40233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48184" y="130624"/>
            <a:ext cx="1750432" cy="1319352"/>
            <a:chOff x="3905794" y="2899955"/>
            <a:chExt cx="1985556" cy="1672045"/>
          </a:xfrm>
        </p:grpSpPr>
        <p:sp>
          <p:nvSpPr>
            <p:cNvPr id="17" name="Flowchart: Connector 16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16200000" flipH="1">
            <a:off x="2822564" y="3305816"/>
            <a:ext cx="0" cy="38404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14206" y="5254987"/>
            <a:ext cx="380791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0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5 -1.48148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0234 0.2254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0234 0.22547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0195 0.58495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92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0196 0.58495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9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357211"/>
            <a:ext cx="4754881" cy="428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0583" y="378823"/>
            <a:ext cx="491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cademy Engraved LET" pitchFamily="2" charset="0"/>
              </a:rPr>
              <a:t>Watch the video carefully</a:t>
            </a:r>
            <a:endParaRPr lang="en-US" sz="3200" dirty="0">
              <a:latin typeface="Academy Engraved LE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485" y="5865222"/>
            <a:ext cx="549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What’s picture is it about?</a:t>
            </a:r>
            <a:endParaRPr lang="en-US" sz="32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839" y="6270175"/>
            <a:ext cx="293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About a family</a:t>
            </a:r>
            <a:endParaRPr lang="en-US" sz="3200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1325" y="339634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ademy Engraved LET" pitchFamily="2" charset="0"/>
              </a:rPr>
              <a:t>…</a:t>
            </a:r>
          </a:p>
          <a:p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48184" y="130624"/>
            <a:ext cx="1750432" cy="1319352"/>
            <a:chOff x="3905794" y="2899955"/>
            <a:chExt cx="1985556" cy="1672045"/>
          </a:xfrm>
        </p:grpSpPr>
        <p:sp>
          <p:nvSpPr>
            <p:cNvPr id="11" name="Flowchart: Connector 10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pic>
        <p:nvPicPr>
          <p:cNvPr id="7" name="kom meg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49040" y="1449975"/>
            <a:ext cx="4663440" cy="3566161"/>
          </a:xfrm>
          <a:prstGeom prst="rect">
            <a:avLst/>
          </a:prstGeom>
        </p:spPr>
      </p:pic>
      <p:pic>
        <p:nvPicPr>
          <p:cNvPr id="2" name="Untitledaud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4242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3188" y="2496456"/>
            <a:ext cx="6900862" cy="2714172"/>
          </a:xfrm>
          <a:prstGeom prst="rect">
            <a:avLst/>
          </a:prstGeom>
          <a:pattFill prst="horzBri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2611" y="3193141"/>
            <a:ext cx="7426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 healthy and happy family</a:t>
            </a:r>
            <a:endParaRPr lang="en-US" sz="6000" b="1" dirty="0">
              <a:solidFill>
                <a:srgbClr val="FF00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87254" y="2492033"/>
            <a:ext cx="6849719" cy="1422395"/>
            <a:chOff x="3164114" y="2384701"/>
            <a:chExt cx="5852166" cy="1422395"/>
          </a:xfrm>
        </p:grpSpPr>
        <p:sp>
          <p:nvSpPr>
            <p:cNvPr id="12" name="Rounded Rectangle 11"/>
            <p:cNvSpPr/>
            <p:nvPr/>
          </p:nvSpPr>
          <p:spPr>
            <a:xfrm>
              <a:off x="3164114" y="3715656"/>
              <a:ext cx="5852160" cy="91440"/>
            </a:xfrm>
            <a:prstGeom prst="roundRect">
              <a:avLst/>
            </a:prstGeom>
            <a:solidFill>
              <a:srgbClr val="00B050"/>
            </a:solidFill>
            <a:ln cap="rnd">
              <a:noFill/>
              <a:bevel/>
            </a:ln>
            <a:effectLst>
              <a:reflection stA="9700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64120" y="2384701"/>
              <a:ext cx="585216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68861" y="812806"/>
            <a:ext cx="345427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z="158750"/>
          </a:bodyPr>
          <a:lstStyle/>
          <a:p>
            <a:r>
              <a:rPr lang="en-US" sz="4000" dirty="0" smtClean="0">
                <a:effectLst>
                  <a:reflection blurRad="6350" stA="55000" endA="300" endPos="45500" dir="5400000" sy="-100000" algn="bl" rotWithShape="0"/>
                </a:effectLst>
              </a:rPr>
              <a:t>Todays lesson is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2387" y="4799800"/>
            <a:ext cx="36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Unit- 9, lesson-1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61679" y="3872354"/>
            <a:ext cx="6900862" cy="1415142"/>
            <a:chOff x="3156860" y="3795486"/>
            <a:chExt cx="5873926" cy="1415142"/>
          </a:xfrm>
        </p:grpSpPr>
        <p:sp>
          <p:nvSpPr>
            <p:cNvPr id="13" name="Rounded Rectangle 12"/>
            <p:cNvSpPr/>
            <p:nvPr/>
          </p:nvSpPr>
          <p:spPr>
            <a:xfrm>
              <a:off x="3178626" y="3795486"/>
              <a:ext cx="5852160" cy="91440"/>
            </a:xfrm>
            <a:prstGeom prst="roundRect">
              <a:avLst/>
            </a:prstGeom>
            <a:solidFill>
              <a:srgbClr val="FF0000"/>
            </a:solidFill>
            <a:ln cap="rnd">
              <a:noFill/>
              <a:beve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6860" y="3886926"/>
              <a:ext cx="585216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20" name="Flowchart: Connector 19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51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2" y="3683728"/>
            <a:ext cx="811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we have studied the lesson, we will be able to…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60765" y="4913114"/>
            <a:ext cx="525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Berlin Sans FB" panose="020E0602020502020306" pitchFamily="34" charset="0"/>
              </a:rPr>
              <a:t>l</a:t>
            </a:r>
            <a:r>
              <a:rPr lang="en-US" sz="3200" dirty="0" smtClean="0">
                <a:latin typeface="Berlin Sans FB" panose="020E0602020502020306" pitchFamily="34" charset="0"/>
              </a:rPr>
              <a:t>isten for information.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0765" y="4392080"/>
            <a:ext cx="523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Berlin Sans FB" panose="020E0602020502020306" pitchFamily="34" charset="0"/>
              </a:rPr>
              <a:t>a</a:t>
            </a:r>
            <a:r>
              <a:rPr lang="en-US" sz="3200" dirty="0" smtClean="0">
                <a:latin typeface="Berlin Sans FB" panose="020E0602020502020306" pitchFamily="34" charset="0"/>
              </a:rPr>
              <a:t>sk and answer questions.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765" y="5434149"/>
            <a:ext cx="525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Berlin Sans FB" panose="020E0602020502020306" pitchFamily="34" charset="0"/>
              </a:rPr>
              <a:t>d</a:t>
            </a:r>
            <a:r>
              <a:rPr lang="en-US" sz="3200" dirty="0" smtClean="0">
                <a:latin typeface="Berlin Sans FB" panose="020E0602020502020306" pitchFamily="34" charset="0"/>
              </a:rPr>
              <a:t>evelop vocabulary. 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7" name="Flowchart: Connector 6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518239"/>
            <a:ext cx="5003074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1935" r="1563" b="-1"/>
          <a:stretch/>
        </p:blipFill>
        <p:spPr>
          <a:xfrm>
            <a:off x="3189514" y="1332411"/>
            <a:ext cx="5812972" cy="3226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77440" y="5381897"/>
            <a:ext cx="754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What do you see in the picture?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77440" y="5840883"/>
            <a:ext cx="744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Who do you think is the owner of the house?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77439" y="6296297"/>
            <a:ext cx="836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Where can you find this type of house ? Why do you think so?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4457" y="235131"/>
            <a:ext cx="647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the picture. Then ask and answer the questions about it…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8003" y="339632"/>
            <a:ext cx="1750432" cy="1319352"/>
            <a:chOff x="3905794" y="2899955"/>
            <a:chExt cx="1985556" cy="1672045"/>
          </a:xfrm>
        </p:grpSpPr>
        <p:sp>
          <p:nvSpPr>
            <p:cNvPr id="11" name="Flowchart: Connector 10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2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1775012"/>
            <a:ext cx="10058400" cy="50829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8003" y="97586"/>
            <a:ext cx="1750432" cy="1319352"/>
            <a:chOff x="3905794" y="2899955"/>
            <a:chExt cx="1985556" cy="1672045"/>
          </a:xfrm>
        </p:grpSpPr>
        <p:sp>
          <p:nvSpPr>
            <p:cNvPr id="7" name="Flowchart: Connector 6"/>
            <p:cNvSpPr/>
            <p:nvPr/>
          </p:nvSpPr>
          <p:spPr>
            <a:xfrm>
              <a:off x="3997234" y="3030585"/>
              <a:ext cx="1789612" cy="142385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905794" y="2899955"/>
              <a:ext cx="1985556" cy="1672045"/>
            </a:xfrm>
            <a:prstGeom prst="flowChartConnector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97234" y="3043648"/>
              <a:ext cx="1789612" cy="1423850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>
                  <a:gd name="adj1" fmla="val 10896988"/>
                  <a:gd name="adj2" fmla="val 3875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A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healthy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and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happy</a:t>
              </a:r>
              <a:r>
                <a:rPr lang="en-US" b="1" dirty="0" smtClean="0"/>
                <a:t> family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83727" y="629976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tooltip="click here"/>
              </a:rPr>
              <a:t>http://www.panjeree.com/elearning/ELP08/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67435" y="4262718"/>
            <a:ext cx="3106271" cy="1223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orizontal Scroll 11"/>
          <p:cNvSpPr/>
          <p:nvPr/>
        </p:nvSpPr>
        <p:spPr>
          <a:xfrm>
            <a:off x="1089212" y="3124714"/>
            <a:ext cx="2407024" cy="77993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 to play the listening test.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83727" y="649570"/>
            <a:ext cx="4219302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to go to the link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1" y="2011680"/>
            <a:ext cx="589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answer the following questions…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46811" y="4143087"/>
            <a:ext cx="807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How far is </a:t>
            </a:r>
            <a:r>
              <a:rPr lang="en-US" sz="2800" b="1" dirty="0" err="1" smtClean="0"/>
              <a:t>Shakib’s</a:t>
            </a:r>
            <a:r>
              <a:rPr lang="en-US" sz="2800" b="1" dirty="0" smtClean="0"/>
              <a:t> house from his school?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46811" y="4666307"/>
            <a:ext cx="836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Why is </a:t>
            </a:r>
            <a:r>
              <a:rPr lang="en-US" sz="2800" b="1" dirty="0" err="1" smtClean="0"/>
              <a:t>Shakib’s</a:t>
            </a:r>
            <a:r>
              <a:rPr lang="en-US" sz="2800" b="1" dirty="0" smtClean="0"/>
              <a:t> house free from mosquitoes?</a:t>
            </a:r>
            <a:endParaRPr lang="en-US" sz="2800" b="1" dirty="0"/>
          </a:p>
        </p:txBody>
      </p:sp>
      <p:pic>
        <p:nvPicPr>
          <p:cNvPr id="6" name="10 Minute Timer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352800" cy="21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4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500</Words>
  <Application>Microsoft Office PowerPoint</Application>
  <PresentationFormat>Widescreen</PresentationFormat>
  <Paragraphs>99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Academy Engraved LET</vt:lpstr>
      <vt:lpstr>Arial</vt:lpstr>
      <vt:lpstr>Bahnschrift SemiBold</vt:lpstr>
      <vt:lpstr>Berlin Sans FB</vt:lpstr>
      <vt:lpstr>Bodoni MT Condensed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49</cp:revision>
  <dcterms:created xsi:type="dcterms:W3CDTF">2020-05-07T16:36:07Z</dcterms:created>
  <dcterms:modified xsi:type="dcterms:W3CDTF">2020-05-10T17:57:52Z</dcterms:modified>
</cp:coreProperties>
</file>