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7"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9" d="100"/>
          <a:sy n="79" d="100"/>
        </p:scale>
        <p:origin x="6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17446-89C2-43D9-8D4E-50989E8E93AF}"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564A079B-32A7-40C4-8FAD-8ACBC787A0B3}">
      <dgm:prSet phldrT="[Text]" custT="1"/>
      <dgm:spPr>
        <a:solidFill>
          <a:schemeClr val="tx1"/>
        </a:solidFill>
      </dgm:spPr>
      <dgm:t>
        <a:bodyPr/>
        <a:lstStyle/>
        <a:p>
          <a:r>
            <a:rPr lang="en-US" sz="2400" dirty="0" err="1" smtClean="0"/>
            <a:t>চুম্বন</a:t>
          </a:r>
          <a:r>
            <a:rPr lang="en-US" sz="2400" dirty="0" smtClean="0"/>
            <a:t> ৪প্রকার </a:t>
          </a:r>
          <a:endParaRPr lang="en-US" sz="2400" dirty="0"/>
        </a:p>
      </dgm:t>
    </dgm:pt>
    <dgm:pt modelId="{B120A2A8-1312-4E84-AB49-39F52481ECFC}" type="parTrans" cxnId="{0689F73A-D01F-4FC1-8037-146F7D129148}">
      <dgm:prSet/>
      <dgm:spPr/>
      <dgm:t>
        <a:bodyPr/>
        <a:lstStyle/>
        <a:p>
          <a:endParaRPr lang="en-US"/>
        </a:p>
      </dgm:t>
    </dgm:pt>
    <dgm:pt modelId="{2F66E57F-46E6-4E1F-BB46-B6F98FC74CBA}" type="sibTrans" cxnId="{0689F73A-D01F-4FC1-8037-146F7D129148}">
      <dgm:prSet/>
      <dgm:spPr/>
      <dgm:t>
        <a:bodyPr/>
        <a:lstStyle/>
        <a:p>
          <a:endParaRPr lang="en-US"/>
        </a:p>
      </dgm:t>
    </dgm:pt>
    <dgm:pt modelId="{5FB32009-7D5A-476C-A933-499198C53868}">
      <dgm:prSet>
        <dgm:style>
          <a:lnRef idx="2">
            <a:schemeClr val="accent2"/>
          </a:lnRef>
          <a:fillRef idx="1">
            <a:schemeClr val="lt1"/>
          </a:fillRef>
          <a:effectRef idx="0">
            <a:schemeClr val="accent2"/>
          </a:effectRef>
          <a:fontRef idx="minor">
            <a:schemeClr val="dk1"/>
          </a:fontRef>
        </dgm:style>
      </dgm:prSet>
      <dgm:spPr/>
      <dgm:t>
        <a:bodyPr/>
        <a:lstStyle/>
        <a:p>
          <a:r>
            <a:rPr lang="kk-KZ" dirty="0" smtClean="0"/>
            <a:t>قبلة المٶدة</a:t>
          </a:r>
          <a:endParaRPr lang="en-US" dirty="0"/>
        </a:p>
      </dgm:t>
    </dgm:pt>
    <dgm:pt modelId="{82E0E650-17BA-4BFB-97FC-5208883D08D7}" type="parTrans" cxnId="{A23255C8-128A-48A0-A15F-C19F26683C30}">
      <dgm:prSet/>
      <dgm:spPr/>
      <dgm:t>
        <a:bodyPr/>
        <a:lstStyle/>
        <a:p>
          <a:endParaRPr lang="en-US"/>
        </a:p>
      </dgm:t>
    </dgm:pt>
    <dgm:pt modelId="{6CB1BD71-0B82-463D-8A3E-DDB1BD1DE299}" type="sibTrans" cxnId="{A23255C8-128A-48A0-A15F-C19F26683C30}">
      <dgm:prSet/>
      <dgm:spPr>
        <a:solidFill>
          <a:schemeClr val="accent2">
            <a:lumMod val="75000"/>
          </a:schemeClr>
        </a:solidFill>
      </dgm:spPr>
      <dgm:t>
        <a:bodyPr/>
        <a:lstStyle/>
        <a:p>
          <a:endParaRPr lang="en-US"/>
        </a:p>
      </dgm:t>
    </dgm:pt>
    <dgm:pt modelId="{180CAD2D-6487-4606-A1AC-591B82A1E277}">
      <dgm:prSet>
        <dgm:style>
          <a:lnRef idx="2">
            <a:schemeClr val="accent1"/>
          </a:lnRef>
          <a:fillRef idx="1">
            <a:schemeClr val="lt1"/>
          </a:fillRef>
          <a:effectRef idx="0">
            <a:schemeClr val="accent1"/>
          </a:effectRef>
          <a:fontRef idx="minor">
            <a:schemeClr val="dk1"/>
          </a:fontRef>
        </dgm:style>
      </dgm:prSet>
      <dgm:spPr/>
      <dgm:t>
        <a:bodyPr/>
        <a:lstStyle/>
        <a:p>
          <a:r>
            <a:rPr lang="kk-KZ" dirty="0" smtClean="0"/>
            <a:t>قبلة المٶدة</a:t>
          </a:r>
          <a:endParaRPr lang="en-US" dirty="0"/>
        </a:p>
      </dgm:t>
    </dgm:pt>
    <dgm:pt modelId="{74B24928-BCB3-40FB-8426-5EB8953CDD81}" type="parTrans" cxnId="{81CCA362-A993-4C5F-8ED9-F0FF209B49D6}">
      <dgm:prSet/>
      <dgm:spPr/>
      <dgm:t>
        <a:bodyPr/>
        <a:lstStyle/>
        <a:p>
          <a:endParaRPr lang="en-US"/>
        </a:p>
      </dgm:t>
    </dgm:pt>
    <dgm:pt modelId="{73893D07-F44D-462B-8C89-CF6ADC3504A6}" type="sibTrans" cxnId="{81CCA362-A993-4C5F-8ED9-F0FF209B49D6}">
      <dgm:prSet/>
      <dgm:spPr>
        <a:solidFill>
          <a:schemeClr val="accent1">
            <a:lumMod val="75000"/>
          </a:schemeClr>
        </a:solidFill>
      </dgm:spPr>
      <dgm:t>
        <a:bodyPr/>
        <a:lstStyle/>
        <a:p>
          <a:endParaRPr lang="en-US"/>
        </a:p>
      </dgm:t>
    </dgm:pt>
    <dgm:pt modelId="{3240AF90-DC49-485A-A346-94CEEBDCDCE1}">
      <dgm:prSet>
        <dgm:style>
          <a:lnRef idx="2">
            <a:schemeClr val="accent3"/>
          </a:lnRef>
          <a:fillRef idx="1">
            <a:schemeClr val="lt1"/>
          </a:fillRef>
          <a:effectRef idx="0">
            <a:schemeClr val="accent3"/>
          </a:effectRef>
          <a:fontRef idx="minor">
            <a:schemeClr val="dk1"/>
          </a:fontRef>
        </dgm:style>
      </dgm:prSet>
      <dgm:spPr/>
      <dgm:t>
        <a:bodyPr/>
        <a:lstStyle/>
        <a:p>
          <a:r>
            <a:rPr lang="ar-AE" dirty="0" smtClean="0"/>
            <a:t>قبلة الشفقة</a:t>
          </a:r>
          <a:endParaRPr lang="en-US" dirty="0"/>
        </a:p>
      </dgm:t>
    </dgm:pt>
    <dgm:pt modelId="{A7F3A56A-A485-47E6-8D24-655686101056}" type="parTrans" cxnId="{4133A0FA-0EF5-40D7-A891-9FB891993BC2}">
      <dgm:prSet/>
      <dgm:spPr/>
      <dgm:t>
        <a:bodyPr/>
        <a:lstStyle/>
        <a:p>
          <a:endParaRPr lang="en-US"/>
        </a:p>
      </dgm:t>
    </dgm:pt>
    <dgm:pt modelId="{D307D8BE-446B-49A7-8C77-E6043CE12538}" type="sibTrans" cxnId="{4133A0FA-0EF5-40D7-A891-9FB891993BC2}">
      <dgm:prSet/>
      <dgm:spPr>
        <a:solidFill>
          <a:schemeClr val="tx1">
            <a:lumMod val="75000"/>
            <a:lumOff val="25000"/>
          </a:schemeClr>
        </a:solidFill>
      </dgm:spPr>
      <dgm:t>
        <a:bodyPr/>
        <a:lstStyle/>
        <a:p>
          <a:endParaRPr lang="en-US"/>
        </a:p>
      </dgm:t>
    </dgm:pt>
    <dgm:pt modelId="{4247F0A5-D296-4E8B-B602-1A0A001C1DAA}">
      <dgm:prSet>
        <dgm:style>
          <a:lnRef idx="2">
            <a:schemeClr val="accent6"/>
          </a:lnRef>
          <a:fillRef idx="1">
            <a:schemeClr val="lt1"/>
          </a:fillRef>
          <a:effectRef idx="0">
            <a:schemeClr val="accent6"/>
          </a:effectRef>
          <a:fontRef idx="minor">
            <a:schemeClr val="dk1"/>
          </a:fontRef>
        </dgm:style>
      </dgm:prSet>
      <dgm:spPr/>
      <dgm:t>
        <a:bodyPr/>
        <a:lstStyle/>
        <a:p>
          <a:r>
            <a:rPr lang="ar-AE" dirty="0" smtClean="0"/>
            <a:t>قبلة التعظیم</a:t>
          </a:r>
          <a:endParaRPr lang="en-US" dirty="0"/>
        </a:p>
      </dgm:t>
    </dgm:pt>
    <dgm:pt modelId="{03BA650D-FABA-4A2C-9129-194B06C137AC}" type="parTrans" cxnId="{7F62B8F2-C8C0-419D-8F55-0E080192517A}">
      <dgm:prSet/>
      <dgm:spPr/>
      <dgm:t>
        <a:bodyPr/>
        <a:lstStyle/>
        <a:p>
          <a:endParaRPr lang="en-US"/>
        </a:p>
      </dgm:t>
    </dgm:pt>
    <dgm:pt modelId="{B6A52A12-BFF4-4A7F-B046-7AB4B3E7D57A}" type="sibTrans" cxnId="{7F62B8F2-C8C0-419D-8F55-0E080192517A}">
      <dgm:prSet/>
      <dgm:spPr>
        <a:solidFill>
          <a:srgbClr val="7030A0"/>
        </a:solidFill>
      </dgm:spPr>
      <dgm:t>
        <a:bodyPr/>
        <a:lstStyle/>
        <a:p>
          <a:endParaRPr lang="en-US"/>
        </a:p>
      </dgm:t>
    </dgm:pt>
    <dgm:pt modelId="{3A0597D5-013C-4850-974C-2CBA6A61C924}" type="pres">
      <dgm:prSet presAssocID="{A0417446-89C2-43D9-8D4E-50989E8E93AF}" presName="Name0" presStyleCnt="0">
        <dgm:presLayoutVars>
          <dgm:chMax val="1"/>
          <dgm:dir/>
          <dgm:animLvl val="ctr"/>
          <dgm:resizeHandles val="exact"/>
        </dgm:presLayoutVars>
      </dgm:prSet>
      <dgm:spPr/>
      <dgm:t>
        <a:bodyPr/>
        <a:lstStyle/>
        <a:p>
          <a:endParaRPr lang="en-US"/>
        </a:p>
      </dgm:t>
    </dgm:pt>
    <dgm:pt modelId="{5F4A6DA1-15C4-4AF0-8C5C-F2FF8873A178}" type="pres">
      <dgm:prSet presAssocID="{564A079B-32A7-40C4-8FAD-8ACBC787A0B3}" presName="centerShape" presStyleLbl="node0" presStyleIdx="0" presStyleCnt="1"/>
      <dgm:spPr/>
      <dgm:t>
        <a:bodyPr/>
        <a:lstStyle/>
        <a:p>
          <a:endParaRPr lang="en-US"/>
        </a:p>
      </dgm:t>
    </dgm:pt>
    <dgm:pt modelId="{F1D45557-0B88-4691-8325-C13BD553A734}" type="pres">
      <dgm:prSet presAssocID="{5FB32009-7D5A-476C-A933-499198C53868}" presName="node" presStyleLbl="node1" presStyleIdx="0" presStyleCnt="4" custScaleX="189325" custScaleY="87984" custRadScaleRad="102149" custRadScaleInc="9517">
        <dgm:presLayoutVars>
          <dgm:bulletEnabled val="1"/>
        </dgm:presLayoutVars>
      </dgm:prSet>
      <dgm:spPr/>
      <dgm:t>
        <a:bodyPr/>
        <a:lstStyle/>
        <a:p>
          <a:endParaRPr lang="en-US"/>
        </a:p>
      </dgm:t>
    </dgm:pt>
    <dgm:pt modelId="{0D3CE9F2-DE99-41DE-8480-5E19F2A54981}" type="pres">
      <dgm:prSet presAssocID="{5FB32009-7D5A-476C-A933-499198C53868}" presName="dummy" presStyleCnt="0"/>
      <dgm:spPr/>
    </dgm:pt>
    <dgm:pt modelId="{AE1DE5A3-BC0E-45EA-888A-E6B685D7C084}" type="pres">
      <dgm:prSet presAssocID="{6CB1BD71-0B82-463D-8A3E-DDB1BD1DE299}" presName="sibTrans" presStyleLbl="sibTrans2D1" presStyleIdx="0" presStyleCnt="4" custLinFactNeighborX="6100" custLinFactNeighborY="-4582"/>
      <dgm:spPr/>
      <dgm:t>
        <a:bodyPr/>
        <a:lstStyle/>
        <a:p>
          <a:endParaRPr lang="en-US"/>
        </a:p>
      </dgm:t>
    </dgm:pt>
    <dgm:pt modelId="{127E439E-D7CE-4385-9D3C-DD5F6B5BCB3A}" type="pres">
      <dgm:prSet presAssocID="{3240AF90-DC49-485A-A346-94CEEBDCDCE1}" presName="node" presStyleLbl="node1" presStyleIdx="1" presStyleCnt="4" custScaleX="157243">
        <dgm:presLayoutVars>
          <dgm:bulletEnabled val="1"/>
        </dgm:presLayoutVars>
      </dgm:prSet>
      <dgm:spPr/>
      <dgm:t>
        <a:bodyPr/>
        <a:lstStyle/>
        <a:p>
          <a:endParaRPr lang="en-US"/>
        </a:p>
      </dgm:t>
    </dgm:pt>
    <dgm:pt modelId="{D43462E9-919B-4BA9-A6CC-22AE4C676B95}" type="pres">
      <dgm:prSet presAssocID="{3240AF90-DC49-485A-A346-94CEEBDCDCE1}" presName="dummy" presStyleCnt="0"/>
      <dgm:spPr/>
    </dgm:pt>
    <dgm:pt modelId="{870588A9-9F4D-4F02-890F-8459ABA11842}" type="pres">
      <dgm:prSet presAssocID="{D307D8BE-446B-49A7-8C77-E6043CE12538}" presName="sibTrans" presStyleLbl="sibTrans2D1" presStyleIdx="1" presStyleCnt="4" custLinFactNeighborX="7842" custLinFactNeighborY="3285"/>
      <dgm:spPr/>
      <dgm:t>
        <a:bodyPr/>
        <a:lstStyle/>
        <a:p>
          <a:endParaRPr lang="en-US"/>
        </a:p>
      </dgm:t>
    </dgm:pt>
    <dgm:pt modelId="{57882CFA-A957-4FDB-A34C-B32DAE38A683}" type="pres">
      <dgm:prSet presAssocID="{4247F0A5-D296-4E8B-B602-1A0A001C1DAA}" presName="node" presStyleLbl="node1" presStyleIdx="2" presStyleCnt="4" custScaleX="167365">
        <dgm:presLayoutVars>
          <dgm:bulletEnabled val="1"/>
        </dgm:presLayoutVars>
      </dgm:prSet>
      <dgm:spPr/>
      <dgm:t>
        <a:bodyPr/>
        <a:lstStyle/>
        <a:p>
          <a:endParaRPr lang="en-US"/>
        </a:p>
      </dgm:t>
    </dgm:pt>
    <dgm:pt modelId="{F947F10C-FD05-4265-B25D-1A0C1426FD6E}" type="pres">
      <dgm:prSet presAssocID="{4247F0A5-D296-4E8B-B602-1A0A001C1DAA}" presName="dummy" presStyleCnt="0"/>
      <dgm:spPr/>
    </dgm:pt>
    <dgm:pt modelId="{0E9A01BE-0563-425A-B322-A296C2217B1A}" type="pres">
      <dgm:prSet presAssocID="{B6A52A12-BFF4-4A7F-B046-7AB4B3E7D57A}" presName="sibTrans" presStyleLbl="sibTrans2D1" presStyleIdx="2" presStyleCnt="4" custLinFactNeighborX="-6002" custLinFactNeighborY="1554"/>
      <dgm:spPr/>
      <dgm:t>
        <a:bodyPr/>
        <a:lstStyle/>
        <a:p>
          <a:endParaRPr lang="en-US"/>
        </a:p>
      </dgm:t>
    </dgm:pt>
    <dgm:pt modelId="{4ED208CF-BEE9-4BDF-8DAB-2C5FBD21E2CE}" type="pres">
      <dgm:prSet presAssocID="{180CAD2D-6487-4606-A1AC-591B82A1E277}" presName="node" presStyleLbl="node1" presStyleIdx="3" presStyleCnt="4" custScaleX="154293">
        <dgm:presLayoutVars>
          <dgm:bulletEnabled val="1"/>
        </dgm:presLayoutVars>
      </dgm:prSet>
      <dgm:spPr/>
      <dgm:t>
        <a:bodyPr/>
        <a:lstStyle/>
        <a:p>
          <a:endParaRPr lang="en-US"/>
        </a:p>
      </dgm:t>
    </dgm:pt>
    <dgm:pt modelId="{A4C6BE23-B75A-40E0-B4FF-8518FADDE932}" type="pres">
      <dgm:prSet presAssocID="{180CAD2D-6487-4606-A1AC-591B82A1E277}" presName="dummy" presStyleCnt="0"/>
      <dgm:spPr/>
    </dgm:pt>
    <dgm:pt modelId="{25159816-6D63-4671-A45D-0E1458693B49}" type="pres">
      <dgm:prSet presAssocID="{73893D07-F44D-462B-8C89-CF6ADC3504A6}" presName="sibTrans" presStyleLbl="sibTrans2D1" presStyleIdx="3" presStyleCnt="4" custLinFactNeighborX="-6072" custLinFactNeighborY="-2157"/>
      <dgm:spPr/>
      <dgm:t>
        <a:bodyPr/>
        <a:lstStyle/>
        <a:p>
          <a:endParaRPr lang="en-US"/>
        </a:p>
      </dgm:t>
    </dgm:pt>
  </dgm:ptLst>
  <dgm:cxnLst>
    <dgm:cxn modelId="{4133A0FA-0EF5-40D7-A891-9FB891993BC2}" srcId="{564A079B-32A7-40C4-8FAD-8ACBC787A0B3}" destId="{3240AF90-DC49-485A-A346-94CEEBDCDCE1}" srcOrd="1" destOrd="0" parTransId="{A7F3A56A-A485-47E6-8D24-655686101056}" sibTransId="{D307D8BE-446B-49A7-8C77-E6043CE12538}"/>
    <dgm:cxn modelId="{51B4C6F1-480B-4BFB-8B5E-D2051F05A602}" type="presOf" srcId="{B6A52A12-BFF4-4A7F-B046-7AB4B3E7D57A}" destId="{0E9A01BE-0563-425A-B322-A296C2217B1A}" srcOrd="0" destOrd="0" presId="urn:microsoft.com/office/officeart/2005/8/layout/radial6"/>
    <dgm:cxn modelId="{F505EDE5-1856-4C7F-A397-5D311960D25C}" type="presOf" srcId="{5FB32009-7D5A-476C-A933-499198C53868}" destId="{F1D45557-0B88-4691-8325-C13BD553A734}" srcOrd="0" destOrd="0" presId="urn:microsoft.com/office/officeart/2005/8/layout/radial6"/>
    <dgm:cxn modelId="{A23255C8-128A-48A0-A15F-C19F26683C30}" srcId="{564A079B-32A7-40C4-8FAD-8ACBC787A0B3}" destId="{5FB32009-7D5A-476C-A933-499198C53868}" srcOrd="0" destOrd="0" parTransId="{82E0E650-17BA-4BFB-97FC-5208883D08D7}" sibTransId="{6CB1BD71-0B82-463D-8A3E-DDB1BD1DE299}"/>
    <dgm:cxn modelId="{D3BF7181-BF90-44C3-8D17-992A36A1FD98}" type="presOf" srcId="{6CB1BD71-0B82-463D-8A3E-DDB1BD1DE299}" destId="{AE1DE5A3-BC0E-45EA-888A-E6B685D7C084}" srcOrd="0" destOrd="0" presId="urn:microsoft.com/office/officeart/2005/8/layout/radial6"/>
    <dgm:cxn modelId="{6EFBFEE9-B2CE-4757-83E8-4EE4A5CEC8F5}" type="presOf" srcId="{3240AF90-DC49-485A-A346-94CEEBDCDCE1}" destId="{127E439E-D7CE-4385-9D3C-DD5F6B5BCB3A}" srcOrd="0" destOrd="0" presId="urn:microsoft.com/office/officeart/2005/8/layout/radial6"/>
    <dgm:cxn modelId="{0689F73A-D01F-4FC1-8037-146F7D129148}" srcId="{A0417446-89C2-43D9-8D4E-50989E8E93AF}" destId="{564A079B-32A7-40C4-8FAD-8ACBC787A0B3}" srcOrd="0" destOrd="0" parTransId="{B120A2A8-1312-4E84-AB49-39F52481ECFC}" sibTransId="{2F66E57F-46E6-4E1F-BB46-B6F98FC74CBA}"/>
    <dgm:cxn modelId="{7F62B8F2-C8C0-419D-8F55-0E080192517A}" srcId="{564A079B-32A7-40C4-8FAD-8ACBC787A0B3}" destId="{4247F0A5-D296-4E8B-B602-1A0A001C1DAA}" srcOrd="2" destOrd="0" parTransId="{03BA650D-FABA-4A2C-9129-194B06C137AC}" sibTransId="{B6A52A12-BFF4-4A7F-B046-7AB4B3E7D57A}"/>
    <dgm:cxn modelId="{81CCA362-A993-4C5F-8ED9-F0FF209B49D6}" srcId="{564A079B-32A7-40C4-8FAD-8ACBC787A0B3}" destId="{180CAD2D-6487-4606-A1AC-591B82A1E277}" srcOrd="3" destOrd="0" parTransId="{74B24928-BCB3-40FB-8426-5EB8953CDD81}" sibTransId="{73893D07-F44D-462B-8C89-CF6ADC3504A6}"/>
    <dgm:cxn modelId="{B4BCD573-60BE-48DD-89E8-7B0C0725300D}" type="presOf" srcId="{180CAD2D-6487-4606-A1AC-591B82A1E277}" destId="{4ED208CF-BEE9-4BDF-8DAB-2C5FBD21E2CE}" srcOrd="0" destOrd="0" presId="urn:microsoft.com/office/officeart/2005/8/layout/radial6"/>
    <dgm:cxn modelId="{8A537D6E-1388-4640-A5C9-6CCD99716FC6}" type="presOf" srcId="{564A079B-32A7-40C4-8FAD-8ACBC787A0B3}" destId="{5F4A6DA1-15C4-4AF0-8C5C-F2FF8873A178}" srcOrd="0" destOrd="0" presId="urn:microsoft.com/office/officeart/2005/8/layout/radial6"/>
    <dgm:cxn modelId="{E143930B-26D3-4DA0-8918-F9D63803453D}" type="presOf" srcId="{4247F0A5-D296-4E8B-B602-1A0A001C1DAA}" destId="{57882CFA-A957-4FDB-A34C-B32DAE38A683}" srcOrd="0" destOrd="0" presId="urn:microsoft.com/office/officeart/2005/8/layout/radial6"/>
    <dgm:cxn modelId="{4622136E-A2F4-4E0B-9EA3-6FA92FFBE80A}" type="presOf" srcId="{A0417446-89C2-43D9-8D4E-50989E8E93AF}" destId="{3A0597D5-013C-4850-974C-2CBA6A61C924}" srcOrd="0" destOrd="0" presId="urn:microsoft.com/office/officeart/2005/8/layout/radial6"/>
    <dgm:cxn modelId="{827216EC-F869-48C8-8DE8-488FD9CC3277}" type="presOf" srcId="{73893D07-F44D-462B-8C89-CF6ADC3504A6}" destId="{25159816-6D63-4671-A45D-0E1458693B49}" srcOrd="0" destOrd="0" presId="urn:microsoft.com/office/officeart/2005/8/layout/radial6"/>
    <dgm:cxn modelId="{4667871B-3259-409A-B594-A43E602B7456}" type="presOf" srcId="{D307D8BE-446B-49A7-8C77-E6043CE12538}" destId="{870588A9-9F4D-4F02-890F-8459ABA11842}" srcOrd="0" destOrd="0" presId="urn:microsoft.com/office/officeart/2005/8/layout/radial6"/>
    <dgm:cxn modelId="{BF1D803C-062A-40A4-B529-580F89F6A50E}" type="presParOf" srcId="{3A0597D5-013C-4850-974C-2CBA6A61C924}" destId="{5F4A6DA1-15C4-4AF0-8C5C-F2FF8873A178}" srcOrd="0" destOrd="0" presId="urn:microsoft.com/office/officeart/2005/8/layout/radial6"/>
    <dgm:cxn modelId="{4512D7A3-A18F-4D66-8249-C669FE0D041F}" type="presParOf" srcId="{3A0597D5-013C-4850-974C-2CBA6A61C924}" destId="{F1D45557-0B88-4691-8325-C13BD553A734}" srcOrd="1" destOrd="0" presId="urn:microsoft.com/office/officeart/2005/8/layout/radial6"/>
    <dgm:cxn modelId="{B99BA1C0-97F1-4B13-84D0-8844B7E757F0}" type="presParOf" srcId="{3A0597D5-013C-4850-974C-2CBA6A61C924}" destId="{0D3CE9F2-DE99-41DE-8480-5E19F2A54981}" srcOrd="2" destOrd="0" presId="urn:microsoft.com/office/officeart/2005/8/layout/radial6"/>
    <dgm:cxn modelId="{F611CE25-B29A-4CCC-B9DE-8BAC11E3E7B8}" type="presParOf" srcId="{3A0597D5-013C-4850-974C-2CBA6A61C924}" destId="{AE1DE5A3-BC0E-45EA-888A-E6B685D7C084}" srcOrd="3" destOrd="0" presId="urn:microsoft.com/office/officeart/2005/8/layout/radial6"/>
    <dgm:cxn modelId="{ABBA5972-B93E-4193-AC31-368358EB0B4B}" type="presParOf" srcId="{3A0597D5-013C-4850-974C-2CBA6A61C924}" destId="{127E439E-D7CE-4385-9D3C-DD5F6B5BCB3A}" srcOrd="4" destOrd="0" presId="urn:microsoft.com/office/officeart/2005/8/layout/radial6"/>
    <dgm:cxn modelId="{9E67BEFE-3108-45BF-8B2D-E6E1536334B4}" type="presParOf" srcId="{3A0597D5-013C-4850-974C-2CBA6A61C924}" destId="{D43462E9-919B-4BA9-A6CC-22AE4C676B95}" srcOrd="5" destOrd="0" presId="urn:microsoft.com/office/officeart/2005/8/layout/radial6"/>
    <dgm:cxn modelId="{2DD2E26C-81B3-4842-A8C3-43CE2953FB16}" type="presParOf" srcId="{3A0597D5-013C-4850-974C-2CBA6A61C924}" destId="{870588A9-9F4D-4F02-890F-8459ABA11842}" srcOrd="6" destOrd="0" presId="urn:microsoft.com/office/officeart/2005/8/layout/radial6"/>
    <dgm:cxn modelId="{2BAA52F0-E386-40BA-8F93-A61223765C62}" type="presParOf" srcId="{3A0597D5-013C-4850-974C-2CBA6A61C924}" destId="{57882CFA-A957-4FDB-A34C-B32DAE38A683}" srcOrd="7" destOrd="0" presId="urn:microsoft.com/office/officeart/2005/8/layout/radial6"/>
    <dgm:cxn modelId="{B72867B8-0FCF-4BDB-8FBF-9AC84EAE0A6E}" type="presParOf" srcId="{3A0597D5-013C-4850-974C-2CBA6A61C924}" destId="{F947F10C-FD05-4265-B25D-1A0C1426FD6E}" srcOrd="8" destOrd="0" presId="urn:microsoft.com/office/officeart/2005/8/layout/radial6"/>
    <dgm:cxn modelId="{EDD634B4-6D0D-475F-9769-9B24464999E8}" type="presParOf" srcId="{3A0597D5-013C-4850-974C-2CBA6A61C924}" destId="{0E9A01BE-0563-425A-B322-A296C2217B1A}" srcOrd="9" destOrd="0" presId="urn:microsoft.com/office/officeart/2005/8/layout/radial6"/>
    <dgm:cxn modelId="{8536A907-5FD2-4B55-8D78-298A3194F3C4}" type="presParOf" srcId="{3A0597D5-013C-4850-974C-2CBA6A61C924}" destId="{4ED208CF-BEE9-4BDF-8DAB-2C5FBD21E2CE}" srcOrd="10" destOrd="0" presId="urn:microsoft.com/office/officeart/2005/8/layout/radial6"/>
    <dgm:cxn modelId="{1D932859-D91E-4E6E-9B47-2CF7B00D89DA}" type="presParOf" srcId="{3A0597D5-013C-4850-974C-2CBA6A61C924}" destId="{A4C6BE23-B75A-40E0-B4FF-8518FADDE932}" srcOrd="11" destOrd="0" presId="urn:microsoft.com/office/officeart/2005/8/layout/radial6"/>
    <dgm:cxn modelId="{C3014D5E-EC3E-41AA-8687-E477059A9D60}" type="presParOf" srcId="{3A0597D5-013C-4850-974C-2CBA6A61C924}" destId="{25159816-6D63-4671-A45D-0E1458693B4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59816-6D63-4671-A45D-0E1458693B49}">
      <dsp:nvSpPr>
        <dsp:cNvPr id="0" name=""/>
        <dsp:cNvSpPr/>
      </dsp:nvSpPr>
      <dsp:spPr>
        <a:xfrm>
          <a:off x="275032" y="609600"/>
          <a:ext cx="3164662" cy="3164662"/>
        </a:xfrm>
        <a:prstGeom prst="blockArc">
          <a:avLst>
            <a:gd name="adj1" fmla="val 10725983"/>
            <a:gd name="adj2" fmla="val 16375788"/>
            <a:gd name="adj3" fmla="val 464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E9A01BE-0563-425A-B322-A296C2217B1A}">
      <dsp:nvSpPr>
        <dsp:cNvPr id="0" name=""/>
        <dsp:cNvSpPr/>
      </dsp:nvSpPr>
      <dsp:spPr>
        <a:xfrm>
          <a:off x="277605" y="760316"/>
          <a:ext cx="3164662" cy="3164662"/>
        </a:xfrm>
        <a:prstGeom prst="blockArc">
          <a:avLst>
            <a:gd name="adj1" fmla="val 5400000"/>
            <a:gd name="adj2" fmla="val 10800000"/>
            <a:gd name="adj3" fmla="val 464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870588A9-9F4D-4F02-890F-8459ABA11842}">
      <dsp:nvSpPr>
        <dsp:cNvPr id="0" name=""/>
        <dsp:cNvSpPr/>
      </dsp:nvSpPr>
      <dsp:spPr>
        <a:xfrm>
          <a:off x="715721" y="815097"/>
          <a:ext cx="3164662" cy="3164662"/>
        </a:xfrm>
        <a:prstGeom prst="blockArc">
          <a:avLst>
            <a:gd name="adj1" fmla="val 0"/>
            <a:gd name="adj2" fmla="val 5400000"/>
            <a:gd name="adj3" fmla="val 464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AE1DE5A3-BC0E-45EA-888A-E6B685D7C084}">
      <dsp:nvSpPr>
        <dsp:cNvPr id="0" name=""/>
        <dsp:cNvSpPr/>
      </dsp:nvSpPr>
      <dsp:spPr>
        <a:xfrm>
          <a:off x="660950" y="532893"/>
          <a:ext cx="3164662" cy="3164662"/>
        </a:xfrm>
        <a:prstGeom prst="blockArc">
          <a:avLst>
            <a:gd name="adj1" fmla="val 16374194"/>
            <a:gd name="adj2" fmla="val 73936"/>
            <a:gd name="adj3" fmla="val 464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F4A6DA1-15C4-4AF0-8C5C-F2FF8873A178}">
      <dsp:nvSpPr>
        <dsp:cNvPr id="0" name=""/>
        <dsp:cNvSpPr/>
      </dsp:nvSpPr>
      <dsp:spPr>
        <a:xfrm>
          <a:off x="1321552" y="1565141"/>
          <a:ext cx="1456655" cy="1456655"/>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চুম্বন</a:t>
          </a:r>
          <a:r>
            <a:rPr lang="en-US" sz="2400" kern="1200" dirty="0" smtClean="0"/>
            <a:t> ৪প্রকার </a:t>
          </a:r>
          <a:endParaRPr lang="en-US" sz="2400" kern="1200" dirty="0"/>
        </a:p>
      </dsp:txBody>
      <dsp:txXfrm>
        <a:off x="1534874" y="1778463"/>
        <a:ext cx="1030011" cy="1030011"/>
      </dsp:txXfrm>
    </dsp:sp>
    <dsp:sp modelId="{F1D45557-0B88-4691-8325-C13BD553A734}">
      <dsp:nvSpPr>
        <dsp:cNvPr id="0" name=""/>
        <dsp:cNvSpPr/>
      </dsp:nvSpPr>
      <dsp:spPr>
        <a:xfrm>
          <a:off x="1163288" y="268021"/>
          <a:ext cx="1930468" cy="897136"/>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kk-KZ" sz="2500" kern="1200" dirty="0" smtClean="0"/>
            <a:t>قبلة المٶدة</a:t>
          </a:r>
          <a:endParaRPr lang="en-US" sz="2500" kern="1200" dirty="0"/>
        </a:p>
      </dsp:txBody>
      <dsp:txXfrm>
        <a:off x="1445998" y="399404"/>
        <a:ext cx="1365048" cy="634370"/>
      </dsp:txXfrm>
    </dsp:sp>
    <dsp:sp modelId="{127E439E-D7CE-4385-9D3C-DD5F6B5BCB3A}">
      <dsp:nvSpPr>
        <dsp:cNvPr id="0" name=""/>
        <dsp:cNvSpPr/>
      </dsp:nvSpPr>
      <dsp:spPr>
        <a:xfrm>
          <a:off x="2793832" y="1783640"/>
          <a:ext cx="1603341" cy="1019658"/>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AE" sz="2500" kern="1200" dirty="0" smtClean="0"/>
            <a:t>قبلة الشفقة</a:t>
          </a:r>
          <a:endParaRPr lang="en-US" sz="2500" kern="1200" dirty="0"/>
        </a:p>
      </dsp:txBody>
      <dsp:txXfrm>
        <a:off x="3028636" y="1932965"/>
        <a:ext cx="1133733" cy="721008"/>
      </dsp:txXfrm>
    </dsp:sp>
    <dsp:sp modelId="{57882CFA-A957-4FDB-A34C-B32DAE38A683}">
      <dsp:nvSpPr>
        <dsp:cNvPr id="0" name=""/>
        <dsp:cNvSpPr/>
      </dsp:nvSpPr>
      <dsp:spPr>
        <a:xfrm>
          <a:off x="1196604" y="3329263"/>
          <a:ext cx="1706551" cy="1019658"/>
        </a:xfrm>
        <a:prstGeom prst="ellips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AE" sz="2500" kern="1200" dirty="0" smtClean="0"/>
            <a:t>قبلة التعظیم</a:t>
          </a:r>
          <a:endParaRPr lang="en-US" sz="2500" kern="1200" dirty="0"/>
        </a:p>
      </dsp:txBody>
      <dsp:txXfrm>
        <a:off x="1446523" y="3478588"/>
        <a:ext cx="1206713" cy="721008"/>
      </dsp:txXfrm>
    </dsp:sp>
    <dsp:sp modelId="{4ED208CF-BEE9-4BDF-8DAB-2C5FBD21E2CE}">
      <dsp:nvSpPr>
        <dsp:cNvPr id="0" name=""/>
        <dsp:cNvSpPr/>
      </dsp:nvSpPr>
      <dsp:spPr>
        <a:xfrm>
          <a:off x="-282374" y="1783640"/>
          <a:ext cx="1573261" cy="1019658"/>
        </a:xfrm>
        <a:prstGeom prst="ellipse">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kk-KZ" sz="2500" kern="1200" dirty="0" smtClean="0"/>
            <a:t>قبلة المٶدة</a:t>
          </a:r>
          <a:endParaRPr lang="en-US" sz="2500" kern="1200" dirty="0"/>
        </a:p>
      </dsp:txBody>
      <dsp:txXfrm>
        <a:off x="-51975" y="1932965"/>
        <a:ext cx="1112463" cy="72100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3AA7C0-6A24-49F0-8968-A4446D42A50B}"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1892349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AA7C0-6A24-49F0-8968-A4446D42A50B}"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326204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AA7C0-6A24-49F0-8968-A4446D42A50B}"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47400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AA7C0-6A24-49F0-8968-A4446D42A50B}"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3770011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3AA7C0-6A24-49F0-8968-A4446D42A50B}" type="datetimeFigureOut">
              <a:rPr lang="en-US" smtClean="0"/>
              <a:t>11-May-20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258071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3AA7C0-6A24-49F0-8968-A4446D42A50B}" type="datetimeFigureOut">
              <a:rPr lang="en-US" smtClean="0"/>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37980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3AA7C0-6A24-49F0-8968-A4446D42A50B}" type="datetimeFigureOut">
              <a:rPr lang="en-US" smtClean="0"/>
              <a:t>11-May-20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234759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AA7C0-6A24-49F0-8968-A4446D42A50B}" type="datetimeFigureOut">
              <a:rPr lang="en-US" smtClean="0"/>
              <a:t>11-May-20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105115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A7C0-6A24-49F0-8968-A4446D42A50B}" type="datetimeFigureOut">
              <a:rPr lang="en-US" smtClean="0"/>
              <a:t>11-May-20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3784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AA7C0-6A24-49F0-8968-A4446D42A50B}" type="datetimeFigureOut">
              <a:rPr lang="en-US" smtClean="0"/>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7319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AA7C0-6A24-49F0-8968-A4446D42A50B}" type="datetimeFigureOut">
              <a:rPr lang="en-US" smtClean="0"/>
              <a:t>11-May-20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59EDD-4D39-4AAA-AE56-7CBF24E41A9E}" type="slidenum">
              <a:rPr lang="en-US" smtClean="0"/>
              <a:t>‹#›</a:t>
            </a:fld>
            <a:endParaRPr lang="en-US"/>
          </a:p>
        </p:txBody>
      </p:sp>
    </p:spTree>
    <p:extLst>
      <p:ext uri="{BB962C8B-B14F-4D97-AF65-F5344CB8AC3E}">
        <p14:creationId xmlns:p14="http://schemas.microsoft.com/office/powerpoint/2010/main" val="181751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AA7C0-6A24-49F0-8968-A4446D42A50B}" type="datetimeFigureOut">
              <a:rPr lang="en-US" smtClean="0"/>
              <a:t>11-May-20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59EDD-4D39-4AAA-AE56-7CBF24E41A9E}" type="slidenum">
              <a:rPr lang="en-US" smtClean="0"/>
              <a:t>‹#›</a:t>
            </a:fld>
            <a:endParaRPr lang="en-US"/>
          </a:p>
        </p:txBody>
      </p:sp>
    </p:spTree>
    <p:extLst>
      <p:ext uri="{BB962C8B-B14F-4D97-AF65-F5344CB8AC3E}">
        <p14:creationId xmlns:p14="http://schemas.microsoft.com/office/powerpoint/2010/main" val="44284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5030" y="5889562"/>
            <a:ext cx="7848600" cy="83099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err="1">
                <a:latin typeface="NikoshBAN" panose="02000000000000000000" pitchFamily="2" charset="0"/>
                <a:cs typeface="NikoshBAN" panose="02000000000000000000" pitchFamily="2" charset="0"/>
              </a:rPr>
              <a:t>আসসালামু</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আলাইকুম</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ওয়া</a:t>
            </a:r>
            <a:r>
              <a:rPr lang="en-US" sz="4800" b="1" dirty="0">
                <a:latin typeface="NikoshBAN" panose="02000000000000000000" pitchFamily="2" charset="0"/>
                <a:cs typeface="NikoshBAN" panose="02000000000000000000" pitchFamily="2" charset="0"/>
              </a:rPr>
              <a:t> </a:t>
            </a:r>
            <a:r>
              <a:rPr lang="en-US" sz="4800" b="1" dirty="0" err="1">
                <a:latin typeface="NikoshBAN" panose="02000000000000000000" pitchFamily="2" charset="0"/>
                <a:cs typeface="NikoshBAN" panose="02000000000000000000" pitchFamily="2" charset="0"/>
              </a:rPr>
              <a:t>রাহমাতুল্লাহ</a:t>
            </a:r>
            <a:endParaRPr lang="en-US" sz="48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srcRect r="49123" b="16667"/>
          <a:stretch/>
        </p:blipFill>
        <p:spPr>
          <a:xfrm>
            <a:off x="2472690" y="738683"/>
            <a:ext cx="7193280" cy="4689968"/>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119773" y="0"/>
            <a:ext cx="12455207" cy="6974428"/>
          </a:xfrm>
          <a:prstGeom prst="rect">
            <a:avLst/>
          </a:prstGeom>
        </p:spPr>
      </p:pic>
      <p:pic>
        <p:nvPicPr>
          <p:cNvPr id="4" name="Picture 3"/>
          <p:cNvPicPr>
            <a:picLocks noChangeAspect="1"/>
          </p:cNvPicPr>
          <p:nvPr/>
        </p:nvPicPr>
        <p:blipFill rotWithShape="1">
          <a:blip r:embed="rId4"/>
          <a:srcRect r="51287"/>
          <a:stretch/>
        </p:blipFill>
        <p:spPr>
          <a:xfrm>
            <a:off x="236220" y="502920"/>
            <a:ext cx="1908810" cy="5235349"/>
          </a:xfrm>
          <a:prstGeom prst="rect">
            <a:avLst/>
          </a:prstGeom>
        </p:spPr>
      </p:pic>
      <p:pic>
        <p:nvPicPr>
          <p:cNvPr id="8" name="Picture 7"/>
          <p:cNvPicPr>
            <a:picLocks noChangeAspect="1"/>
          </p:cNvPicPr>
          <p:nvPr/>
        </p:nvPicPr>
        <p:blipFill rotWithShape="1">
          <a:blip r:embed="rId4"/>
          <a:srcRect r="51287"/>
          <a:stretch/>
        </p:blipFill>
        <p:spPr>
          <a:xfrm>
            <a:off x="9993630" y="502920"/>
            <a:ext cx="1908810" cy="5235349"/>
          </a:xfrm>
          <a:prstGeom prst="rect">
            <a:avLst/>
          </a:prstGeom>
        </p:spPr>
      </p:pic>
    </p:spTree>
    <p:extLst>
      <p:ext uri="{BB962C8B-B14F-4D97-AF65-F5344CB8AC3E}">
        <p14:creationId xmlns:p14="http://schemas.microsoft.com/office/powerpoint/2010/main" val="26261660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00200"/>
            <a:ext cx="8153400" cy="467820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প্রশ্নঃ মুআনাকা করার সময় কি দোয়া পড়বে?</a:t>
            </a:r>
          </a:p>
          <a:p>
            <a:r>
              <a:rPr lang="as-IN" sz="2800" dirty="0">
                <a:latin typeface="NikoshBAN" panose="02000000000000000000" pitchFamily="2" charset="0"/>
                <a:cs typeface="NikoshBAN" panose="02000000000000000000" pitchFamily="2" charset="0"/>
              </a:rPr>
              <a:t>উত্তরঃ মুআনাকা করার সময় এই দুআ পড়বে- </a:t>
            </a:r>
            <a:r>
              <a:rPr lang="ar-AE" sz="2800" dirty="0">
                <a:latin typeface="NikoshBAN" panose="02000000000000000000" pitchFamily="2" charset="0"/>
              </a:rPr>
              <a:t>اَللّهُمَّ زِدْ مَحَبَّتِيْ لِلّهِ وَرَسُوْلِه </a:t>
            </a:r>
            <a:r>
              <a:rPr lang="as-IN" sz="2800" dirty="0">
                <a:latin typeface="NikoshBAN" panose="02000000000000000000" pitchFamily="2" charset="0"/>
                <a:cs typeface="NikoshBAN" panose="02000000000000000000" pitchFamily="2" charset="0"/>
              </a:rPr>
              <a:t>উচ্চারণ- আল্লাহুম্মা যিদ মুহাব্বাতী লিল্লাহি ওয়া রাসূলিহী। অর্থ- হে আল্লাহ! আমার মহব্বত বৃদ্ধি কর আল্লাহ ও তাঁর রাসূলের খাতিরে</a:t>
            </a:r>
            <a:r>
              <a:rPr lang="as-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প্রশ্নঃ মুআনাকা কিভাবে করবে?</a:t>
            </a:r>
          </a:p>
          <a:p>
            <a:r>
              <a:rPr lang="as-IN" sz="2800" dirty="0">
                <a:latin typeface="NikoshBAN" panose="02000000000000000000" pitchFamily="2" charset="0"/>
                <a:cs typeface="NikoshBAN" panose="02000000000000000000" pitchFamily="2" charset="0"/>
              </a:rPr>
              <a:t>উত্তরঃ মুআনাকাকারী উভয়ে ডান গলা মিলাবে এবং মুআনাকা শুধু এক দিকেই যথেষ্ট, তিনবার করা জরুরী নয়। (দেখুনঃ ফাতাওয়ায়ে </a:t>
            </a:r>
            <a:r>
              <a:rPr lang="as-IN" sz="2800" dirty="0" smtClean="0">
                <a:latin typeface="NikoshBAN" panose="02000000000000000000" pitchFamily="2" charset="0"/>
                <a:cs typeface="NikoshBAN" panose="02000000000000000000" pitchFamily="2" charset="0"/>
              </a:rPr>
              <a:t>মাহমুদিয়া</a:t>
            </a:r>
            <a:endParaRPr lang="en-US"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প্রশ্নঃ মুআনাকা করার হুকুম কি?</a:t>
            </a:r>
          </a:p>
          <a:p>
            <a:r>
              <a:rPr lang="as-IN" sz="2800" dirty="0">
                <a:latin typeface="NikoshBAN" panose="02000000000000000000" pitchFamily="2" charset="0"/>
                <a:cs typeface="NikoshBAN" panose="02000000000000000000" pitchFamily="2" charset="0"/>
              </a:rPr>
              <a:t>উত্তরঃ মুআনাকা করা সুন্নাত। বড়দের প্রতি আজমত এবং ছোটদের প্রতি শফকত ও মহব্বতের সাথে মুআনাকা করবে।  (দেখুনঃ যাওয়াহিরুল ফিকহ্)</a:t>
            </a:r>
            <a:endParaRPr lang="en-US" sz="2800" dirty="0" smtClean="0">
              <a:latin typeface="NikoshBAN" panose="02000000000000000000" pitchFamily="2" charset="0"/>
              <a:cs typeface="NikoshBAN" panose="02000000000000000000" pitchFamily="2" charset="0"/>
            </a:endParaRPr>
          </a:p>
          <a:p>
            <a:endParaRPr lang="en-US" dirty="0"/>
          </a:p>
        </p:txBody>
      </p:sp>
      <p:pic>
        <p:nvPicPr>
          <p:cNvPr id="3" name="Picture 2"/>
          <p:cNvPicPr>
            <a:picLocks noChangeAspect="1"/>
          </p:cNvPicPr>
          <p:nvPr/>
        </p:nvPicPr>
        <p:blipFill>
          <a:blip r:embed="rId2"/>
          <a:stretch>
            <a:fillRect/>
          </a:stretch>
        </p:blipFill>
        <p:spPr>
          <a:xfrm>
            <a:off x="8915400" y="1828800"/>
            <a:ext cx="2819400" cy="4221004"/>
          </a:xfrm>
          <a:prstGeom prst="rect">
            <a:avLst/>
          </a:prstGeom>
          <a:ln w="228600" cap="sq" cmpd="thickThin">
            <a:solidFill>
              <a:srgbClr val="000000"/>
            </a:solidFill>
            <a:prstDash val="solid"/>
            <a:miter lim="800000"/>
          </a:ln>
          <a:effectLst>
            <a:innerShdw blurRad="76200">
              <a:srgbClr val="000000"/>
            </a:innerShdw>
          </a:effectLst>
        </p:spPr>
      </p:pic>
      <p:sp>
        <p:nvSpPr>
          <p:cNvPr id="5" name="10-Point Star 4"/>
          <p:cNvSpPr/>
          <p:nvPr/>
        </p:nvSpPr>
        <p:spPr>
          <a:xfrm>
            <a:off x="3926774" y="381000"/>
            <a:ext cx="4419600" cy="914400"/>
          </a:xfrm>
          <a:prstGeom prst="star10">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মুআনাকা</a:t>
            </a:r>
            <a:endParaRPr lang="en-US" sz="6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91030" y="0"/>
            <a:ext cx="12455207" cy="6974428"/>
          </a:xfrm>
          <a:prstGeom prst="rect">
            <a:avLst/>
          </a:prstGeom>
        </p:spPr>
      </p:pic>
    </p:spTree>
    <p:extLst>
      <p:ext uri="{BB962C8B-B14F-4D97-AF65-F5344CB8AC3E}">
        <p14:creationId xmlns:p14="http://schemas.microsoft.com/office/powerpoint/2010/main" val="54105454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590800"/>
            <a:ext cx="11506200" cy="3970318"/>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প্রশ্নঃ ঈদের দিন মুআনাকা করার হুকুম কি?</a:t>
            </a:r>
          </a:p>
          <a:p>
            <a:r>
              <a:rPr lang="as-IN" sz="2800" dirty="0">
                <a:latin typeface="NikoshBAN" panose="02000000000000000000" pitchFamily="2" charset="0"/>
                <a:cs typeface="NikoshBAN" panose="02000000000000000000" pitchFamily="2" charset="0"/>
              </a:rPr>
              <a:t>উত্তরঃ কোন ব্যক্তি প্রথম সাক্ষাত হলে তখন মুআনাকা করা সুন্নাত। তাই ঈদের দিন যদি কারো তা প্রথম সাক্ষাত হয় তাহলে মুআনাকা করতে পারবে। কিন্তু শুধু ঈদের দিনকে কেন্দ্র করে সকলে মুআনাকা করা বিদআত। (দেখুনঃ মাসিক আল-কাউসার)</a:t>
            </a:r>
          </a:p>
          <a:p>
            <a:r>
              <a:rPr lang="as-IN" sz="2800" dirty="0">
                <a:latin typeface="NikoshBAN" panose="02000000000000000000" pitchFamily="2" charset="0"/>
                <a:cs typeface="NikoshBAN" panose="02000000000000000000" pitchFamily="2" charset="0"/>
              </a:rPr>
              <a:t>প্রশ্নঃ কখন মুআনাকা করা বৈধ নয়?</a:t>
            </a:r>
          </a:p>
          <a:p>
            <a:r>
              <a:rPr lang="as-IN" sz="2800" dirty="0">
                <a:latin typeface="NikoshBAN" panose="02000000000000000000" pitchFamily="2" charset="0"/>
                <a:cs typeface="NikoshBAN" panose="02000000000000000000" pitchFamily="2" charset="0"/>
              </a:rPr>
              <a:t>উত্তরঃ সাধারণত দুই অবস্থায় মুআনাকা করা জায়েয নয়। এক. যেখানে নিজের মধ্যে শাহওয়াত (কামভাব) থাকে কিংবা নিজের মধ্যে বা অপর পক্ষের মধ্যে শাহওয়াত (কামভাব) এসে যাওয়ার আশংকা থাকে (তবে বিবির ক্ষেত্রে ভিন্ন বিষয়)। দুই. মুআনাকা করতে গেলে যদি কাউকে কষ্ট দেয়া হয়। (দেখুনঃ আহকামে জিন্দেগী)</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8534400" y="304800"/>
            <a:ext cx="3253839"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Horizontal Scroll 3"/>
          <p:cNvSpPr/>
          <p:nvPr/>
        </p:nvSpPr>
        <p:spPr>
          <a:xfrm>
            <a:off x="1371600" y="457200"/>
            <a:ext cx="5638800" cy="1066800"/>
          </a:xfrm>
          <a:prstGeom prst="horizontalScroll">
            <a:avLst/>
          </a:prstGeom>
          <a:effectLst>
            <a:glow rad="1016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b="1" dirty="0" err="1" smtClean="0">
                <a:solidFill>
                  <a:srgbClr val="7030A0"/>
                </a:solidFill>
                <a:latin typeface="NikoshBAN" panose="02000000000000000000" pitchFamily="2" charset="0"/>
                <a:cs typeface="NikoshBAN" panose="02000000000000000000" pitchFamily="2" charset="0"/>
              </a:rPr>
              <a:t>কখন</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মুআনাকা</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অবৈধ</a:t>
            </a:r>
            <a:endParaRPr lang="en-US" sz="6000" b="1"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179070" y="0"/>
            <a:ext cx="12455207" cy="6974428"/>
          </a:xfrm>
          <a:prstGeom prst="rect">
            <a:avLst/>
          </a:prstGeom>
        </p:spPr>
      </p:pic>
    </p:spTree>
    <p:extLst>
      <p:ext uri="{BB962C8B-B14F-4D97-AF65-F5344CB8AC3E}">
        <p14:creationId xmlns:p14="http://schemas.microsoft.com/office/powerpoint/2010/main" val="333423504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p:cNvSpPr/>
          <p:nvPr/>
        </p:nvSpPr>
        <p:spPr>
          <a:xfrm>
            <a:off x="3108960" y="426720"/>
            <a:ext cx="4431030" cy="990600"/>
          </a:xfrm>
          <a:prstGeom prst="doubleWav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     </a:t>
            </a:r>
            <a:r>
              <a:rPr lang="ar-AE" sz="6000" dirty="0" smtClean="0">
                <a:latin typeface="NikoshBAN" panose="02000000000000000000" pitchFamily="2" charset="0"/>
              </a:rPr>
              <a:t>  </a:t>
            </a:r>
            <a:r>
              <a:rPr lang="as-IN" sz="6000" dirty="0">
                <a:latin typeface="NikoshBAN" panose="02000000000000000000" pitchFamily="2" charset="0"/>
                <a:cs typeface="NikoshBAN" panose="02000000000000000000" pitchFamily="2" charset="0"/>
              </a:rPr>
              <a:t>চুম্বনের হুকুম</a:t>
            </a:r>
            <a:endParaRPr lang="en-US" sz="6000" dirty="0">
              <a:latin typeface="NikoshBAN" panose="02000000000000000000" pitchFamily="2" charset="0"/>
              <a:cs typeface="NikoshBAN" panose="02000000000000000000" pitchFamily="2" charset="0"/>
            </a:endParaRPr>
          </a:p>
        </p:txBody>
      </p:sp>
      <p:sp>
        <p:nvSpPr>
          <p:cNvPr id="3" name="Rectangle 2"/>
          <p:cNvSpPr/>
          <p:nvPr/>
        </p:nvSpPr>
        <p:spPr>
          <a:xfrm>
            <a:off x="228600" y="1859578"/>
            <a:ext cx="7752608"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4000" dirty="0">
                <a:solidFill>
                  <a:srgbClr val="7030A0"/>
                </a:solidFill>
                <a:latin typeface="NikoshBAN" panose="02000000000000000000" pitchFamily="2" charset="0"/>
                <a:cs typeface="NikoshBAN" panose="02000000000000000000" pitchFamily="2" charset="0"/>
              </a:rPr>
              <a:t>حکم القبلة </a:t>
            </a:r>
            <a:endParaRPr lang="en-US" sz="4000" dirty="0">
              <a:solidFill>
                <a:srgbClr val="7030A0"/>
              </a:solidFill>
              <a:latin typeface="NikoshBAN" panose="02000000000000000000" pitchFamily="2" charset="0"/>
              <a:cs typeface="NikoshBAN" panose="02000000000000000000" pitchFamily="2" charset="0"/>
            </a:endParaRPr>
          </a:p>
          <a:p>
            <a:r>
              <a:rPr lang="as-IN" sz="4000" dirty="0" smtClean="0">
                <a:solidFill>
                  <a:srgbClr val="7030A0"/>
                </a:solidFill>
                <a:latin typeface="NikoshBAN" panose="02000000000000000000" pitchFamily="2" charset="0"/>
                <a:cs typeface="NikoshBAN" panose="02000000000000000000" pitchFamily="2" charset="0"/>
              </a:rPr>
              <a:t>মুস্তাহাব </a:t>
            </a:r>
            <a:r>
              <a:rPr lang="as-IN" sz="4000" dirty="0">
                <a:solidFill>
                  <a:srgbClr val="1C1E21"/>
                </a:solidFill>
                <a:latin typeface="NikoshBAN" panose="02000000000000000000" pitchFamily="2" charset="0"/>
                <a:cs typeface="NikoshBAN" panose="02000000000000000000" pitchFamily="2" charset="0"/>
              </a:rPr>
              <a:t>-</a:t>
            </a:r>
          </a:p>
          <a:p>
            <a:r>
              <a:rPr lang="as-IN" sz="2800" dirty="0" smtClean="0">
                <a:solidFill>
                  <a:srgbClr val="1C1E21"/>
                </a:solidFill>
                <a:latin typeface="NikoshBAN" panose="02000000000000000000" pitchFamily="2" charset="0"/>
                <a:cs typeface="NikoshBAN" panose="02000000000000000000" pitchFamily="2" charset="0"/>
              </a:rPr>
              <a:t> </a:t>
            </a:r>
            <a:r>
              <a:rPr lang="as-IN" sz="2800" dirty="0">
                <a:solidFill>
                  <a:srgbClr val="1C1E21"/>
                </a:solidFill>
                <a:latin typeface="NikoshBAN" panose="02000000000000000000" pitchFamily="2" charset="0"/>
                <a:cs typeface="NikoshBAN" panose="02000000000000000000" pitchFamily="2" charset="0"/>
              </a:rPr>
              <a:t>ইমাম নববি রাঃ মতে কেউ যদি কারো তাকওয়াপূর্ণ যোগ্যতা, ইলম, ভদ্রতা, সত্যবাদিতা দ্বীন দারী ইত্যাদি গুণ ও বৈশিষ্ট্য মুগ্ধ হয়ে চুম্বন করে তা হবে মুস্তাহাব। </a:t>
            </a:r>
          </a:p>
          <a:p>
            <a:r>
              <a:rPr lang="as-IN" sz="2800" dirty="0" smtClean="0">
                <a:solidFill>
                  <a:srgbClr val="1C1E21"/>
                </a:solidFill>
                <a:latin typeface="NikoshBAN" panose="02000000000000000000" pitchFamily="2" charset="0"/>
                <a:cs typeface="NikoshBAN" panose="02000000000000000000" pitchFamily="2" charset="0"/>
              </a:rPr>
              <a:t> </a:t>
            </a:r>
            <a:r>
              <a:rPr lang="as-IN" sz="4000" dirty="0" smtClean="0">
                <a:solidFill>
                  <a:srgbClr val="7030A0"/>
                </a:solidFill>
                <a:latin typeface="NikoshBAN" panose="02000000000000000000" pitchFamily="2" charset="0"/>
                <a:cs typeface="NikoshBAN" panose="02000000000000000000" pitchFamily="2" charset="0"/>
              </a:rPr>
              <a:t>হারাম</a:t>
            </a:r>
            <a:r>
              <a:rPr lang="en-US" sz="4000" dirty="0" smtClean="0">
                <a:solidFill>
                  <a:srgbClr val="7030A0"/>
                </a:solidFill>
                <a:latin typeface="NikoshBAN" panose="02000000000000000000" pitchFamily="2" charset="0"/>
                <a:cs typeface="NikoshBAN" panose="02000000000000000000" pitchFamily="2" charset="0"/>
              </a:rPr>
              <a:t>-</a:t>
            </a:r>
            <a:endParaRPr lang="as-IN" sz="4000" dirty="0">
              <a:solidFill>
                <a:srgbClr val="7030A0"/>
              </a:solidFill>
              <a:latin typeface="NikoshBAN" panose="02000000000000000000" pitchFamily="2" charset="0"/>
              <a:cs typeface="NikoshBAN" panose="02000000000000000000" pitchFamily="2" charset="0"/>
            </a:endParaRPr>
          </a:p>
          <a:p>
            <a:r>
              <a:rPr lang="as-IN" sz="2800" dirty="0">
                <a:solidFill>
                  <a:srgbClr val="1C1E21"/>
                </a:solidFill>
                <a:latin typeface="NikoshBAN" panose="02000000000000000000" pitchFamily="2" charset="0"/>
                <a:cs typeface="NikoshBAN" panose="02000000000000000000" pitchFamily="2" charset="0"/>
              </a:rPr>
              <a:t>কেউ যদি কারো ধন-সম্পদ ও প্রভাব দেখে তাকে চুম্বন করে তবে তা মাকরুহ হবে। </a:t>
            </a:r>
          </a:p>
          <a:p>
            <a:r>
              <a:rPr lang="as-IN" sz="2800" dirty="0">
                <a:solidFill>
                  <a:srgbClr val="1C1E21"/>
                </a:solidFill>
                <a:latin typeface="NikoshBAN" panose="02000000000000000000" pitchFamily="2" charset="0"/>
                <a:cs typeface="NikoshBAN" panose="02000000000000000000" pitchFamily="2" charset="0"/>
              </a:rPr>
              <a:t>কারো কারো মতে এটি জায়েজ নেই, বরং হারাম।</a:t>
            </a:r>
            <a:endParaRPr lang="as-IN" sz="2800" b="0" i="0" dirty="0">
              <a:solidFill>
                <a:srgbClr val="1C1E21"/>
              </a:solidFill>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8534400" y="2133600"/>
            <a:ext cx="3009900" cy="3817918"/>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0" y="0"/>
            <a:ext cx="12455207" cy="6974428"/>
          </a:xfrm>
          <a:prstGeom prst="rect">
            <a:avLst/>
          </a:prstGeom>
        </p:spPr>
      </p:pic>
    </p:spTree>
    <p:extLst>
      <p:ext uri="{BB962C8B-B14F-4D97-AF65-F5344CB8AC3E}">
        <p14:creationId xmlns:p14="http://schemas.microsoft.com/office/powerpoint/2010/main" val="188886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552706" y="228600"/>
          <a:ext cx="4114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14499" y="4953000"/>
            <a:ext cx="6096000" cy="1384995"/>
          </a:xfrm>
          <a:prstGeom prst="rect">
            <a:avLst/>
          </a:prstGeom>
        </p:spPr>
        <p:txBody>
          <a:bodyPr>
            <a:spAutoFit/>
          </a:bodyPr>
          <a:lstStyle/>
          <a:p>
            <a:r>
              <a:rPr lang="ar-AE" sz="2800" b="1" dirty="0">
                <a:solidFill>
                  <a:srgbClr val="7030A0"/>
                </a:solidFill>
                <a:latin typeface="NikoshBAN" panose="02000000000000000000" pitchFamily="2" charset="0"/>
              </a:rPr>
              <a:t>قبلة التعظیم  </a:t>
            </a:r>
            <a:r>
              <a:rPr lang="en-US" sz="2800" b="1" dirty="0" smtClean="0">
                <a:solidFill>
                  <a:srgbClr val="7030A0"/>
                </a:solidFill>
                <a:latin typeface="NikoshBAN" panose="02000000000000000000" pitchFamily="2" charset="0"/>
              </a:rPr>
              <a:t>  </a:t>
            </a:r>
            <a:r>
              <a:rPr lang="as-IN" sz="2800" b="1" dirty="0" smtClean="0">
                <a:latin typeface="NikoshBAN" panose="02000000000000000000" pitchFamily="2" charset="0"/>
                <a:cs typeface="NikoshBAN" panose="02000000000000000000" pitchFamily="2" charset="0"/>
              </a:rPr>
              <a:t>ইলম</a:t>
            </a:r>
            <a:r>
              <a:rPr lang="as-IN" sz="2800" b="1" dirty="0">
                <a:latin typeface="NikoshBAN" panose="02000000000000000000" pitchFamily="2" charset="0"/>
                <a:cs typeface="NikoshBAN" panose="02000000000000000000" pitchFamily="2" charset="0"/>
              </a:rPr>
              <a:t>, আমল ও তাকওয়ার ভিত্তিতে কাউকে সম্মান করে চুম্বন করা। যেমন- পীর, উস্তাদ, হক্কানি-রাব্বানি আলিমকে চুম্বন করা</a:t>
            </a:r>
            <a:endParaRPr lang="en-US" sz="2800" b="1" dirty="0">
              <a:latin typeface="NikoshBAN" panose="02000000000000000000" pitchFamily="2" charset="0"/>
              <a:cs typeface="NikoshBAN" panose="02000000000000000000" pitchFamily="2" charset="0"/>
            </a:endParaRPr>
          </a:p>
        </p:txBody>
      </p:sp>
      <p:sp>
        <p:nvSpPr>
          <p:cNvPr id="6" name="Rectangle 5"/>
          <p:cNvSpPr/>
          <p:nvPr/>
        </p:nvSpPr>
        <p:spPr>
          <a:xfrm>
            <a:off x="688769" y="4267200"/>
            <a:ext cx="6478055" cy="523220"/>
          </a:xfrm>
          <a:prstGeom prst="rect">
            <a:avLst/>
          </a:prstGeom>
        </p:spPr>
        <p:txBody>
          <a:bodyPr wrap="none">
            <a:spAutoFit/>
          </a:bodyPr>
          <a:lstStyle/>
          <a:p>
            <a:r>
              <a:rPr lang="ar-AE" sz="2800" b="1" dirty="0">
                <a:solidFill>
                  <a:srgbClr val="7030A0"/>
                </a:solidFill>
                <a:latin typeface="NikoshBAN" panose="02000000000000000000" pitchFamily="2" charset="0"/>
              </a:rPr>
              <a:t>قبلة الشفقة  </a:t>
            </a:r>
            <a:r>
              <a:rPr lang="en-US" sz="2800" b="1" dirty="0" smtClean="0">
                <a:solidFill>
                  <a:srgbClr val="7030A0"/>
                </a:solidFill>
                <a:latin typeface="NikoshBAN" panose="02000000000000000000" pitchFamily="2" charset="0"/>
              </a:rPr>
              <a:t>  </a:t>
            </a:r>
            <a:r>
              <a:rPr lang="as-IN" sz="2800" b="1" dirty="0" smtClean="0">
                <a:latin typeface="NikoshBAN" panose="02000000000000000000" pitchFamily="2" charset="0"/>
                <a:cs typeface="NikoshBAN" panose="02000000000000000000" pitchFamily="2" charset="0"/>
              </a:rPr>
              <a:t>একজন </a:t>
            </a:r>
            <a:r>
              <a:rPr lang="as-IN" sz="2800" b="1" dirty="0">
                <a:latin typeface="NikoshBAN" panose="02000000000000000000" pitchFamily="2" charset="0"/>
                <a:cs typeface="NikoshBAN" panose="02000000000000000000" pitchFamily="2" charset="0"/>
              </a:rPr>
              <a:t>মুসলমান অপর মুসলমানকে চুম্বন ।</a:t>
            </a:r>
          </a:p>
        </p:txBody>
      </p:sp>
      <p:sp>
        <p:nvSpPr>
          <p:cNvPr id="7" name="Rectangle 6"/>
          <p:cNvSpPr/>
          <p:nvPr/>
        </p:nvSpPr>
        <p:spPr>
          <a:xfrm>
            <a:off x="730331" y="3231803"/>
            <a:ext cx="6829301" cy="954107"/>
          </a:xfrm>
          <a:prstGeom prst="rect">
            <a:avLst/>
          </a:prstGeom>
        </p:spPr>
        <p:txBody>
          <a:bodyPr wrap="square">
            <a:spAutoFit/>
          </a:bodyPr>
          <a:lstStyle/>
          <a:p>
            <a:r>
              <a:rPr lang="kk-KZ" sz="2800" b="1" dirty="0">
                <a:solidFill>
                  <a:srgbClr val="7030A0"/>
                </a:solidFill>
                <a:cs typeface="NikoshBAN" panose="02000000000000000000" pitchFamily="2" charset="0"/>
              </a:rPr>
              <a:t> قبلة </a:t>
            </a:r>
            <a:r>
              <a:rPr lang="kk-KZ" sz="2800" b="1" dirty="0" smtClean="0">
                <a:solidFill>
                  <a:srgbClr val="7030A0"/>
                </a:solidFill>
                <a:cs typeface="NikoshBAN" panose="02000000000000000000" pitchFamily="2" charset="0"/>
              </a:rPr>
              <a:t>المٶدة</a:t>
            </a:r>
            <a:r>
              <a:rPr lang="en-US" sz="2800" b="1" dirty="0" smtClean="0">
                <a:solidFill>
                  <a:srgbClr val="7030A0"/>
                </a:solidFill>
                <a:cs typeface="NikoshBAN" panose="02000000000000000000" pitchFamily="2" charset="0"/>
              </a:rPr>
              <a:t>  </a:t>
            </a:r>
            <a:r>
              <a:rPr lang="as-IN" sz="2800" b="1" dirty="0" smtClean="0">
                <a:latin typeface="NikoshBAN" panose="02000000000000000000" pitchFamily="2" charset="0"/>
                <a:cs typeface="NikoshBAN" panose="02000000000000000000" pitchFamily="2" charset="0"/>
              </a:rPr>
              <a:t>দ</a:t>
            </a:r>
            <a:r>
              <a:rPr lang="en-US" sz="2800" b="1" dirty="0" smtClean="0">
                <a:latin typeface="NikoshBAN" panose="02000000000000000000" pitchFamily="2" charset="0"/>
                <a:cs typeface="NikoshBAN" panose="02000000000000000000" pitchFamily="2" charset="0"/>
              </a:rPr>
              <a:t>  দ</a:t>
            </a:r>
            <a:r>
              <a:rPr lang="as-IN" sz="2800" b="1" dirty="0" smtClean="0">
                <a:latin typeface="NikoshBAN" panose="02000000000000000000" pitchFamily="2" charset="0"/>
                <a:cs typeface="NikoshBAN" panose="02000000000000000000" pitchFamily="2" charset="0"/>
              </a:rPr>
              <a:t>য়ার</a:t>
            </a:r>
            <a:r>
              <a:rPr lang="en-US" sz="2800" b="1" dirty="0" smtClean="0">
                <a:latin typeface="NikoshBAN" panose="02000000000000000000" pitchFamily="2" charset="0"/>
                <a:cs typeface="NikoshBAN" panose="02000000000000000000" pitchFamily="2" charset="0"/>
              </a:rPr>
              <a:t>  </a:t>
            </a:r>
            <a:r>
              <a:rPr lang="as-IN" sz="2800" b="1" dirty="0" smtClean="0">
                <a:latin typeface="NikoshBAN" panose="02000000000000000000" pitchFamily="2" charset="0"/>
                <a:cs typeface="NikoshBAN" panose="02000000000000000000" pitchFamily="2" charset="0"/>
              </a:rPr>
              <a:t> </a:t>
            </a:r>
            <a:r>
              <a:rPr lang="as-IN" sz="2800" b="1" dirty="0">
                <a:latin typeface="NikoshBAN" panose="02000000000000000000" pitchFamily="2" charset="0"/>
                <a:cs typeface="NikoshBAN" panose="02000000000000000000" pitchFamily="2" charset="0"/>
              </a:rPr>
              <a:t>চুম্বন যেমন – সন্তান পিতার মুখে চুম্বন।</a:t>
            </a:r>
            <a:endParaRPr lang="en-US" sz="2800" b="1" dirty="0">
              <a:latin typeface="NikoshBAN" panose="02000000000000000000" pitchFamily="2" charset="0"/>
              <a:cs typeface="NikoshBAN" panose="02000000000000000000" pitchFamily="2" charset="0"/>
            </a:endParaRPr>
          </a:p>
        </p:txBody>
      </p:sp>
      <p:sp>
        <p:nvSpPr>
          <p:cNvPr id="8" name="Rectangle 7"/>
          <p:cNvSpPr/>
          <p:nvPr/>
        </p:nvSpPr>
        <p:spPr>
          <a:xfrm>
            <a:off x="651229" y="2196406"/>
            <a:ext cx="6515595" cy="954107"/>
          </a:xfrm>
          <a:prstGeom prst="rect">
            <a:avLst/>
          </a:prstGeom>
        </p:spPr>
        <p:txBody>
          <a:bodyPr wrap="square">
            <a:spAutoFit/>
          </a:bodyPr>
          <a:lstStyle/>
          <a:p>
            <a:r>
              <a:rPr lang="kk-KZ" b="1" dirty="0">
                <a:solidFill>
                  <a:srgbClr val="7030A0"/>
                </a:solidFill>
              </a:rPr>
              <a:t> </a:t>
            </a:r>
            <a:r>
              <a:rPr lang="kk-KZ" sz="2800" b="1" dirty="0">
                <a:solidFill>
                  <a:srgbClr val="7030A0"/>
                </a:solidFill>
                <a:cs typeface="NikoshBAN" panose="02000000000000000000" pitchFamily="2" charset="0"/>
              </a:rPr>
              <a:t>قبلة </a:t>
            </a:r>
            <a:r>
              <a:rPr lang="kk-KZ" sz="2800" b="1" dirty="0" smtClean="0">
                <a:solidFill>
                  <a:srgbClr val="7030A0"/>
                </a:solidFill>
                <a:cs typeface="NikoshBAN" panose="02000000000000000000" pitchFamily="2" charset="0"/>
              </a:rPr>
              <a:t>المٶدة  </a:t>
            </a:r>
            <a:r>
              <a:rPr lang="as-IN" sz="2800" b="1" dirty="0" smtClean="0">
                <a:latin typeface="NikoshBAN" panose="02000000000000000000" pitchFamily="2" charset="0"/>
                <a:cs typeface="NikoshBAN" panose="02000000000000000000" pitchFamily="2" charset="0"/>
              </a:rPr>
              <a:t>স্নেহ</a:t>
            </a:r>
            <a:r>
              <a:rPr lang="en-US" sz="2800" b="1" dirty="0" smtClean="0">
                <a:latin typeface="NikoshBAN" panose="02000000000000000000" pitchFamily="2" charset="0"/>
                <a:cs typeface="NikoshBAN" panose="02000000000000000000" pitchFamily="2" charset="0"/>
              </a:rPr>
              <a:t> </a:t>
            </a:r>
            <a:r>
              <a:rPr lang="as-IN" sz="2800" b="1" dirty="0" smtClean="0">
                <a:latin typeface="NikoshBAN" panose="02000000000000000000" pitchFamily="2" charset="0"/>
                <a:cs typeface="NikoshBAN" panose="02000000000000000000" pitchFamily="2" charset="0"/>
              </a:rPr>
              <a:t>মমতার </a:t>
            </a:r>
            <a:r>
              <a:rPr lang="as-IN" sz="2800" b="1" dirty="0">
                <a:latin typeface="NikoshBAN" panose="02000000000000000000" pitchFamily="2" charset="0"/>
                <a:cs typeface="NikoshBAN" panose="02000000000000000000" pitchFamily="2" charset="0"/>
              </a:rPr>
              <a:t>চুম্বন যেমন - পিতা-মাতা নিজের সন্তানকে চুম্বন।  </a:t>
            </a:r>
            <a:endParaRPr lang="en-US" sz="2800" b="1" dirty="0">
              <a:latin typeface="NikoshBAN" panose="02000000000000000000" pitchFamily="2" charset="0"/>
              <a:cs typeface="NikoshBAN" panose="02000000000000000000" pitchFamily="2" charset="0"/>
            </a:endParaRPr>
          </a:p>
        </p:txBody>
      </p:sp>
      <p:sp>
        <p:nvSpPr>
          <p:cNvPr id="9" name="Horizontal Scroll 8"/>
          <p:cNvSpPr/>
          <p:nvPr/>
        </p:nvSpPr>
        <p:spPr>
          <a:xfrm>
            <a:off x="1828800" y="533400"/>
            <a:ext cx="4800600" cy="1295400"/>
          </a:xfrm>
          <a:prstGeom prst="horizontalScroll">
            <a:avLst/>
          </a:prstGeom>
          <a:effectLst>
            <a:glow rad="228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চুম্বনের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প্রকারভেদ</a:t>
            </a:r>
            <a:endParaRPr lang="en-US" sz="6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7"/>
          <a:stretch>
            <a:fillRect/>
          </a:stretch>
        </p:blipFill>
        <p:spPr>
          <a:xfrm>
            <a:off x="0" y="0"/>
            <a:ext cx="12455207" cy="6974428"/>
          </a:xfrm>
          <a:prstGeom prst="rect">
            <a:avLst/>
          </a:prstGeom>
        </p:spPr>
      </p:pic>
    </p:spTree>
    <p:extLst>
      <p:ext uri="{BB962C8B-B14F-4D97-AF65-F5344CB8AC3E}">
        <p14:creationId xmlns:p14="http://schemas.microsoft.com/office/powerpoint/2010/main" val="8051896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2286000" y="249662"/>
            <a:ext cx="5562600" cy="1219200"/>
          </a:xfrm>
          <a:prstGeom prst="ribbon">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smtClean="0">
                <a:latin typeface="NikoshBAN" panose="02000000000000000000" pitchFamily="2" charset="0"/>
                <a:cs typeface="NikoshBAN" panose="02000000000000000000" pitchFamily="2" charset="0"/>
              </a:rPr>
              <a:t>তারক্বিক</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করি</a:t>
            </a:r>
            <a:endParaRPr lang="en-US" sz="4800" b="1" dirty="0">
              <a:latin typeface="NikoshBAN" panose="02000000000000000000" pitchFamily="2" charset="0"/>
              <a:cs typeface="NikoshBAN" panose="02000000000000000000" pitchFamily="2" charset="0"/>
            </a:endParaRPr>
          </a:p>
        </p:txBody>
      </p:sp>
      <p:sp>
        <p:nvSpPr>
          <p:cNvPr id="4" name="Rectangle 3"/>
          <p:cNvSpPr/>
          <p:nvPr/>
        </p:nvSpPr>
        <p:spPr>
          <a:xfrm>
            <a:off x="2590800" y="2023353"/>
            <a:ext cx="8077200" cy="1292662"/>
          </a:xfrm>
          <a:prstGeom prst="rect">
            <a:avLst/>
          </a:prstGeom>
        </p:spPr>
        <p:txBody>
          <a:bodyPr wrap="square">
            <a:spAutoFit/>
          </a:bodyPr>
          <a:lstStyle/>
          <a:p>
            <a:endParaRPr lang="en-US" dirty="0" smtClean="0"/>
          </a:p>
          <a:p>
            <a:r>
              <a:rPr lang="ar-AE" sz="3200" dirty="0" smtClean="0">
                <a:solidFill>
                  <a:srgbClr val="7030A0"/>
                </a:solidFill>
                <a:latin typeface="Arial" panose="020B0604020202020204" pitchFamily="34" charset="0"/>
                <a:cs typeface="Arial" panose="020B0604020202020204" pitchFamily="34" charset="0"/>
              </a:rPr>
              <a:t>معانقه</a:t>
            </a:r>
            <a:r>
              <a:rPr lang="ar-AE" sz="3200" dirty="0" smtClean="0">
                <a:latin typeface="Arial" panose="020B0604020202020204" pitchFamily="34" charset="0"/>
                <a:cs typeface="Arial" panose="020B0604020202020204" pitchFamily="34" charset="0"/>
              </a:rPr>
              <a:t>  </a:t>
            </a:r>
            <a:r>
              <a:rPr lang="ar-AE" sz="3200" dirty="0">
                <a:latin typeface="Arial" panose="020B0604020202020204" pitchFamily="34" charset="0"/>
                <a:cs typeface="Arial" panose="020B0604020202020204" pitchFamily="34" charset="0"/>
              </a:rPr>
              <a:t>هذا مصدار الباب المفاعله ماده ع ن ق  جنس </a:t>
            </a:r>
            <a:r>
              <a:rPr lang="ar-AE" sz="3200" dirty="0" smtClean="0">
                <a:latin typeface="Arial" panose="020B0604020202020204" pitchFamily="34" charset="0"/>
                <a:cs typeface="Arial" panose="020B0604020202020204" pitchFamily="34" charset="0"/>
              </a:rPr>
              <a:t>صحیح</a:t>
            </a:r>
            <a:endParaRPr lang="en-US" sz="3200" dirty="0" smtClean="0">
              <a:latin typeface="Arial" panose="020B0604020202020204" pitchFamily="34" charset="0"/>
              <a:cs typeface="Arial" panose="020B0604020202020204" pitchFamily="34" charset="0"/>
            </a:endParaRPr>
          </a:p>
          <a:p>
            <a:r>
              <a:rPr lang="ar-AE" dirty="0" smtClean="0"/>
              <a:t>  </a:t>
            </a:r>
            <a:r>
              <a:rPr lang="as-IN" sz="2800" dirty="0"/>
              <a:t>অর্থ ঘাড়।</a:t>
            </a:r>
            <a:endParaRPr lang="en-US" sz="2800" dirty="0"/>
          </a:p>
        </p:txBody>
      </p:sp>
      <p:sp>
        <p:nvSpPr>
          <p:cNvPr id="5" name="Rectangle 4"/>
          <p:cNvSpPr/>
          <p:nvPr/>
        </p:nvSpPr>
        <p:spPr>
          <a:xfrm>
            <a:off x="912436" y="3132335"/>
            <a:ext cx="9755564" cy="1015663"/>
          </a:xfrm>
          <a:prstGeom prst="rect">
            <a:avLst/>
          </a:prstGeom>
        </p:spPr>
        <p:txBody>
          <a:bodyPr wrap="square">
            <a:spAutoFit/>
          </a:bodyPr>
          <a:lstStyle/>
          <a:p>
            <a:r>
              <a:rPr lang="ar-AE" sz="3200" dirty="0">
                <a:solidFill>
                  <a:srgbClr val="7030A0"/>
                </a:solidFill>
              </a:rPr>
              <a:t>قبل</a:t>
            </a:r>
            <a:r>
              <a:rPr lang="ar-AE" sz="2800" dirty="0"/>
              <a:t>  صیغه واحد مذکر غایب بحث ماضی معروف باب تفعیل مصدار التقبیل ماده ق ب ل جنس </a:t>
            </a:r>
            <a:r>
              <a:rPr lang="ar-AE" sz="2800" dirty="0" smtClean="0"/>
              <a:t>صحیح</a:t>
            </a:r>
            <a:r>
              <a:rPr lang="as-IN" sz="2800" dirty="0" smtClean="0"/>
              <a:t> </a:t>
            </a:r>
            <a:r>
              <a:rPr lang="en-US" sz="2800" dirty="0" smtClean="0"/>
              <a:t>-</a:t>
            </a:r>
            <a:r>
              <a:rPr lang="as-IN" sz="2800" dirty="0" smtClean="0"/>
              <a:t> </a:t>
            </a:r>
            <a:r>
              <a:rPr lang="as-IN" sz="2800" dirty="0"/>
              <a:t>অর্থ তিনি চুম্বন করলেন।</a:t>
            </a:r>
            <a:endParaRPr lang="en-US" sz="2800" dirty="0"/>
          </a:p>
        </p:txBody>
      </p:sp>
      <p:sp>
        <p:nvSpPr>
          <p:cNvPr id="6" name="Rectangle 5"/>
          <p:cNvSpPr/>
          <p:nvPr/>
        </p:nvSpPr>
        <p:spPr>
          <a:xfrm>
            <a:off x="1066800" y="4270216"/>
            <a:ext cx="9755564" cy="1015663"/>
          </a:xfrm>
          <a:prstGeom prst="rect">
            <a:avLst/>
          </a:prstGeom>
        </p:spPr>
        <p:txBody>
          <a:bodyPr wrap="square">
            <a:spAutoFit/>
          </a:bodyPr>
          <a:lstStyle/>
          <a:p>
            <a:r>
              <a:rPr lang="kk-KZ" sz="3200" dirty="0">
                <a:solidFill>
                  <a:srgbClr val="7030A0"/>
                </a:solidFill>
              </a:rPr>
              <a:t>یلتقیان</a:t>
            </a:r>
            <a:r>
              <a:rPr lang="kk-KZ" sz="2800" dirty="0"/>
              <a:t> صیغه تثنیه مذکر غاٸب بحث مضارع معروف باب افتعال مصدار الالتقاء ماده </a:t>
            </a:r>
            <a:r>
              <a:rPr lang="kk-KZ" sz="2800" dirty="0" smtClean="0"/>
              <a:t>ل </a:t>
            </a:r>
            <a:r>
              <a:rPr lang="kk-KZ" sz="2800" dirty="0"/>
              <a:t>ق ی جس ناقص یای  </a:t>
            </a:r>
            <a:r>
              <a:rPr lang="as-IN" sz="2800" dirty="0"/>
              <a:t>অর্থ তারা দুজন সাক্ষাৎ করবে।</a:t>
            </a:r>
            <a:endParaRPr lang="en-US" sz="2800" dirty="0"/>
          </a:p>
        </p:txBody>
      </p:sp>
      <p:sp>
        <p:nvSpPr>
          <p:cNvPr id="7" name="Rectangle 6"/>
          <p:cNvSpPr/>
          <p:nvPr/>
        </p:nvSpPr>
        <p:spPr>
          <a:xfrm>
            <a:off x="3492748" y="5408097"/>
            <a:ext cx="7632452" cy="1200329"/>
          </a:xfrm>
          <a:prstGeom prst="rect">
            <a:avLst/>
          </a:prstGeom>
        </p:spPr>
        <p:txBody>
          <a:bodyPr wrap="square">
            <a:spAutoFit/>
          </a:bodyPr>
          <a:lstStyle/>
          <a:p>
            <a:r>
              <a:rPr lang="en-US" sz="2800" dirty="0" smtClean="0"/>
              <a:t>      </a:t>
            </a:r>
            <a:r>
              <a:rPr lang="ar-AE" sz="3200" dirty="0" smtClean="0">
                <a:solidFill>
                  <a:srgbClr val="7030A0"/>
                </a:solidFill>
              </a:rPr>
              <a:t>صدیق</a:t>
            </a:r>
            <a:r>
              <a:rPr lang="ar-AE" sz="2800" dirty="0" smtClean="0"/>
              <a:t> </a:t>
            </a:r>
            <a:r>
              <a:rPr lang="ar-AE" sz="2800" dirty="0"/>
              <a:t>لفظ واحد ۔ جمعه اصدقاء  وزن فعل صیضة صفت </a:t>
            </a:r>
            <a:r>
              <a:rPr lang="en-US" sz="2800" dirty="0" err="1" smtClean="0"/>
              <a:t>অর্থ</a:t>
            </a:r>
            <a:r>
              <a:rPr lang="en-US" sz="2800" dirty="0" smtClean="0"/>
              <a:t> </a:t>
            </a:r>
            <a:r>
              <a:rPr lang="en-US" sz="4000" dirty="0" err="1" smtClean="0">
                <a:latin typeface="NikoshBAN" panose="02000000000000000000" pitchFamily="2" charset="0"/>
                <a:cs typeface="NikoshBAN" panose="02000000000000000000" pitchFamily="2" charset="0"/>
              </a:rPr>
              <a:t>বন্ধু</a:t>
            </a:r>
            <a:r>
              <a:rPr lang="en-US" sz="2800" dirty="0" smtClean="0"/>
              <a:t>                                              </a:t>
            </a:r>
            <a:endParaRPr lang="en-US" sz="2800" dirty="0"/>
          </a:p>
        </p:txBody>
      </p:sp>
      <p:sp>
        <p:nvSpPr>
          <p:cNvPr id="8" name="Rectangle 7"/>
          <p:cNvSpPr/>
          <p:nvPr/>
        </p:nvSpPr>
        <p:spPr>
          <a:xfrm>
            <a:off x="8484411" y="1700682"/>
            <a:ext cx="2196435" cy="584775"/>
          </a:xfrm>
          <a:prstGeom prst="rect">
            <a:avLst/>
          </a:prstGeom>
        </p:spPr>
        <p:txBody>
          <a:bodyPr wrap="none">
            <a:spAutoFit/>
          </a:bodyPr>
          <a:lstStyle/>
          <a:p>
            <a:r>
              <a:rPr lang="ar-AE" sz="3200" b="1" dirty="0">
                <a:solidFill>
                  <a:srgbClr val="FF0000"/>
                </a:solidFill>
              </a:rPr>
              <a:t>تحقیقات الالفاظ</a:t>
            </a:r>
          </a:p>
        </p:txBody>
      </p:sp>
      <p:pic>
        <p:nvPicPr>
          <p:cNvPr id="2" name="Picture 1"/>
          <p:cNvPicPr>
            <a:picLocks noChangeAspect="1"/>
          </p:cNvPicPr>
          <p:nvPr/>
        </p:nvPicPr>
        <p:blipFill>
          <a:blip r:embed="rId2"/>
          <a:stretch>
            <a:fillRect/>
          </a:stretch>
        </p:blipFill>
        <p:spPr>
          <a:xfrm>
            <a:off x="-148590" y="-171199"/>
            <a:ext cx="12455207" cy="6974428"/>
          </a:xfrm>
          <a:prstGeom prst="rect">
            <a:avLst/>
          </a:prstGeom>
        </p:spPr>
      </p:pic>
    </p:spTree>
    <p:extLst>
      <p:ext uri="{BB962C8B-B14F-4D97-AF65-F5344CB8AC3E}">
        <p14:creationId xmlns:p14="http://schemas.microsoft.com/office/powerpoint/2010/main" val="3059240606"/>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371600" y="457200"/>
            <a:ext cx="8458200" cy="914400"/>
          </a:xfrm>
          <a:prstGeom prst="ribbon">
            <a:avLst/>
          </a:prstGeom>
          <a:effectLst>
            <a:glow rad="1397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শব্দার্থ</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নিই</a:t>
            </a:r>
            <a:endParaRPr lang="en-US" sz="6000"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nvGraphicFramePr>
        <p:xfrm>
          <a:off x="1981200" y="1676400"/>
          <a:ext cx="7620000" cy="4419600"/>
        </p:xfrm>
        <a:graphic>
          <a:graphicData uri="http://schemas.openxmlformats.org/drawingml/2006/table">
            <a:tbl>
              <a:tblPr firstRow="1" bandRow="1">
                <a:tableStyleId>{5C22544A-7EE6-4342-B048-85BDC9FD1C3A}</a:tableStyleId>
              </a:tblPr>
              <a:tblGrid>
                <a:gridCol w="3810000"/>
                <a:gridCol w="3810000"/>
              </a:tblGrid>
              <a:tr h="370840">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অর্থ</a:t>
                      </a:r>
                      <a:r>
                        <a:rPr lang="en-US" sz="3200" baseline="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tc>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tc>
              </a:tr>
              <a:tr h="370840">
                <a:tc>
                  <a:txBody>
                    <a:bodyPr/>
                    <a:lstStyle/>
                    <a:p>
                      <a:r>
                        <a:rPr lang="en-US" sz="3200" b="1" dirty="0" err="1" smtClean="0">
                          <a:latin typeface="NikoshBAN" panose="02000000000000000000" pitchFamily="2" charset="0"/>
                          <a:cs typeface="NikoshBAN" panose="02000000000000000000" pitchFamily="2" charset="0"/>
                        </a:rPr>
                        <a:t>তিনি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চুম্বন</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করলেন</a:t>
                      </a:r>
                      <a:r>
                        <a:rPr lang="en-US" sz="3200" b="1" baseline="0"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a:tc>
                <a:tc>
                  <a:txBody>
                    <a:bodyPr/>
                    <a:lstStyle/>
                    <a:p>
                      <a:r>
                        <a:rPr lang="en-US" sz="3600" b="1" dirty="0" smtClean="0"/>
                        <a:t>            </a:t>
                      </a:r>
                      <a:r>
                        <a:rPr lang="ar-AE" sz="3600" b="1" dirty="0" smtClean="0"/>
                        <a:t>قبَّل</a:t>
                      </a:r>
                      <a:r>
                        <a:rPr lang="en-US" sz="3600" b="1" dirty="0" smtClean="0"/>
                        <a:t>      </a:t>
                      </a:r>
                      <a:endParaRPr lang="en-US" sz="3600" b="1" dirty="0"/>
                    </a:p>
                  </a:txBody>
                  <a:tcPr/>
                </a:tc>
              </a:tr>
              <a:tr h="370840">
                <a:tc>
                  <a:txBody>
                    <a:bodyPr/>
                    <a:lstStyle/>
                    <a:p>
                      <a:r>
                        <a:rPr lang="en-US" sz="3200" b="1" dirty="0" err="1" smtClean="0">
                          <a:latin typeface="NikoshBAN" panose="02000000000000000000" pitchFamily="2" charset="0"/>
                          <a:cs typeface="NikoshBAN" panose="02000000000000000000" pitchFamily="2" charset="0"/>
                        </a:rPr>
                        <a:t>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দুজন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সাক্ষা</a:t>
                      </a:r>
                      <a:r>
                        <a:rPr lang="en-US" sz="3200" b="1" dirty="0" smtClean="0">
                          <a:latin typeface="NikoshBAN" panose="02000000000000000000" pitchFamily="2" charset="0"/>
                          <a:cs typeface="NikoshBAN" panose="02000000000000000000" pitchFamily="2" charset="0"/>
                        </a:rPr>
                        <a:t>ৎ</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করবে</a:t>
                      </a:r>
                      <a:r>
                        <a:rPr lang="en-US" sz="3200" b="1" baseline="0" dirty="0" smtClean="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a:txBody>
                  <a:tcPr/>
                </a:tc>
                <a:tc>
                  <a:txBody>
                    <a:bodyPr/>
                    <a:lstStyle/>
                    <a:p>
                      <a:r>
                        <a:rPr lang="en-US" sz="3600" b="1" dirty="0" smtClean="0"/>
                        <a:t>         </a:t>
                      </a:r>
                      <a:r>
                        <a:rPr lang="ar-AE" sz="3600" b="1" dirty="0" smtClean="0"/>
                        <a:t>یلتقیان</a:t>
                      </a:r>
                      <a:r>
                        <a:rPr lang="en-US" sz="3600" b="1" dirty="0" smtClean="0"/>
                        <a:t>    </a:t>
                      </a:r>
                      <a:endParaRPr lang="en-US" sz="3600" b="1" dirty="0"/>
                    </a:p>
                  </a:txBody>
                  <a:tcPr/>
                </a:tc>
              </a:tr>
              <a:tr h="370840">
                <a:tc>
                  <a:txBody>
                    <a:bodyPr/>
                    <a:lstStyle/>
                    <a:p>
                      <a:r>
                        <a:rPr lang="en-US" sz="3200" b="1" dirty="0" err="1" smtClean="0">
                          <a:latin typeface="NikoshBAN" panose="02000000000000000000" pitchFamily="2" charset="0"/>
                          <a:cs typeface="NikoshBAN" panose="02000000000000000000" pitchFamily="2" charset="0"/>
                        </a:rPr>
                        <a:t>তারা</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উভয়ে</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বিচ্ছিন্ন</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হবে</a:t>
                      </a:r>
                      <a:r>
                        <a:rPr lang="en-US" sz="3200" b="1" baseline="0"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a:tc>
                <a:tc>
                  <a:txBody>
                    <a:bodyPr/>
                    <a:lstStyle/>
                    <a:p>
                      <a:r>
                        <a:rPr lang="en-US" sz="3600" b="1" dirty="0" smtClean="0"/>
                        <a:t>          </a:t>
                      </a:r>
                      <a:r>
                        <a:rPr lang="ar-AE" sz="3600" b="1" dirty="0" smtClean="0"/>
                        <a:t>یتفرقا</a:t>
                      </a:r>
                      <a:r>
                        <a:rPr lang="en-US" sz="3600" b="1" dirty="0" smtClean="0"/>
                        <a:t> </a:t>
                      </a:r>
                      <a:endParaRPr lang="en-US" sz="3600" b="1" dirty="0"/>
                    </a:p>
                  </a:txBody>
                  <a:tcPr/>
                </a:tc>
              </a:tr>
              <a:tr h="370840">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বন্ধু</a:t>
                      </a:r>
                      <a:endParaRPr lang="en-US" sz="3200" b="1" dirty="0">
                        <a:latin typeface="NikoshBAN" panose="02000000000000000000" pitchFamily="2" charset="0"/>
                        <a:cs typeface="NikoshBAN" panose="02000000000000000000" pitchFamily="2" charset="0"/>
                      </a:endParaRPr>
                    </a:p>
                  </a:txBody>
                  <a:tcPr/>
                </a:tc>
                <a:tc>
                  <a:txBody>
                    <a:bodyPr/>
                    <a:lstStyle/>
                    <a:p>
                      <a:r>
                        <a:rPr lang="en-US" sz="3600" b="1" dirty="0" smtClean="0"/>
                        <a:t>        </a:t>
                      </a:r>
                      <a:r>
                        <a:rPr lang="ar-AE" sz="3600" b="1" dirty="0" smtClean="0"/>
                        <a:t>صدیق</a:t>
                      </a:r>
                      <a:r>
                        <a:rPr lang="en-US" sz="3600" b="1" dirty="0" smtClean="0"/>
                        <a:t>  </a:t>
                      </a:r>
                      <a:endParaRPr lang="en-US" sz="3600" b="1" dirty="0"/>
                    </a:p>
                  </a:txBody>
                  <a:tcPr/>
                </a:tc>
              </a:tr>
              <a:tr h="370840">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জড়িয়ে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ধরবে</a:t>
                      </a:r>
                      <a:r>
                        <a:rPr lang="en-US" sz="3200" b="1" dirty="0" smtClean="0">
                          <a:latin typeface="NikoshBAN" panose="02000000000000000000" pitchFamily="2" charset="0"/>
                          <a:cs typeface="NikoshBAN" panose="02000000000000000000" pitchFamily="2" charset="0"/>
                        </a:rPr>
                        <a:t>।</a:t>
                      </a:r>
                      <a:r>
                        <a:rPr lang="en-US" sz="3200" b="1" baseline="0"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a:tc>
                <a:tc>
                  <a:txBody>
                    <a:bodyPr/>
                    <a:lstStyle/>
                    <a:p>
                      <a:r>
                        <a:rPr lang="en-US" sz="3600" b="1" dirty="0" smtClean="0"/>
                        <a:t>          </a:t>
                      </a:r>
                      <a:r>
                        <a:rPr lang="ar-AE" sz="3600" b="1" dirty="0" smtClean="0"/>
                        <a:t>یلتزم</a:t>
                      </a:r>
                      <a:endParaRPr lang="en-US" sz="3600" b="1" dirty="0"/>
                    </a:p>
                  </a:txBody>
                  <a:tcPr/>
                </a:tc>
              </a:tr>
              <a:tr h="370840">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পুরুষ</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লোক</a:t>
                      </a:r>
                      <a:r>
                        <a:rPr lang="en-US" sz="3200" b="1" baseline="0"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a:tc>
                <a:tc>
                  <a:txBody>
                    <a:bodyPr/>
                    <a:lstStyle/>
                    <a:p>
                      <a:r>
                        <a:rPr lang="en-US" sz="3600" b="1" dirty="0" smtClean="0"/>
                        <a:t>          </a:t>
                      </a:r>
                      <a:r>
                        <a:rPr lang="ar-AE" sz="3600" b="1" dirty="0" smtClean="0"/>
                        <a:t>رجل</a:t>
                      </a:r>
                      <a:endParaRPr lang="en-US" sz="3600" b="1" dirty="0"/>
                    </a:p>
                  </a:txBody>
                  <a:tcPr/>
                </a:tc>
              </a:tr>
            </a:tbl>
          </a:graphicData>
        </a:graphic>
      </p:graphicFrame>
      <p:pic>
        <p:nvPicPr>
          <p:cNvPr id="3" name="Picture 2"/>
          <p:cNvPicPr>
            <a:picLocks noChangeAspect="1"/>
          </p:cNvPicPr>
          <p:nvPr/>
        </p:nvPicPr>
        <p:blipFill>
          <a:blip r:embed="rId2"/>
          <a:stretch>
            <a:fillRect/>
          </a:stretch>
        </p:blipFill>
        <p:spPr>
          <a:xfrm>
            <a:off x="0" y="0"/>
            <a:ext cx="12455207" cy="6974428"/>
          </a:xfrm>
          <a:prstGeom prst="rect">
            <a:avLst/>
          </a:prstGeom>
        </p:spPr>
      </p:pic>
    </p:spTree>
    <p:extLst>
      <p:ext uri="{BB962C8B-B14F-4D97-AF65-F5344CB8AC3E}">
        <p14:creationId xmlns:p14="http://schemas.microsoft.com/office/powerpoint/2010/main" val="278032631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3886200" y="685800"/>
            <a:ext cx="3352800" cy="990600"/>
          </a:xfrm>
          <a:prstGeom prst="downArrowCallout">
            <a:avLst/>
          </a:prstGeom>
          <a:effectLst>
            <a:glow rad="228600">
              <a:schemeClr val="accent2">
                <a:satMod val="175000"/>
                <a:alpha val="40000"/>
              </a:schemeClr>
            </a:glow>
            <a:outerShdw blurRad="50800" dist="38100" dir="16200000"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err="1" smtClean="0">
                <a:latin typeface="NikoshBAN" panose="02000000000000000000" pitchFamily="2" charset="0"/>
                <a:cs typeface="NikoshBAN" panose="02000000000000000000" pitchFamily="2" charset="0"/>
              </a:rPr>
              <a:t>একক</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36817979"/>
              </p:ext>
            </p:extLst>
          </p:nvPr>
        </p:nvGraphicFramePr>
        <p:xfrm>
          <a:off x="1981200" y="3048000"/>
          <a:ext cx="8128000" cy="2468880"/>
        </p:xfrm>
        <a:graphic>
          <a:graphicData uri="http://schemas.openxmlformats.org/drawingml/2006/table">
            <a:tbl>
              <a:tblPr firstRow="1" bandRow="1">
                <a:tableStyleId>{5C22544A-7EE6-4342-B048-85BDC9FD1C3A}</a:tableStyleId>
              </a:tblPr>
              <a:tblGrid>
                <a:gridCol w="4064000"/>
                <a:gridCol w="4064000"/>
              </a:tblGrid>
              <a:tr h="0">
                <a:tc>
                  <a:txBody>
                    <a:bodyPr/>
                    <a:lstStyle/>
                    <a:p>
                      <a:r>
                        <a:rPr lang="en-US" dirty="0" smtClean="0"/>
                        <a:t>              </a:t>
                      </a:r>
                      <a:r>
                        <a:rPr lang="en-US" dirty="0" err="1" smtClean="0"/>
                        <a:t>বাংলা</a:t>
                      </a:r>
                      <a:r>
                        <a:rPr lang="en-US" baseline="0" dirty="0" smtClean="0"/>
                        <a:t> </a:t>
                      </a:r>
                      <a:r>
                        <a:rPr lang="en-US" baseline="0" dirty="0" err="1" smtClean="0"/>
                        <a:t>অর্থ</a:t>
                      </a:r>
                      <a:r>
                        <a:rPr lang="en-US" baseline="0" dirty="0" smtClean="0"/>
                        <a:t> </a:t>
                      </a:r>
                      <a:r>
                        <a:rPr lang="en-US" baseline="0" dirty="0" err="1" smtClean="0"/>
                        <a:t>লিখ</a:t>
                      </a:r>
                      <a:r>
                        <a:rPr lang="en-US" baseline="0" dirty="0" smtClean="0"/>
                        <a:t> </a:t>
                      </a:r>
                      <a:endParaRPr lang="en-US" dirty="0"/>
                    </a:p>
                  </a:txBody>
                  <a:tcPr/>
                </a:tc>
                <a:tc>
                  <a:txBody>
                    <a:bodyPr/>
                    <a:lstStyle/>
                    <a:p>
                      <a:r>
                        <a:rPr lang="en-US" dirty="0" smtClean="0"/>
                        <a:t>             </a:t>
                      </a:r>
                      <a:r>
                        <a:rPr lang="en-US" dirty="0" err="1" smtClean="0"/>
                        <a:t>আরবি</a:t>
                      </a:r>
                      <a:r>
                        <a:rPr lang="en-US" dirty="0" smtClean="0"/>
                        <a:t> </a:t>
                      </a:r>
                      <a:r>
                        <a:rPr lang="en-US" dirty="0" err="1" smtClean="0"/>
                        <a:t>শব্দ</a:t>
                      </a:r>
                      <a:r>
                        <a:rPr lang="en-US" dirty="0" smtClean="0"/>
                        <a:t> </a:t>
                      </a:r>
                      <a:endParaRPr lang="en-US" dirty="0"/>
                    </a:p>
                  </a:txBody>
                  <a:tcPr/>
                </a:tc>
              </a:tr>
              <a:tr h="370840">
                <a:tc>
                  <a:txBody>
                    <a:bodyPr/>
                    <a:lstStyle/>
                    <a:p>
                      <a:endParaRPr lang="en-US"/>
                    </a:p>
                  </a:txBody>
                  <a:tcPr/>
                </a:tc>
                <a:tc>
                  <a:txBody>
                    <a:bodyPr/>
                    <a:lstStyle/>
                    <a:p>
                      <a:r>
                        <a:rPr lang="en-US" sz="4000" dirty="0" smtClean="0">
                          <a:solidFill>
                            <a:schemeClr val="tx1"/>
                          </a:solidFill>
                          <a:latin typeface="NikoshBAN" panose="02000000000000000000" pitchFamily="2" charset="0"/>
                          <a:cs typeface="NikoshBAN" panose="02000000000000000000" pitchFamily="2" charset="0"/>
                        </a:rPr>
                        <a:t>               </a:t>
                      </a:r>
                      <a:r>
                        <a:rPr lang="ar-AE" sz="4000" dirty="0" smtClean="0">
                          <a:solidFill>
                            <a:schemeClr val="tx1"/>
                          </a:solidFill>
                          <a:latin typeface="NikoshBAN" panose="02000000000000000000" pitchFamily="2" charset="0"/>
                        </a:rPr>
                        <a:t>أصحاب</a:t>
                      </a:r>
                      <a:endParaRPr lang="en-US" sz="4000" dirty="0">
                        <a:solidFill>
                          <a:schemeClr val="tx1"/>
                        </a:solidFill>
                        <a:latin typeface="NikoshBAN" panose="02000000000000000000" pitchFamily="2" charset="0"/>
                        <a:cs typeface="NikoshBAN" panose="02000000000000000000" pitchFamily="2" charset="0"/>
                      </a:endParaRPr>
                    </a:p>
                  </a:txBody>
                  <a:tcPr/>
                </a:tc>
              </a:tr>
              <a:tr h="370840">
                <a:tc>
                  <a:txBody>
                    <a:bodyPr/>
                    <a:lstStyle/>
                    <a:p>
                      <a:endParaRPr lang="en-US" dirty="0"/>
                    </a:p>
                  </a:txBody>
                  <a:tcPr/>
                </a:tc>
                <a:tc>
                  <a:txBody>
                    <a:bodyPr/>
                    <a:lstStyle/>
                    <a:p>
                      <a:r>
                        <a:rPr lang="en-US" sz="4000" dirty="0" smtClean="0">
                          <a:solidFill>
                            <a:schemeClr val="tx1"/>
                          </a:solidFill>
                          <a:latin typeface="NikoshBAN" panose="02000000000000000000" pitchFamily="2" charset="0"/>
                          <a:cs typeface="NikoshBAN" panose="02000000000000000000" pitchFamily="2" charset="0"/>
                        </a:rPr>
                        <a:t>              </a:t>
                      </a:r>
                      <a:r>
                        <a:rPr lang="ar-AE" sz="4000" dirty="0" smtClean="0">
                          <a:solidFill>
                            <a:schemeClr val="tx1"/>
                          </a:solidFill>
                          <a:latin typeface="NikoshBAN" panose="02000000000000000000" pitchFamily="2" charset="0"/>
                        </a:rPr>
                        <a:t>لا يَرْحَمْ </a:t>
                      </a:r>
                      <a:endParaRPr lang="en-US" sz="4000" dirty="0">
                        <a:solidFill>
                          <a:schemeClr val="tx1"/>
                        </a:solidFill>
                        <a:latin typeface="NikoshBAN" panose="02000000000000000000" pitchFamily="2" charset="0"/>
                        <a:cs typeface="NikoshBAN" panose="02000000000000000000" pitchFamily="2" charset="0"/>
                      </a:endParaRPr>
                    </a:p>
                  </a:txBody>
                  <a:tcPr/>
                </a:tc>
              </a:tr>
              <a:tr h="370840">
                <a:tc>
                  <a:txBody>
                    <a:bodyPr/>
                    <a:lstStyle/>
                    <a:p>
                      <a:endParaRPr lang="en-US"/>
                    </a:p>
                  </a:txBody>
                  <a:tcPr/>
                </a:tc>
                <a:tc>
                  <a:txBody>
                    <a:bodyPr/>
                    <a:lstStyle/>
                    <a:p>
                      <a:r>
                        <a:rPr lang="en-US" sz="4000" dirty="0" smtClean="0">
                          <a:solidFill>
                            <a:schemeClr val="tx1"/>
                          </a:solidFill>
                          <a:latin typeface="NikoshBAN" panose="02000000000000000000" pitchFamily="2" charset="0"/>
                          <a:cs typeface="NikoshBAN" panose="02000000000000000000" pitchFamily="2" charset="0"/>
                        </a:rPr>
                        <a:t>                 </a:t>
                      </a:r>
                      <a:r>
                        <a:rPr lang="ar-AE" sz="4000" dirty="0" smtClean="0">
                          <a:solidFill>
                            <a:schemeClr val="tx1"/>
                          </a:solidFill>
                          <a:latin typeface="NikoshBAN" panose="02000000000000000000" pitchFamily="2" charset="0"/>
                        </a:rPr>
                        <a:t>یقبله</a:t>
                      </a:r>
                      <a:r>
                        <a:rPr lang="en-US" sz="4000" dirty="0" smtClean="0">
                          <a:solidFill>
                            <a:schemeClr val="tx1"/>
                          </a:solidFill>
                          <a:latin typeface="NikoshBAN" panose="02000000000000000000" pitchFamily="2" charset="0"/>
                          <a:cs typeface="NikoshBAN" panose="02000000000000000000" pitchFamily="2" charset="0"/>
                        </a:rPr>
                        <a:t>               </a:t>
                      </a:r>
                      <a:endParaRPr lang="en-US" sz="4000" dirty="0">
                        <a:solidFill>
                          <a:schemeClr val="tx1"/>
                        </a:solidFill>
                        <a:latin typeface="NikoshBAN" panose="02000000000000000000" pitchFamily="2" charset="0"/>
                        <a:cs typeface="NikoshBAN" panose="02000000000000000000" pitchFamily="2" charset="0"/>
                      </a:endParaRPr>
                    </a:p>
                  </a:txBody>
                  <a:tcPr/>
                </a:tc>
              </a:tr>
            </a:tbl>
          </a:graphicData>
        </a:graphic>
      </p:graphicFrame>
      <p:sp>
        <p:nvSpPr>
          <p:cNvPr id="5" name="TextBox 4"/>
          <p:cNvSpPr txBox="1"/>
          <p:nvPr/>
        </p:nvSpPr>
        <p:spPr>
          <a:xfrm>
            <a:off x="7620000" y="1981200"/>
            <a:ext cx="26670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সময়</a:t>
            </a:r>
            <a:r>
              <a:rPr lang="en-US" sz="4000" dirty="0" smtClean="0">
                <a:latin typeface="NikoshBAN" panose="02000000000000000000" pitchFamily="2" charset="0"/>
                <a:cs typeface="NikoshBAN" panose="02000000000000000000" pitchFamily="2" charset="0"/>
              </a:rPr>
              <a:t> ৩ </a:t>
            </a:r>
            <a:r>
              <a:rPr lang="en-US" sz="4000" dirty="0" err="1" smtClean="0">
                <a:latin typeface="NikoshBAN" panose="02000000000000000000" pitchFamily="2" charset="0"/>
                <a:cs typeface="NikoshBAN" panose="02000000000000000000" pitchFamily="2" charset="0"/>
              </a:rPr>
              <a:t>মিনিট</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stretch>
            <a:fillRect/>
          </a:stretch>
        </p:blipFill>
        <p:spPr>
          <a:xfrm>
            <a:off x="-80010" y="0"/>
            <a:ext cx="12455207" cy="6974428"/>
          </a:xfrm>
          <a:prstGeom prst="rect">
            <a:avLst/>
          </a:prstGeom>
        </p:spPr>
      </p:pic>
    </p:spTree>
    <p:extLst>
      <p:ext uri="{BB962C8B-B14F-4D97-AF65-F5344CB8AC3E}">
        <p14:creationId xmlns:p14="http://schemas.microsoft.com/office/powerpoint/2010/main" val="30019002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ctagon 2"/>
          <p:cNvSpPr/>
          <p:nvPr/>
        </p:nvSpPr>
        <p:spPr>
          <a:xfrm>
            <a:off x="4038600" y="609600"/>
            <a:ext cx="3581400" cy="685800"/>
          </a:xfrm>
          <a:prstGeom prst="octagon">
            <a:avLst/>
          </a:prstGeom>
          <a:effectLst>
            <a:glow rad="101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দলীয়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graphicFrame>
        <p:nvGraphicFramePr>
          <p:cNvPr id="4" name="Table 3"/>
          <p:cNvGraphicFramePr>
            <a:graphicFrameLocks noGrp="1"/>
          </p:cNvGraphicFramePr>
          <p:nvPr/>
        </p:nvGraphicFramePr>
        <p:xfrm>
          <a:off x="914400" y="3429000"/>
          <a:ext cx="9982200" cy="2011680"/>
        </p:xfrm>
        <a:graphic>
          <a:graphicData uri="http://schemas.openxmlformats.org/drawingml/2006/table">
            <a:tbl>
              <a:tblPr firstRow="1" bandRow="1">
                <a:tableStyleId>{F5AB1C69-6EDB-4FF4-983F-18BD219EF322}</a:tableStyleId>
              </a:tblPr>
              <a:tblGrid>
                <a:gridCol w="2495550"/>
                <a:gridCol w="2495550"/>
                <a:gridCol w="2495550"/>
                <a:gridCol w="2495550"/>
              </a:tblGrid>
              <a:tr h="370840">
                <a:tc>
                  <a:txBody>
                    <a:bodyPr/>
                    <a:lstStyle/>
                    <a:p>
                      <a:r>
                        <a:rPr lang="en-US" sz="4000" b="1" dirty="0" smtClean="0">
                          <a:latin typeface="NikoshBAN" panose="02000000000000000000" pitchFamily="2" charset="0"/>
                          <a:cs typeface="NikoshBAN" panose="02000000000000000000" pitchFamily="2" charset="0"/>
                        </a:rPr>
                        <a:t>ক-</a:t>
                      </a:r>
                      <a:r>
                        <a:rPr lang="en-US" sz="4000" b="1" dirty="0" err="1" smtClean="0">
                          <a:latin typeface="NikoshBAN" panose="02000000000000000000" pitchFamily="2" charset="0"/>
                          <a:cs typeface="NikoshBAN" panose="02000000000000000000" pitchFamily="2" charset="0"/>
                        </a:rPr>
                        <a:t>দল</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txBody>
                  <a:tcPr>
                    <a:solidFill>
                      <a:schemeClr val="tx1"/>
                    </a:solidFill>
                  </a:tcPr>
                </a:tc>
                <a:tc>
                  <a:txBody>
                    <a:bodyPr/>
                    <a:lstStyle/>
                    <a:p>
                      <a:r>
                        <a:rPr lang="en-US" sz="4000" b="1" dirty="0" smtClean="0">
                          <a:latin typeface="NikoshBAN" panose="02000000000000000000" pitchFamily="2" charset="0"/>
                          <a:cs typeface="NikoshBAN" panose="02000000000000000000" pitchFamily="2" charset="0"/>
                        </a:rPr>
                        <a:t>খ-</a:t>
                      </a:r>
                      <a:r>
                        <a:rPr lang="en-US" sz="4000" b="1" dirty="0" err="1" smtClean="0">
                          <a:latin typeface="NikoshBAN" panose="02000000000000000000" pitchFamily="2" charset="0"/>
                          <a:cs typeface="NikoshBAN" panose="02000000000000000000" pitchFamily="2" charset="0"/>
                        </a:rPr>
                        <a:t>দল</a:t>
                      </a:r>
                      <a:r>
                        <a:rPr lang="en-US" sz="4000" b="1" baseline="0"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txBody>
                  <a:tcPr>
                    <a:solidFill>
                      <a:schemeClr val="tx1"/>
                    </a:solidFill>
                  </a:tcPr>
                </a:tc>
                <a:tc>
                  <a:txBody>
                    <a:bodyPr/>
                    <a:lstStyle/>
                    <a:p>
                      <a:r>
                        <a:rPr lang="en-US" sz="4000" b="1" dirty="0" smtClean="0">
                          <a:latin typeface="NikoshBAN" panose="02000000000000000000" pitchFamily="2" charset="0"/>
                          <a:cs typeface="NikoshBAN" panose="02000000000000000000" pitchFamily="2" charset="0"/>
                        </a:rPr>
                        <a:t>গ-</a:t>
                      </a:r>
                      <a:r>
                        <a:rPr lang="en-US" sz="4000" b="1" dirty="0" err="1" smtClean="0">
                          <a:latin typeface="NikoshBAN" panose="02000000000000000000" pitchFamily="2" charset="0"/>
                          <a:cs typeface="NikoshBAN" panose="02000000000000000000" pitchFamily="2" charset="0"/>
                        </a:rPr>
                        <a:t>দল</a:t>
                      </a:r>
                      <a:r>
                        <a:rPr lang="en-US" sz="4000" b="1" baseline="0"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txBody>
                  <a:tcPr>
                    <a:solidFill>
                      <a:schemeClr val="tx1"/>
                    </a:solidFill>
                  </a:tcPr>
                </a:tc>
                <a:tc>
                  <a:txBody>
                    <a:bodyPr/>
                    <a:lstStyle/>
                    <a:p>
                      <a:r>
                        <a:rPr lang="en-US" sz="4000" b="1" dirty="0" smtClean="0">
                          <a:latin typeface="NikoshBAN" panose="02000000000000000000" pitchFamily="2" charset="0"/>
                          <a:cs typeface="NikoshBAN" panose="02000000000000000000" pitchFamily="2" charset="0"/>
                        </a:rPr>
                        <a:t>ঘ-</a:t>
                      </a:r>
                      <a:r>
                        <a:rPr lang="en-US" sz="4000" b="1" dirty="0" err="1" smtClean="0">
                          <a:latin typeface="NikoshBAN" panose="02000000000000000000" pitchFamily="2" charset="0"/>
                          <a:cs typeface="NikoshBAN" panose="02000000000000000000" pitchFamily="2" charset="0"/>
                        </a:rPr>
                        <a:t>দল</a:t>
                      </a:r>
                      <a:r>
                        <a:rPr lang="en-US" sz="4000" b="1" baseline="0"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a:txBody>
                  <a:tcPr>
                    <a:solidFill>
                      <a:schemeClr val="tx1"/>
                    </a:solidFill>
                  </a:tcPr>
                </a:tc>
              </a:tr>
              <a:tr h="370840">
                <a:tc>
                  <a:txBody>
                    <a:bodyPr/>
                    <a:lstStyle/>
                    <a:p>
                      <a:r>
                        <a:rPr lang="ar-AE" sz="4000" b="1" dirty="0" smtClean="0">
                          <a:latin typeface="NikoshBAN" panose="02000000000000000000" pitchFamily="2" charset="0"/>
                        </a:rPr>
                        <a:t> صلى الله عليه وسلم </a:t>
                      </a:r>
                      <a:endParaRPr lang="en-US" sz="4000" b="1" dirty="0">
                        <a:latin typeface="NikoshBAN" panose="02000000000000000000" pitchFamily="2" charset="0"/>
                        <a:cs typeface="NikoshBAN" panose="02000000000000000000" pitchFamily="2" charset="0"/>
                      </a:endParaRPr>
                    </a:p>
                  </a:txBody>
                  <a:tcPr>
                    <a:solidFill>
                      <a:schemeClr val="accent1">
                        <a:lumMod val="40000"/>
                        <a:lumOff val="60000"/>
                      </a:schemeClr>
                    </a:solidFill>
                  </a:tcPr>
                </a:tc>
                <a:tc>
                  <a:txBody>
                    <a:bodyPr/>
                    <a:lstStyle/>
                    <a:p>
                      <a:r>
                        <a:rPr lang="ar-AE" sz="4000" b="1" dirty="0" smtClean="0">
                          <a:latin typeface="NikoshBAN" panose="02000000000000000000" pitchFamily="2" charset="0"/>
                        </a:rPr>
                        <a:t>مَن لا يَرْحَمْ لَا يُرْحَمْ </a:t>
                      </a:r>
                      <a:endParaRPr lang="en-US" sz="4000" b="1" dirty="0">
                        <a:latin typeface="NikoshBAN" panose="02000000000000000000" pitchFamily="2" charset="0"/>
                        <a:cs typeface="NikoshBAN" panose="02000000000000000000" pitchFamily="2" charset="0"/>
                      </a:endParaRPr>
                    </a:p>
                  </a:txBody>
                  <a:tcPr>
                    <a:solidFill>
                      <a:schemeClr val="accent1">
                        <a:lumMod val="40000"/>
                        <a:lumOff val="60000"/>
                      </a:schemeClr>
                    </a:solidFill>
                  </a:tcPr>
                </a:tc>
                <a:tc>
                  <a:txBody>
                    <a:bodyPr/>
                    <a:lstStyle/>
                    <a:p>
                      <a:r>
                        <a:rPr lang="ar-AE" sz="4000" b="1" dirty="0" smtClean="0">
                          <a:latin typeface="NikoshBAN" panose="02000000000000000000" pitchFamily="2" charset="0"/>
                        </a:rPr>
                        <a:t>رضی الله تعالی عنه</a:t>
                      </a:r>
                      <a:endParaRPr lang="en-US" sz="4000" b="1" dirty="0">
                        <a:latin typeface="NikoshBAN" panose="02000000000000000000" pitchFamily="2" charset="0"/>
                        <a:cs typeface="NikoshBAN" panose="02000000000000000000" pitchFamily="2" charset="0"/>
                      </a:endParaRPr>
                    </a:p>
                  </a:txBody>
                  <a:tcPr>
                    <a:solidFill>
                      <a:schemeClr val="accent1">
                        <a:lumMod val="40000"/>
                        <a:lumOff val="60000"/>
                      </a:schemeClr>
                    </a:solidFill>
                  </a:tcPr>
                </a:tc>
                <a:tc>
                  <a:txBody>
                    <a:bodyPr/>
                    <a:lstStyle/>
                    <a:p>
                      <a:r>
                        <a:rPr lang="ar-AE" sz="4000" b="1" dirty="0" smtClean="0">
                          <a:latin typeface="NikoshBAN" panose="02000000000000000000" pitchFamily="2" charset="0"/>
                        </a:rPr>
                        <a:t>إِنَّ لِي عَشرةً مِنَ الْولَدِ </a:t>
                      </a:r>
                      <a:endParaRPr lang="en-US" sz="4000" b="1" dirty="0">
                        <a:latin typeface="NikoshBAN" panose="02000000000000000000" pitchFamily="2" charset="0"/>
                        <a:cs typeface="NikoshBAN" panose="02000000000000000000" pitchFamily="2" charset="0"/>
                      </a:endParaRPr>
                    </a:p>
                  </a:txBody>
                  <a:tcPr>
                    <a:solidFill>
                      <a:schemeClr val="accent1">
                        <a:lumMod val="40000"/>
                        <a:lumOff val="60000"/>
                      </a:schemeClr>
                    </a:solidFill>
                  </a:tcPr>
                </a:tc>
              </a:tr>
            </a:tbl>
          </a:graphicData>
        </a:graphic>
      </p:graphicFrame>
      <p:sp>
        <p:nvSpPr>
          <p:cNvPr id="5" name="Down Arrow Callout 4"/>
          <p:cNvSpPr/>
          <p:nvPr/>
        </p:nvSpPr>
        <p:spPr>
          <a:xfrm>
            <a:off x="8077200" y="2057400"/>
            <a:ext cx="2667000" cy="990600"/>
          </a:xfrm>
          <a:prstGeom prst="downArrowCallou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৫ </a:t>
            </a:r>
            <a:r>
              <a:rPr lang="en-US" sz="32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মিনিট</a:t>
            </a:r>
            <a:r>
              <a:rPr lang="en-US"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stretch>
            <a:fillRect/>
          </a:stretch>
        </p:blipFill>
        <p:spPr>
          <a:xfrm>
            <a:off x="-85884" y="-19050"/>
            <a:ext cx="12455207" cy="6974428"/>
          </a:xfrm>
          <a:prstGeom prst="rect">
            <a:avLst/>
          </a:prstGeom>
        </p:spPr>
      </p:pic>
    </p:spTree>
    <p:extLst>
      <p:ext uri="{BB962C8B-B14F-4D97-AF65-F5344CB8AC3E}">
        <p14:creationId xmlns:p14="http://schemas.microsoft.com/office/powerpoint/2010/main" val="2351597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 Arrow Callout 5"/>
          <p:cNvSpPr/>
          <p:nvPr/>
        </p:nvSpPr>
        <p:spPr>
          <a:xfrm>
            <a:off x="1600200" y="609600"/>
            <a:ext cx="9525000" cy="1676400"/>
          </a:xfrm>
          <a:prstGeom prst="quadArrowCallout">
            <a:avLst/>
          </a:prstGeom>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জোড়ায়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কাজ</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8" name="Rectangle 7"/>
          <p:cNvSpPr/>
          <p:nvPr/>
        </p:nvSpPr>
        <p:spPr>
          <a:xfrm>
            <a:off x="3581400" y="4343400"/>
            <a:ext cx="53340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dirty="0"/>
              <a:t> </a:t>
            </a:r>
            <a:r>
              <a:rPr lang="ar-AE" sz="6000" dirty="0"/>
              <a:t>مَن لا يَرْحَمْ لَا يُرْحَمْ</a:t>
            </a:r>
            <a:endParaRPr lang="en-US" sz="6000" dirty="0"/>
          </a:p>
        </p:txBody>
      </p:sp>
      <p:sp>
        <p:nvSpPr>
          <p:cNvPr id="9" name="TextBox 8"/>
          <p:cNvSpPr txBox="1"/>
          <p:nvPr/>
        </p:nvSpPr>
        <p:spPr>
          <a:xfrm>
            <a:off x="2209800" y="2819400"/>
            <a:ext cx="2286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তারক্বিব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7391400" y="2774255"/>
            <a:ext cx="28194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dirty="0" err="1" smtClean="0">
                <a:latin typeface="NikoshBAN" panose="02000000000000000000" pitchFamily="2" charset="0"/>
                <a:cs typeface="NikoshBAN" panose="02000000000000000000" pitchFamily="2" charset="0"/>
              </a:rPr>
              <a:t>সময়</a:t>
            </a:r>
            <a:r>
              <a:rPr lang="en-US" sz="4400" dirty="0" smtClean="0">
                <a:latin typeface="NikoshBAN" panose="02000000000000000000" pitchFamily="2" charset="0"/>
                <a:cs typeface="NikoshBAN" panose="02000000000000000000" pitchFamily="2" charset="0"/>
              </a:rPr>
              <a:t> ৪ </a:t>
            </a:r>
            <a:r>
              <a:rPr lang="en-US" sz="4400" dirty="0" err="1" smtClean="0">
                <a:latin typeface="NikoshBAN" panose="02000000000000000000" pitchFamily="2" charset="0"/>
                <a:cs typeface="NikoshBAN" panose="02000000000000000000" pitchFamily="2" charset="0"/>
              </a:rPr>
              <a:t>মিনিট</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11" name="Quad Arrow 10"/>
          <p:cNvSpPr/>
          <p:nvPr/>
        </p:nvSpPr>
        <p:spPr>
          <a:xfrm>
            <a:off x="5029200" y="2542191"/>
            <a:ext cx="2133600" cy="1233568"/>
          </a:xfrm>
          <a:prstGeom prst="quad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31604" y="0"/>
            <a:ext cx="12455207" cy="6974428"/>
          </a:xfrm>
          <a:prstGeom prst="rect">
            <a:avLst/>
          </a:prstGeom>
        </p:spPr>
      </p:pic>
    </p:spTree>
    <p:extLst>
      <p:ext uri="{BB962C8B-B14F-4D97-AF65-F5344CB8AC3E}">
        <p14:creationId xmlns:p14="http://schemas.microsoft.com/office/powerpoint/2010/main" val="210004673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652" y="-61263"/>
            <a:ext cx="12461304" cy="6980525"/>
          </a:xfrm>
          <a:prstGeom prst="rect">
            <a:avLst/>
          </a:prstGeom>
        </p:spPr>
      </p:pic>
      <p:sp>
        <p:nvSpPr>
          <p:cNvPr id="4" name="Flowchart: Multidocument 3"/>
          <p:cNvSpPr/>
          <p:nvPr/>
        </p:nvSpPr>
        <p:spPr>
          <a:xfrm>
            <a:off x="4433887" y="402430"/>
            <a:ext cx="3086100" cy="960120"/>
          </a:xfrm>
          <a:prstGeom prst="flowChartMultidocumen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4800" b="1" dirty="0" err="1" smtClean="0">
                <a:latin typeface="NikoshBAN" panose="02000000000000000000" pitchFamily="2" charset="0"/>
                <a:cs typeface="NikoshBAN" panose="02000000000000000000" pitchFamily="2" charset="0"/>
              </a:rPr>
              <a:t>বাড়ির</a:t>
            </a:r>
            <a:r>
              <a:rPr lang="en-US" sz="4800" b="1" dirty="0" smtClean="0">
                <a:latin typeface="NikoshBAN" panose="02000000000000000000" pitchFamily="2" charset="0"/>
                <a:cs typeface="NikoshBAN" panose="02000000000000000000" pitchFamily="2" charset="0"/>
              </a:rPr>
              <a:t> </a:t>
            </a:r>
            <a:r>
              <a:rPr lang="en-US" sz="48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354330" y="1463039"/>
            <a:ext cx="11498580" cy="3314699"/>
          </a:xfrm>
          <a:prstGeom prst="rect">
            <a:avLst/>
          </a:prstGeom>
        </p:spPr>
      </p:pic>
      <p:sp>
        <p:nvSpPr>
          <p:cNvPr id="6" name="Flowchart: Process 5"/>
          <p:cNvSpPr/>
          <p:nvPr/>
        </p:nvSpPr>
        <p:spPr>
          <a:xfrm>
            <a:off x="529589" y="5044740"/>
            <a:ext cx="11132820" cy="1257300"/>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smtClean="0">
                <a:solidFill>
                  <a:srgbClr val="7030A0"/>
                </a:solidFill>
                <a:latin typeface="NikoshBAN" panose="02000000000000000000" pitchFamily="2" charset="0"/>
                <a:cs typeface="NikoshBAN" panose="02000000000000000000" pitchFamily="2" charset="0"/>
              </a:rPr>
              <a:t>আলোচা</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হাদিসের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আলোকে</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কোলাকুলি,মোসাফাহ</a:t>
            </a:r>
            <a:r>
              <a:rPr lang="en-US" sz="3600" b="1" dirty="0" smtClean="0">
                <a:solidFill>
                  <a:srgbClr val="7030A0"/>
                </a:solidFill>
                <a:latin typeface="NikoshBAN" panose="02000000000000000000" pitchFamily="2" charset="0"/>
                <a:cs typeface="NikoshBAN" panose="02000000000000000000" pitchFamily="2" charset="0"/>
              </a:rPr>
              <a:t> ও </a:t>
            </a:r>
            <a:r>
              <a:rPr lang="en-US" sz="3600" b="1" dirty="0" err="1" smtClean="0">
                <a:solidFill>
                  <a:srgbClr val="7030A0"/>
                </a:solidFill>
                <a:latin typeface="NikoshBAN" panose="02000000000000000000" pitchFamily="2" charset="0"/>
                <a:cs typeface="NikoshBAN" panose="02000000000000000000" pitchFamily="2" charset="0"/>
              </a:rPr>
              <a:t>চুম্বনের</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হুকুম</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লিখে</a:t>
            </a:r>
            <a:r>
              <a:rPr lang="en-US" sz="3600" b="1" dirty="0" smtClean="0">
                <a:solidFill>
                  <a:srgbClr val="7030A0"/>
                </a:solidFill>
                <a:latin typeface="NikoshBAN" panose="02000000000000000000" pitchFamily="2" charset="0"/>
                <a:cs typeface="NikoshBAN" panose="02000000000000000000" pitchFamily="2" charset="0"/>
              </a:rPr>
              <a:t> </a:t>
            </a:r>
            <a:r>
              <a:rPr lang="en-US" sz="3600" b="1" dirty="0" err="1" smtClean="0">
                <a:solidFill>
                  <a:srgbClr val="7030A0"/>
                </a:solidFill>
                <a:latin typeface="NikoshBAN" panose="02000000000000000000" pitchFamily="2" charset="0"/>
                <a:cs typeface="NikoshBAN" panose="02000000000000000000" pitchFamily="2" charset="0"/>
              </a:rPr>
              <a:t>আনবে</a:t>
            </a:r>
            <a:r>
              <a:rPr lang="en-US" sz="3600" b="1" dirty="0" smtClean="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stretch>
            <a:fillRect/>
          </a:stretch>
        </p:blipFill>
        <p:spPr>
          <a:xfrm>
            <a:off x="4672012" y="2624137"/>
            <a:ext cx="2847975" cy="1609725"/>
          </a:xfrm>
          <a:prstGeom prst="rect">
            <a:avLst/>
          </a:prstGeom>
        </p:spPr>
      </p:pic>
    </p:spTree>
    <p:extLst>
      <p:ext uri="{BB962C8B-B14F-4D97-AF65-F5344CB8AC3E}">
        <p14:creationId xmlns:p14="http://schemas.microsoft.com/office/powerpoint/2010/main" val="40697020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505200" y="304800"/>
            <a:ext cx="4648200" cy="1600200"/>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8000" b="1" dirty="0" err="1" smtClean="0">
                <a:ln w="22225">
                  <a:solidFill>
                    <a:schemeClr val="accent2"/>
                  </a:solidFill>
                  <a:prstDash val="solid"/>
                </a:ln>
                <a:solidFill>
                  <a:schemeClr val="tx1"/>
                </a:solidFill>
                <a:latin typeface="NikoshBAN" panose="02000000000000000000" pitchFamily="2" charset="0"/>
                <a:cs typeface="NikoshBAN" panose="02000000000000000000" pitchFamily="2" charset="0"/>
              </a:rPr>
              <a:t>পাঠ</a:t>
            </a:r>
            <a:r>
              <a:rPr lang="en-US" sz="8000" b="1" dirty="0" smtClean="0">
                <a:ln w="22225">
                  <a:solidFill>
                    <a:schemeClr val="accent2"/>
                  </a:solidFill>
                  <a:prstDash val="solid"/>
                </a:ln>
                <a:solidFill>
                  <a:schemeClr val="tx1"/>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tx1"/>
                </a:solidFill>
                <a:latin typeface="NikoshBAN" panose="02000000000000000000" pitchFamily="2" charset="0"/>
                <a:cs typeface="NikoshBAN" panose="02000000000000000000" pitchFamily="2" charset="0"/>
              </a:rPr>
              <a:t>শেষে</a:t>
            </a:r>
            <a:r>
              <a:rPr lang="en-US" sz="8000" b="1" dirty="0" smtClean="0">
                <a:ln w="22225">
                  <a:solidFill>
                    <a:schemeClr val="accent2"/>
                  </a:solidFill>
                  <a:prstDash val="solid"/>
                </a:ln>
                <a:solidFill>
                  <a:schemeClr val="tx1"/>
                </a:solidFill>
                <a:latin typeface="NikoshBAN" panose="02000000000000000000" pitchFamily="2" charset="0"/>
                <a:cs typeface="NikoshBAN" panose="02000000000000000000" pitchFamily="2" charset="0"/>
              </a:rPr>
              <a:t>--</a:t>
            </a:r>
            <a:r>
              <a:rPr lang="en-US" dirty="0" smtClean="0"/>
              <a:t> </a:t>
            </a:r>
            <a:endParaRPr lang="en-US" dirty="0"/>
          </a:p>
        </p:txBody>
      </p:sp>
      <p:sp>
        <p:nvSpPr>
          <p:cNvPr id="4" name="Frame 3"/>
          <p:cNvSpPr/>
          <p:nvPr/>
        </p:nvSpPr>
        <p:spPr>
          <a:xfrm>
            <a:off x="1676400" y="2033052"/>
            <a:ext cx="9144000" cy="4267200"/>
          </a:xfrm>
          <a:prstGeom prst="frame">
            <a:avLst>
              <a:gd name="adj1" fmla="val 24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400300" y="2273826"/>
            <a:ext cx="7696200" cy="3785652"/>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১/ </a:t>
            </a:r>
            <a:r>
              <a:rPr lang="en-US" sz="4000" dirty="0" err="1" smtClean="0">
                <a:latin typeface="NikoshBAN" panose="02000000000000000000" pitchFamily="2" charset="0"/>
                <a:cs typeface="NikoshBAN" panose="02000000000000000000" pitchFamily="2" charset="0"/>
              </a:rPr>
              <a:t>হাদিসের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অনুবাদ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p>
          <a:p>
            <a:r>
              <a:rPr lang="en-US" sz="4000" dirty="0" smtClean="0">
                <a:latin typeface="NikoshBAN" panose="02000000000000000000" pitchFamily="2" charset="0"/>
                <a:cs typeface="NikoshBAN" panose="02000000000000000000" pitchFamily="2" charset="0"/>
              </a:rPr>
              <a:t>২/</a:t>
            </a:r>
            <a:r>
              <a:rPr lang="en-US" sz="4000" dirty="0" err="1" smtClean="0">
                <a:latin typeface="NikoshBAN" panose="02000000000000000000" pitchFamily="2" charset="0"/>
                <a:cs typeface="NikoshBAN" panose="02000000000000000000" pitchFamily="2" charset="0"/>
              </a:rPr>
              <a:t>ছোটদের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রকম</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ব্যবহার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 </a:t>
            </a:r>
          </a:p>
          <a:p>
            <a:r>
              <a:rPr lang="en-US" sz="4000" dirty="0" smtClean="0">
                <a:latin typeface="NikoshBAN" panose="02000000000000000000" pitchFamily="2" charset="0"/>
                <a:cs typeface="NikoshBAN" panose="02000000000000000000" pitchFamily="2" charset="0"/>
              </a:rPr>
              <a:t>৩/ </a:t>
            </a:r>
            <a:r>
              <a:rPr lang="en-US" sz="4000" dirty="0" err="1" smtClean="0">
                <a:latin typeface="NikoshBAN" panose="02000000000000000000" pitchFamily="2" charset="0"/>
                <a:cs typeface="NikoshBAN" panose="02000000000000000000" pitchFamily="2" charset="0"/>
              </a:rPr>
              <a:t>মুসাফাহ</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ফজিলত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p>
          <a:p>
            <a:r>
              <a:rPr lang="en-US" sz="4000" dirty="0" smtClean="0">
                <a:latin typeface="NikoshBAN" panose="02000000000000000000" pitchFamily="2" charset="0"/>
                <a:cs typeface="NikoshBAN" panose="02000000000000000000" pitchFamily="2" charset="0"/>
              </a:rPr>
              <a:t>৪/ </a:t>
            </a:r>
            <a:r>
              <a:rPr lang="en-US" sz="4000" dirty="0" err="1" smtClean="0">
                <a:latin typeface="NikoshBAN" panose="02000000000000000000" pitchFamily="2" charset="0"/>
                <a:cs typeface="NikoshBAN" panose="02000000000000000000" pitchFamily="2" charset="0"/>
              </a:rPr>
              <a:t>কোলাকুলি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stretch>
            <a:fillRect/>
          </a:stretch>
        </p:blipFill>
        <p:spPr>
          <a:xfrm>
            <a:off x="-97314" y="-116428"/>
            <a:ext cx="12455207" cy="6974428"/>
          </a:xfrm>
          <a:prstGeom prst="rect">
            <a:avLst/>
          </a:prstGeom>
        </p:spPr>
      </p:pic>
    </p:spTree>
    <p:extLst>
      <p:ext uri="{BB962C8B-B14F-4D97-AF65-F5344CB8AC3E}">
        <p14:creationId xmlns:p14="http://schemas.microsoft.com/office/powerpoint/2010/main" val="35081199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62" y="-122525"/>
            <a:ext cx="12461304" cy="6980525"/>
          </a:xfrm>
          <a:prstGeom prst="rect">
            <a:avLst/>
          </a:prstGeom>
        </p:spPr>
      </p:pic>
      <p:pic>
        <p:nvPicPr>
          <p:cNvPr id="3" name="Picture 2"/>
          <p:cNvPicPr>
            <a:picLocks noChangeAspect="1"/>
          </p:cNvPicPr>
          <p:nvPr/>
        </p:nvPicPr>
        <p:blipFill>
          <a:blip r:embed="rId3"/>
          <a:stretch>
            <a:fillRect/>
          </a:stretch>
        </p:blipFill>
        <p:spPr>
          <a:xfrm>
            <a:off x="1884044" y="1465594"/>
            <a:ext cx="8743949" cy="3804285"/>
          </a:xfrm>
          <a:prstGeom prst="rect">
            <a:avLst/>
          </a:prstGeom>
        </p:spPr>
      </p:pic>
      <p:sp>
        <p:nvSpPr>
          <p:cNvPr id="4" name="Curved Up Ribbon 3"/>
          <p:cNvSpPr/>
          <p:nvPr/>
        </p:nvSpPr>
        <p:spPr>
          <a:xfrm>
            <a:off x="3634740" y="308610"/>
            <a:ext cx="4423410" cy="1120140"/>
          </a:xfrm>
          <a:prstGeom prst="ellipseRibbon2">
            <a:avLst/>
          </a:prstGeom>
          <a:effectLst>
            <a:glow rad="63500">
              <a:schemeClr val="accent6">
                <a:satMod val="175000"/>
                <a:alpha val="40000"/>
              </a:schemeClr>
            </a:glow>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err="1" smtClean="0">
                <a:latin typeface="NikoshBAN" panose="02000000000000000000" pitchFamily="2" charset="0"/>
                <a:cs typeface="NikoshBAN" panose="02000000000000000000" pitchFamily="2" charset="0"/>
              </a:rPr>
              <a:t>সমাপ্তি</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5" name="Rectangle 4"/>
          <p:cNvSpPr/>
          <p:nvPr/>
        </p:nvSpPr>
        <p:spPr>
          <a:xfrm>
            <a:off x="3334700" y="5541645"/>
            <a:ext cx="559117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5400" b="1" dirty="0"/>
              <a:t>مع السلام  فی امان الله</a:t>
            </a:r>
            <a:endParaRPr lang="en-US" sz="5400" b="1" dirty="0"/>
          </a:p>
        </p:txBody>
      </p:sp>
    </p:spTree>
    <p:extLst>
      <p:ext uri="{BB962C8B-B14F-4D97-AF65-F5344CB8AC3E}">
        <p14:creationId xmlns:p14="http://schemas.microsoft.com/office/powerpoint/2010/main" val="17228021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4013512"/>
            <a:ext cx="5410200" cy="2554545"/>
          </a:xfrm>
          <a:prstGeom prst="rect">
            <a:avLst/>
          </a:prstGeom>
          <a:solidFill>
            <a:schemeClr val="bg1"/>
          </a:solidFill>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আবদুল</a:t>
            </a:r>
            <a:r>
              <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হান্নান</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অধ্যক্ষ </a:t>
            </a: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বখতিয়ার</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চারপীর</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আউলিয়া</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আলিম</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মাদ্রাসা,আনোয়ারা,চট্রগ্রাম</a:t>
            </a:r>
            <a:endPar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০১৮১৯ ৩৩০৫৪৯ </a:t>
            </a:r>
          </a:p>
        </p:txBody>
      </p:sp>
      <p:pic>
        <p:nvPicPr>
          <p:cNvPr id="5" name="Picture 4"/>
          <p:cNvPicPr>
            <a:picLocks noChangeAspect="1"/>
          </p:cNvPicPr>
          <p:nvPr/>
        </p:nvPicPr>
        <p:blipFill rotWithShape="1">
          <a:blip r:embed="rId2"/>
          <a:srcRect l="152897" t="-152326" r="-80200" b="152326"/>
          <a:stretch/>
        </p:blipFill>
        <p:spPr>
          <a:xfrm>
            <a:off x="5494011" y="2784787"/>
            <a:ext cx="571500" cy="1228725"/>
          </a:xfrm>
          <a:prstGeom prst="rect">
            <a:avLst/>
          </a:prstGeom>
        </p:spPr>
      </p:pic>
      <p:pic>
        <p:nvPicPr>
          <p:cNvPr id="8" name="Picture 7"/>
          <p:cNvPicPr>
            <a:picLocks noChangeAspect="1"/>
          </p:cNvPicPr>
          <p:nvPr/>
        </p:nvPicPr>
        <p:blipFill>
          <a:blip r:embed="rId3"/>
          <a:stretch>
            <a:fillRect/>
          </a:stretch>
        </p:blipFill>
        <p:spPr>
          <a:xfrm>
            <a:off x="4572001" y="497089"/>
            <a:ext cx="3124200" cy="293191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1447800" y="1143000"/>
            <a:ext cx="2184074"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শিক্ষক</a:t>
            </a:r>
            <a:r>
              <a:rPr lang="en-US" dirty="0"/>
              <a:t> </a:t>
            </a:r>
          </a:p>
        </p:txBody>
      </p:sp>
      <p:sp>
        <p:nvSpPr>
          <p:cNvPr id="7" name="TextBox 6"/>
          <p:cNvSpPr txBox="1"/>
          <p:nvPr/>
        </p:nvSpPr>
        <p:spPr>
          <a:xfrm>
            <a:off x="8458200" y="1289688"/>
            <a:ext cx="2209800" cy="1015663"/>
          </a:xfrm>
          <a:prstGeom prst="rect">
            <a:avLst/>
          </a:prstGeom>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পরিচিতি</a:t>
            </a:r>
            <a:endParaRPr lang="en-US" sz="6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stretch>
            <a:fillRect/>
          </a:stretch>
        </p:blipFill>
        <p:spPr>
          <a:xfrm>
            <a:off x="-131604" y="-58214"/>
            <a:ext cx="12455207" cy="6974428"/>
          </a:xfrm>
          <a:prstGeom prst="rect">
            <a:avLst/>
          </a:prstGeom>
        </p:spPr>
      </p:pic>
    </p:spTree>
    <p:extLst>
      <p:ext uri="{BB962C8B-B14F-4D97-AF65-F5344CB8AC3E}">
        <p14:creationId xmlns:p14="http://schemas.microsoft.com/office/powerpoint/2010/main" val="790223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05000"/>
            <a:ext cx="53340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latin typeface="NikoshBAN" panose="02000000000000000000" pitchFamily="2" charset="0"/>
                <a:cs typeface="NikoshBAN" panose="02000000000000000000" pitchFamily="2" charset="0"/>
              </a:rPr>
              <a:t>বিষয়</a:t>
            </a:r>
            <a:r>
              <a:rPr lang="en-US" sz="3600" b="1" dirty="0" smtClean="0">
                <a:latin typeface="NikoshBAN" panose="02000000000000000000" pitchFamily="2" charset="0"/>
                <a:cs typeface="NikoshBAN" panose="02000000000000000000" pitchFamily="2" charset="0"/>
              </a:rPr>
              <a:t>- হাদিস </a:t>
            </a:r>
            <a:r>
              <a:rPr lang="en-US" sz="3600" b="1" dirty="0" err="1" smtClean="0">
                <a:latin typeface="NikoshBAN" panose="02000000000000000000" pitchFamily="2" charset="0"/>
                <a:cs typeface="NikoshBAN" panose="02000000000000000000" pitchFamily="2" charset="0"/>
              </a:rPr>
              <a:t>শরীফ</a:t>
            </a:r>
            <a:endParaRPr lang="en-US" sz="3600" b="1" dirty="0">
              <a:latin typeface="NikoshBAN" panose="02000000000000000000" pitchFamily="2" charset="0"/>
              <a:cs typeface="NikoshBAN" panose="02000000000000000000" pitchFamily="2" charset="0"/>
            </a:endParaRPr>
          </a:p>
          <a:p>
            <a:r>
              <a:rPr lang="en-US" sz="3600" b="1" dirty="0" err="1" smtClean="0">
                <a:latin typeface="NikoshBAN" panose="02000000000000000000" pitchFamily="2" charset="0"/>
                <a:cs typeface="NikoshBAN" panose="02000000000000000000" pitchFamily="2" charset="0"/>
              </a:rPr>
              <a:t>অধ্যায়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করমর্দন</a:t>
            </a:r>
            <a:r>
              <a:rPr lang="en-US" sz="3600" b="1" dirty="0" smtClean="0">
                <a:latin typeface="NikoshBAN" panose="02000000000000000000" pitchFamily="2" charset="0"/>
                <a:cs typeface="NikoshBAN" panose="02000000000000000000" pitchFamily="2" charset="0"/>
              </a:rPr>
              <a:t> ও </a:t>
            </a:r>
            <a:r>
              <a:rPr lang="en-US" sz="3600" b="1" dirty="0" err="1" smtClean="0">
                <a:latin typeface="NikoshBAN" panose="02000000000000000000" pitchFamily="2" charset="0"/>
                <a:cs typeface="NikoshBAN" panose="02000000000000000000" pitchFamily="2" charset="0"/>
              </a:rPr>
              <a:t>কোলাকুলি</a:t>
            </a:r>
            <a:endParaRPr lang="en-US" sz="3600" dirty="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হাদিস </a:t>
            </a:r>
            <a:r>
              <a:rPr lang="en-US" sz="3600" dirty="0" err="1" smtClean="0">
                <a:latin typeface="NikoshBAN" panose="02000000000000000000" pitchFamily="2" charset="0"/>
                <a:cs typeface="NikoshBAN" panose="02000000000000000000" pitchFamily="2" charset="0"/>
              </a:rPr>
              <a:t>নং</a:t>
            </a:r>
            <a:r>
              <a:rPr lang="en-US" sz="3600" dirty="0" smtClean="0">
                <a:latin typeface="NikoshBAN" panose="02000000000000000000" pitchFamily="2" charset="0"/>
                <a:cs typeface="NikoshBAN" panose="02000000000000000000" pitchFamily="2" charset="0"/>
              </a:rPr>
              <a:t> ৫০-৫৩ </a:t>
            </a:r>
            <a:r>
              <a:rPr lang="en-US" sz="3600" dirty="0" err="1">
                <a:latin typeface="NikoshBAN" panose="02000000000000000000" pitchFamily="2" charset="0"/>
                <a:cs typeface="NikoshBAN" panose="02000000000000000000" pitchFamily="2" charset="0"/>
              </a:rPr>
              <a:t>পর্যন্ত</a:t>
            </a:r>
            <a:r>
              <a:rPr lang="en-US" sz="3600" dirty="0">
                <a:latin typeface="NikoshBAN" panose="02000000000000000000" pitchFamily="2" charset="0"/>
                <a:cs typeface="NikoshBAN" panose="02000000000000000000" pitchFamily="2" charset="0"/>
              </a:rPr>
              <a:t> </a:t>
            </a:r>
          </a:p>
          <a:p>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৪৫ </a:t>
            </a:r>
            <a:r>
              <a:rPr lang="en-US" sz="3600" dirty="0" err="1">
                <a:latin typeface="NikoshBAN" panose="02000000000000000000" pitchFamily="2" charset="0"/>
                <a:cs typeface="NikoshBAN" panose="02000000000000000000" pitchFamily="2" charset="0"/>
              </a:rPr>
              <a:t>মিনিট</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তারিখ-০০/০০/২০২০ </a:t>
            </a:r>
            <a:r>
              <a:rPr lang="en-US" sz="3600" dirty="0" err="1" smtClean="0">
                <a:latin typeface="NikoshBAN" panose="02000000000000000000" pitchFamily="2" charset="0"/>
                <a:cs typeface="NikoshBAN" panose="02000000000000000000" pitchFamily="2" charset="0"/>
              </a:rPr>
              <a:t>ইং</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মোবাইল-০১৮১৯৩৩০৫৪৯</a:t>
            </a:r>
            <a:endParaRPr lang="en-US" sz="3600" dirty="0">
              <a:latin typeface="Arial Narrow" panose="020B0606020202030204" pitchFamily="34" charset="0"/>
              <a:cs typeface="NikoshBAN" panose="02000000000000000000" pitchFamily="2" charset="0"/>
            </a:endParaRPr>
          </a:p>
          <a:p>
            <a:r>
              <a:rPr lang="en-US" sz="3200" b="1" dirty="0">
                <a:latin typeface="Arial Narrow" panose="020B0606020202030204" pitchFamily="34" charset="0"/>
                <a:cs typeface="NikoshBAN" panose="02000000000000000000" pitchFamily="2" charset="0"/>
              </a:rPr>
              <a:t>ID</a:t>
            </a:r>
            <a:r>
              <a:rPr lang="en-US" sz="3600" dirty="0">
                <a:latin typeface="Arial Narrow" panose="020B0606020202030204" pitchFamily="34" charset="0"/>
                <a:cs typeface="NikoshBAN" panose="02000000000000000000" pitchFamily="2" charset="0"/>
              </a:rPr>
              <a:t>- </a:t>
            </a:r>
            <a:r>
              <a:rPr lang="en-US" sz="2400" b="1" dirty="0">
                <a:latin typeface="Arial Narrow" panose="020B0606020202030204" pitchFamily="34" charset="0"/>
                <a:cs typeface="NikoshBAN" panose="02000000000000000000" pitchFamily="2" charset="0"/>
              </a:rPr>
              <a:t>kazihannan819@ </a:t>
            </a:r>
            <a:r>
              <a:rPr lang="en-US" sz="2400" b="1" dirty="0" smtClean="0">
                <a:latin typeface="Arial Narrow" panose="020B0606020202030204" pitchFamily="34" charset="0"/>
                <a:cs typeface="NikoshBAN" panose="02000000000000000000" pitchFamily="2" charset="0"/>
              </a:rPr>
              <a:t>mail.com </a:t>
            </a:r>
            <a:endParaRPr lang="en-US" sz="2400" b="1" dirty="0">
              <a:latin typeface="NikoshBAN" panose="02000000000000000000" pitchFamily="2" charset="0"/>
              <a:cs typeface="NikoshBAN" panose="02000000000000000000" pitchFamily="2" charset="0"/>
            </a:endParaRPr>
          </a:p>
        </p:txBody>
      </p:sp>
      <p:sp>
        <p:nvSpPr>
          <p:cNvPr id="3" name="6-Point Star 2"/>
          <p:cNvSpPr/>
          <p:nvPr/>
        </p:nvSpPr>
        <p:spPr>
          <a:xfrm>
            <a:off x="3352800" y="228600"/>
            <a:ext cx="4191000" cy="1371600"/>
          </a:xfrm>
          <a:prstGeom prst="star6">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dirty="0" smtClean="0">
                <a:latin typeface="NikoshBAN" panose="02000000000000000000" pitchFamily="2" charset="0"/>
                <a:cs typeface="NikoshBAN" panose="02000000000000000000" pitchFamily="2" charset="0"/>
              </a:rPr>
              <a:t>পাঠ </a:t>
            </a:r>
            <a:r>
              <a:rPr lang="en-US" sz="4800" dirty="0" err="1" smtClean="0">
                <a:latin typeface="NikoshBAN" panose="02000000000000000000" pitchFamily="2" charset="0"/>
                <a:cs typeface="NikoshBAN" panose="02000000000000000000" pitchFamily="2" charset="0"/>
              </a:rPr>
              <a:t>পরিচিতি</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2061359"/>
            <a:ext cx="2881984" cy="36576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97314" y="-116428"/>
            <a:ext cx="12455207" cy="6974428"/>
          </a:xfrm>
          <a:prstGeom prst="rect">
            <a:avLst/>
          </a:prstGeom>
        </p:spPr>
      </p:pic>
    </p:spTree>
    <p:extLst>
      <p:ext uri="{BB962C8B-B14F-4D97-AF65-F5344CB8AC3E}">
        <p14:creationId xmlns:p14="http://schemas.microsoft.com/office/powerpoint/2010/main" val="41449791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9663" y="6553200"/>
            <a:ext cx="10363200" cy="369332"/>
          </a:xfrm>
          <a:prstGeom prst="rect">
            <a:avLst/>
          </a:prstGeom>
          <a:noFill/>
        </p:spPr>
        <p:txBody>
          <a:bodyPr wrap="square" rtlCol="0">
            <a:spAutoFit/>
          </a:bodyPr>
          <a:lstStyle/>
          <a:p>
            <a:r>
              <a:rPr lang="en-US" dirty="0" err="1" smtClean="0"/>
              <a:t>কাজী</a:t>
            </a:r>
            <a:r>
              <a:rPr lang="en-US" dirty="0" smtClean="0"/>
              <a:t> </a:t>
            </a:r>
            <a:r>
              <a:rPr lang="en-US" dirty="0" err="1" smtClean="0"/>
              <a:t>মোঃ</a:t>
            </a:r>
            <a:r>
              <a:rPr lang="en-US" dirty="0" smtClean="0"/>
              <a:t> </a:t>
            </a:r>
            <a:r>
              <a:rPr lang="en-US" dirty="0" err="1" smtClean="0"/>
              <a:t>আবদুল</a:t>
            </a:r>
            <a:r>
              <a:rPr lang="en-US" dirty="0" smtClean="0"/>
              <a:t> </a:t>
            </a:r>
            <a:r>
              <a:rPr lang="en-US" dirty="0" err="1" smtClean="0"/>
              <a:t>হান্নান</a:t>
            </a:r>
            <a:r>
              <a:rPr lang="en-US" dirty="0" smtClean="0"/>
              <a:t>, অধ্যক্ষ- </a:t>
            </a:r>
            <a:r>
              <a:rPr lang="en-US" dirty="0" err="1" smtClean="0"/>
              <a:t>বখতিয়ার</a:t>
            </a:r>
            <a:r>
              <a:rPr lang="en-US" dirty="0" smtClean="0"/>
              <a:t> </a:t>
            </a:r>
            <a:r>
              <a:rPr lang="en-US" dirty="0" err="1" smtClean="0"/>
              <a:t>পাড়া</a:t>
            </a:r>
            <a:r>
              <a:rPr lang="en-US" dirty="0" smtClean="0"/>
              <a:t> </a:t>
            </a:r>
            <a:r>
              <a:rPr lang="en-US" dirty="0" err="1" smtClean="0"/>
              <a:t>চারপীর</a:t>
            </a:r>
            <a:r>
              <a:rPr lang="en-US" dirty="0" smtClean="0"/>
              <a:t> </a:t>
            </a:r>
            <a:r>
              <a:rPr lang="en-US" dirty="0" err="1" smtClean="0"/>
              <a:t>আউলিয়া</a:t>
            </a:r>
            <a:r>
              <a:rPr lang="en-US" dirty="0" smtClean="0"/>
              <a:t> </a:t>
            </a:r>
            <a:r>
              <a:rPr lang="en-US" dirty="0" err="1" smtClean="0"/>
              <a:t>আলিম</a:t>
            </a:r>
            <a:r>
              <a:rPr lang="en-US" dirty="0" smtClean="0"/>
              <a:t> </a:t>
            </a:r>
            <a:r>
              <a:rPr lang="en-US" dirty="0" err="1" smtClean="0"/>
              <a:t>মাদ্রাসা</a:t>
            </a:r>
            <a:r>
              <a:rPr lang="en-US" dirty="0" smtClean="0"/>
              <a:t> ০১৮১৯৩৩০৫৪৯ </a:t>
            </a:r>
            <a:endParaRPr lang="en-US" dirty="0"/>
          </a:p>
        </p:txBody>
      </p:sp>
      <p:sp>
        <p:nvSpPr>
          <p:cNvPr id="7" name="Bevel 6"/>
          <p:cNvSpPr/>
          <p:nvPr/>
        </p:nvSpPr>
        <p:spPr>
          <a:xfrm>
            <a:off x="3247163" y="457200"/>
            <a:ext cx="4648200" cy="990600"/>
          </a:xfrm>
          <a:prstGeom prst="bevel">
            <a:avLst/>
          </a:prstGeom>
          <a:effectLst>
            <a:glow rad="1397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চিত্র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দেখ</a:t>
            </a:r>
            <a:r>
              <a:rPr lang="en-US" dirty="0" smtClean="0"/>
              <a:t>।</a:t>
            </a:r>
            <a:endParaRPr lang="en-US" dirty="0"/>
          </a:p>
        </p:txBody>
      </p:sp>
      <p:sp>
        <p:nvSpPr>
          <p:cNvPr id="8" name="Right Arrow 7"/>
          <p:cNvSpPr/>
          <p:nvPr/>
        </p:nvSpPr>
        <p:spPr>
          <a:xfrm rot="5400000">
            <a:off x="1657350" y="1390650"/>
            <a:ext cx="685800" cy="2324100"/>
          </a:xfrm>
          <a:prstGeom prst="rightArrow">
            <a:avLst>
              <a:gd name="adj1" fmla="val 50000"/>
              <a:gd name="adj2" fmla="val 4826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1600200" y="2148444"/>
            <a:ext cx="935924" cy="707886"/>
          </a:xfrm>
          <a:prstGeom prst="rect">
            <a:avLst/>
          </a:prstGeom>
          <a:noFill/>
        </p:spPr>
        <p:txBody>
          <a:bodyPr wrap="square" rtlCol="0">
            <a:spAutoFit/>
          </a:bodyPr>
          <a:lstStyle/>
          <a:p>
            <a:r>
              <a:rPr lang="en-US" sz="4000" b="1" dirty="0" smtClean="0">
                <a:solidFill>
                  <a:schemeClr val="bg1"/>
                </a:solidFill>
                <a:latin typeface="NikoshBAN" panose="02000000000000000000" pitchFamily="2" charset="0"/>
                <a:cs typeface="NikoshBAN" panose="02000000000000000000" pitchFamily="2" charset="0"/>
              </a:rPr>
              <a:t>১নং</a:t>
            </a:r>
            <a:r>
              <a:rPr lang="en-US" dirty="0" smtClean="0">
                <a:solidFill>
                  <a:schemeClr val="bg1"/>
                </a:solidFill>
              </a:rPr>
              <a:t> </a:t>
            </a:r>
            <a:endParaRPr lang="en-US" dirty="0">
              <a:solidFill>
                <a:schemeClr val="bg1"/>
              </a:solidFill>
            </a:endParaRPr>
          </a:p>
        </p:txBody>
      </p:sp>
      <p:sp>
        <p:nvSpPr>
          <p:cNvPr id="11" name="Down Arrow 10"/>
          <p:cNvSpPr/>
          <p:nvPr/>
        </p:nvSpPr>
        <p:spPr>
          <a:xfrm>
            <a:off x="4466363" y="2178132"/>
            <a:ext cx="2209800" cy="685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smtClean="0">
                <a:latin typeface="NikoshBAN" panose="02000000000000000000" pitchFamily="2" charset="0"/>
                <a:cs typeface="NikoshBAN" panose="02000000000000000000" pitchFamily="2" charset="0"/>
              </a:rPr>
              <a:t>২নং</a:t>
            </a:r>
            <a:r>
              <a:rPr lang="en-US" dirty="0" smtClean="0"/>
              <a:t> </a:t>
            </a:r>
            <a:endParaRPr lang="en-US" dirty="0"/>
          </a:p>
        </p:txBody>
      </p:sp>
      <p:sp>
        <p:nvSpPr>
          <p:cNvPr id="12" name="Down Arrow 11"/>
          <p:cNvSpPr/>
          <p:nvPr/>
        </p:nvSpPr>
        <p:spPr>
          <a:xfrm>
            <a:off x="8357260" y="2209800"/>
            <a:ext cx="2304620" cy="654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latin typeface="NikoshBAN" panose="02000000000000000000" pitchFamily="2" charset="0"/>
                <a:cs typeface="NikoshBAN" panose="02000000000000000000" pitchFamily="2" charset="0"/>
              </a:rPr>
              <a:t>৩নং</a:t>
            </a:r>
            <a:endParaRPr lang="en-US" sz="4000" b="1" dirty="0">
              <a:solidFill>
                <a:srgbClr val="FFFF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695325" y="3200400"/>
            <a:ext cx="2466975" cy="2590800"/>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p:cNvPicPr>
            <a:picLocks noChangeAspect="1"/>
          </p:cNvPicPr>
          <p:nvPr/>
        </p:nvPicPr>
        <p:blipFill>
          <a:blip r:embed="rId3"/>
          <a:stretch>
            <a:fillRect/>
          </a:stretch>
        </p:blipFill>
        <p:spPr>
          <a:xfrm>
            <a:off x="4694530" y="3202379"/>
            <a:ext cx="2468270" cy="2588821"/>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12"/>
          <p:cNvPicPr>
            <a:picLocks noChangeAspect="1"/>
          </p:cNvPicPr>
          <p:nvPr/>
        </p:nvPicPr>
        <p:blipFill>
          <a:blip r:embed="rId4"/>
          <a:stretch>
            <a:fillRect/>
          </a:stretch>
        </p:blipFill>
        <p:spPr>
          <a:xfrm>
            <a:off x="8199882" y="3276600"/>
            <a:ext cx="2619375" cy="2514600"/>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5"/>
          <a:stretch>
            <a:fillRect/>
          </a:stretch>
        </p:blipFill>
        <p:spPr>
          <a:xfrm>
            <a:off x="-115503" y="-116428"/>
            <a:ext cx="12455207" cy="6974428"/>
          </a:xfrm>
          <a:prstGeom prst="rect">
            <a:avLst/>
          </a:prstGeom>
        </p:spPr>
      </p:pic>
    </p:spTree>
    <p:extLst>
      <p:ext uri="{BB962C8B-B14F-4D97-AF65-F5344CB8AC3E}">
        <p14:creationId xmlns:p14="http://schemas.microsoft.com/office/powerpoint/2010/main" val="3246833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11353800" cy="510909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2800" b="1" dirty="0"/>
              <a:t>عن قتادة ، قال : قلت لأنس - رضي الله عنه : أكانت المصافحة في أصحاب رسول الله - صلى الله عليه وسلم - ؟ قال : نعم . رواه </a:t>
            </a:r>
            <a:r>
              <a:rPr lang="ar-AE" sz="2800" b="1" dirty="0" smtClean="0"/>
              <a:t>البخاري</a:t>
            </a:r>
            <a:endParaRPr lang="en-US" sz="2800" b="1" dirty="0"/>
          </a:p>
          <a:p>
            <a:r>
              <a:rPr lang="ar-AE" sz="2800" b="1" dirty="0"/>
              <a:t>وعن أَبي هُرَيْرَةَ  قَالَ: قبَّل النَّبِيُّ ﷺ الْحسنَ بنَ عَليٍّ رضي اللَّه عنهما، وَعِنْدَهُ الأَقْرعُ بْنُ حَابِسٍ، فَقَالَ الأَقْرَعُ: إِنَّ لِي عَشرةً مِنَ الْولَدِ مَا قَبَّلتُ مِنْهُمْ أَحدًا، فنَظَر إِلَيْهِ رسولُ اللَّه ﷺ فقَالَ: مَن لا يَرْحَمْ لَا يُرْحَمْ متفقٌ </a:t>
            </a:r>
            <a:r>
              <a:rPr lang="ar-AE" sz="2800" b="1" dirty="0" smtClean="0"/>
              <a:t>عَلَيهِ</a:t>
            </a:r>
            <a:endParaRPr lang="en-US" sz="2800" b="1" dirty="0" smtClean="0"/>
          </a:p>
          <a:p>
            <a:r>
              <a:rPr lang="ar-AE" sz="2800" b="1" dirty="0"/>
              <a:t>عن قتادة  رضی الله تعالی عنه قال قلت لانس رضی الله تعالی عنه أکانت المصافحة فی اصحاب رسول الله صلی الله علیه و سلم  قال نعم </a:t>
            </a:r>
            <a:endParaRPr lang="en-US" sz="2800" b="1" dirty="0"/>
          </a:p>
          <a:p>
            <a:r>
              <a:rPr lang="ar-AE" sz="2800" b="1" dirty="0"/>
              <a:t>عن البراء بن عازب رضی الله تعالی عنه قال قال النبی ﷺ ما من مسلمین یلتقیان الا غفر له ما فبل أن یتفرقا ﴿ رواه </a:t>
            </a:r>
            <a:r>
              <a:rPr lang="ar-AE" sz="2800" b="1" dirty="0" smtClean="0"/>
              <a:t>احمد﴾</a:t>
            </a:r>
            <a:r>
              <a:rPr lang="en-US" sz="2800" b="1" dirty="0" smtClean="0"/>
              <a:t>  </a:t>
            </a:r>
          </a:p>
          <a:p>
            <a:r>
              <a:rPr lang="ar-AE" sz="2800" b="1" dirty="0"/>
              <a:t>عن أنس رضی الله تعالی عنه قال قال رجل یا رسول الله ﷺ ألرجل منا یلقی أخاه أو صدیقه أینحنی له قال لا قال أفیلتزمه و یقبله قال لا قال أفیاخذ بیده و یصافحه قال نعم ﴿ رواه الترمذی﴾</a:t>
            </a:r>
            <a:endParaRPr lang="en-US" sz="2800" b="1" dirty="0" smtClean="0"/>
          </a:p>
          <a:p>
            <a:endParaRPr lang="en-US" dirty="0"/>
          </a:p>
        </p:txBody>
      </p:sp>
      <p:sp>
        <p:nvSpPr>
          <p:cNvPr id="3" name="Horizontal Scroll 2"/>
          <p:cNvSpPr/>
          <p:nvPr/>
        </p:nvSpPr>
        <p:spPr>
          <a:xfrm>
            <a:off x="2438400" y="381000"/>
            <a:ext cx="7010400" cy="990600"/>
          </a:xfrm>
          <a:prstGeom prst="horizontalScroll">
            <a:avLst/>
          </a:prstGeom>
          <a:effectLst>
            <a:glow rad="635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b="1" dirty="0" smtClean="0">
                <a:latin typeface="NikoshBAN" panose="02000000000000000000" pitchFamily="2" charset="0"/>
                <a:cs typeface="NikoshBAN" panose="02000000000000000000" pitchFamily="2" charset="0"/>
              </a:rPr>
              <a:t>আজকের </a:t>
            </a:r>
            <a:r>
              <a:rPr lang="en-US" sz="5400" b="1" dirty="0" err="1" smtClean="0">
                <a:latin typeface="NikoshBAN" panose="02000000000000000000" pitchFamily="2" charset="0"/>
                <a:cs typeface="NikoshBAN" panose="02000000000000000000" pitchFamily="2" charset="0"/>
              </a:rPr>
              <a:t>আলোচ্য</a:t>
            </a:r>
            <a:r>
              <a:rPr lang="en-US" sz="5400" b="1" dirty="0" smtClean="0">
                <a:latin typeface="NikoshBAN" panose="02000000000000000000" pitchFamily="2" charset="0"/>
                <a:cs typeface="NikoshBAN" panose="02000000000000000000" pitchFamily="2" charset="0"/>
              </a:rPr>
              <a:t> হাদিস </a:t>
            </a:r>
            <a:endParaRPr lang="en-US" sz="54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131604" y="0"/>
            <a:ext cx="12455207" cy="6974428"/>
          </a:xfrm>
          <a:prstGeom prst="rect">
            <a:avLst/>
          </a:prstGeom>
        </p:spPr>
      </p:pic>
    </p:spTree>
    <p:extLst>
      <p:ext uri="{BB962C8B-B14F-4D97-AF65-F5344CB8AC3E}">
        <p14:creationId xmlns:p14="http://schemas.microsoft.com/office/powerpoint/2010/main" val="10642471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95021"/>
            <a:ext cx="8153400" cy="4832092"/>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মুসাফাহার </a:t>
            </a:r>
            <a:r>
              <a:rPr lang="as-IN" sz="2800" dirty="0" smtClean="0">
                <a:latin typeface="NikoshBAN" panose="02000000000000000000" pitchFamily="2" charset="0"/>
                <a:cs typeface="NikoshBAN" panose="02000000000000000000" pitchFamily="2" charset="0"/>
              </a:rPr>
              <a:t>সংজ্ঞা</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প্রখ্যাত হাদীস ব্যাখ্যাকার আল্লামা ইবনে হাজর আসকালানী রহমাতুল্লাহি আলাইহি বলেন</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r-AE" sz="2800" dirty="0">
                <a:latin typeface="NikoshBAN" panose="02000000000000000000" pitchFamily="2" charset="0"/>
              </a:rPr>
              <a:t>الافضاء بصفحة الله الى صفحة </a:t>
            </a:r>
            <a:r>
              <a:rPr lang="ar-AE" sz="2800" dirty="0" smtClean="0">
                <a:latin typeface="NikoshBAN" panose="02000000000000000000" pitchFamily="2" charset="0"/>
              </a:rPr>
              <a:t>اليه</a:t>
            </a:r>
            <a:endParaRPr lang="ar-AE" sz="2800" dirty="0">
              <a:latin typeface="NikoshBAN" panose="02000000000000000000" pitchFamily="2" charset="0"/>
            </a:endParaRPr>
          </a:p>
          <a:p>
            <a:r>
              <a:rPr lang="as-IN" sz="2800" dirty="0">
                <a:latin typeface="NikoshBAN" panose="02000000000000000000" pitchFamily="2" charset="0"/>
                <a:cs typeface="NikoshBAN" panose="02000000000000000000" pitchFamily="2" charset="0"/>
              </a:rPr>
              <a:t>অর্থাৎ হাতের তালু দ্বারা হাতের তালু ধারণ করার নাম মুসাফাহা বা করমর্দন করা</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s-IN" sz="2800" dirty="0">
                <a:latin typeface="NikoshBAN" panose="02000000000000000000" pitchFamily="2" charset="0"/>
                <a:cs typeface="NikoshBAN" panose="02000000000000000000" pitchFamily="2" charset="0"/>
              </a:rPr>
              <a:t>আল্লামা খাত্তাবী বলেন</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r>
              <a:rPr lang="ar-AE" sz="2800" dirty="0">
                <a:latin typeface="NikoshBAN" panose="02000000000000000000" pitchFamily="2" charset="0"/>
              </a:rPr>
              <a:t>المصافحة : وضع كف على كف مع ملازمة لهما قدر ما يفرغ من </a:t>
            </a:r>
            <a:r>
              <a:rPr lang="ar-AE" sz="2800" dirty="0" smtClean="0">
                <a:latin typeface="NikoshBAN" panose="02000000000000000000" pitchFamily="2" charset="0"/>
              </a:rPr>
              <a:t>السلام</a:t>
            </a:r>
            <a:endParaRPr lang="ar-AE" sz="2800" dirty="0">
              <a:latin typeface="NikoshBAN" panose="02000000000000000000" pitchFamily="2" charset="0"/>
            </a:endParaRPr>
          </a:p>
          <a:p>
            <a:r>
              <a:rPr lang="as-IN" sz="2800" dirty="0">
                <a:latin typeface="NikoshBAN" panose="02000000000000000000" pitchFamily="2" charset="0"/>
                <a:cs typeface="NikoshBAN" panose="02000000000000000000" pitchFamily="2" charset="0"/>
              </a:rPr>
              <a:t>অর্থাৎ মুসাফাহা হলো, সালাম থেকে অবসর না হওয়া পর্যন্ত পরস্পর সংযুক্ত থেকে হাতের তালুর উপর হাতের তালু রাখা</a:t>
            </a:r>
            <a:r>
              <a:rPr lang="as-IN"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8686800" y="2590800"/>
            <a:ext cx="3276600" cy="3657600"/>
          </a:xfrm>
          <a:prstGeom prst="rect">
            <a:avLst/>
          </a:prstGeom>
          <a:ln w="228600" cap="sq" cmpd="thickThin">
            <a:solidFill>
              <a:srgbClr val="000000"/>
            </a:solidFill>
            <a:prstDash val="solid"/>
            <a:miter lim="800000"/>
          </a:ln>
          <a:effectLst>
            <a:innerShdw blurRad="76200">
              <a:srgbClr val="000000"/>
            </a:innerShdw>
          </a:effectLst>
        </p:spPr>
      </p:pic>
      <p:sp>
        <p:nvSpPr>
          <p:cNvPr id="4" name="Double Wave 3"/>
          <p:cNvSpPr/>
          <p:nvPr/>
        </p:nvSpPr>
        <p:spPr>
          <a:xfrm>
            <a:off x="2286000" y="381000"/>
            <a:ext cx="5105400" cy="914400"/>
          </a:xfrm>
          <a:prstGeom prst="doubleWav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dirty="0" err="1" smtClean="0">
                <a:latin typeface="NikoshBAN" panose="02000000000000000000" pitchFamily="2" charset="0"/>
                <a:cs typeface="NikoshBAN" panose="02000000000000000000" pitchFamily="2" charset="0"/>
              </a:rPr>
              <a:t>মুসাফার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সংজ্ঞা</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151314" y="-116428"/>
            <a:ext cx="12455207" cy="6974428"/>
          </a:xfrm>
          <a:prstGeom prst="rect">
            <a:avLst/>
          </a:prstGeom>
        </p:spPr>
      </p:pic>
      <p:sp>
        <p:nvSpPr>
          <p:cNvPr id="6" name="Smiley Face 5"/>
          <p:cNvSpPr/>
          <p:nvPr/>
        </p:nvSpPr>
        <p:spPr>
          <a:xfrm>
            <a:off x="9650730" y="2757071"/>
            <a:ext cx="937260" cy="828139"/>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2802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8534400" cy="4893647"/>
          </a:xfrm>
          <a:prstGeom prst="rect">
            <a:avLst/>
          </a:prstGeom>
        </p:spPr>
        <p:txBody>
          <a:bodyPr wrap="square">
            <a:spAutoFit/>
          </a:bodyPr>
          <a:lstStyle/>
          <a:p>
            <a:r>
              <a:rPr lang="as-IN" sz="2400" dirty="0" smtClean="0">
                <a:latin typeface="NikoshBAN" panose="02000000000000000000" pitchFamily="2" charset="0"/>
                <a:cs typeface="NikoshBAN" panose="02000000000000000000" pitchFamily="2" charset="0"/>
              </a:rPr>
              <a:t>১</a:t>
            </a:r>
            <a:r>
              <a:rPr lang="as-IN" sz="2400" dirty="0">
                <a:latin typeface="NikoshBAN" panose="02000000000000000000" pitchFamily="2" charset="0"/>
                <a:cs typeface="NikoshBAN" panose="02000000000000000000" pitchFamily="2" charset="0"/>
              </a:rPr>
              <a:t>. ইমাম নাওবী রহমাতুল্লাহি আলাইহি’র মতে মুসাফাহা মুস্তাহাব। এ প্রসঙ্গে রদ্দুল মোখতার ফত্ওয়া গ্রন্থে </a:t>
            </a:r>
            <a:r>
              <a:rPr lang="as-IN" sz="2400" dirty="0" smtClean="0">
                <a:latin typeface="NikoshBAN" panose="02000000000000000000" pitchFamily="2" charset="0"/>
                <a:cs typeface="NikoshBAN" panose="02000000000000000000" pitchFamily="2" charset="0"/>
              </a:rPr>
              <a:t>আছে-</a:t>
            </a:r>
            <a:endParaRPr lang="as-IN" sz="2400" dirty="0">
              <a:latin typeface="NikoshBAN" panose="02000000000000000000" pitchFamily="2" charset="0"/>
              <a:cs typeface="NikoshBAN" panose="02000000000000000000" pitchFamily="2" charset="0"/>
            </a:endParaRPr>
          </a:p>
          <a:p>
            <a:r>
              <a:rPr lang="ar-AE" sz="2400" dirty="0">
                <a:latin typeface="NikoshBAN" panose="02000000000000000000" pitchFamily="2" charset="0"/>
              </a:rPr>
              <a:t>قال اعلم ان المصافحة مستحبة عند كل </a:t>
            </a:r>
            <a:r>
              <a:rPr lang="ar-AE" sz="2400" dirty="0" smtClean="0">
                <a:latin typeface="NikoshBAN" panose="02000000000000000000" pitchFamily="2" charset="0"/>
              </a:rPr>
              <a:t>لقاء</a:t>
            </a:r>
            <a:endParaRPr lang="ar-AE" sz="2400" dirty="0">
              <a:latin typeface="NikoshBAN" panose="02000000000000000000" pitchFamily="2" charset="0"/>
            </a:endParaRPr>
          </a:p>
          <a:p>
            <a:r>
              <a:rPr lang="as-IN" sz="2400" dirty="0">
                <a:latin typeface="NikoshBAN" panose="02000000000000000000" pitchFamily="2" charset="0"/>
                <a:cs typeface="NikoshBAN" panose="02000000000000000000" pitchFamily="2" charset="0"/>
              </a:rPr>
              <a:t>তিনি বলেন, জেনে রেখো, প্রত্যেক সাক্ষাতের সময় মুসাফাহা করা মুস্তাহাব।</a:t>
            </a:r>
          </a:p>
          <a:p>
            <a:r>
              <a:rPr lang="as-IN" sz="2400" dirty="0" smtClean="0">
                <a:latin typeface="NikoshBAN" panose="02000000000000000000" pitchFamily="2" charset="0"/>
                <a:cs typeface="NikoshBAN" panose="02000000000000000000" pitchFamily="2" charset="0"/>
              </a:rPr>
              <a:t>২.ফতওয়া </a:t>
            </a:r>
            <a:r>
              <a:rPr lang="as-IN" sz="2400" dirty="0">
                <a:latin typeface="NikoshBAN" panose="02000000000000000000" pitchFamily="2" charset="0"/>
                <a:cs typeface="NikoshBAN" panose="02000000000000000000" pitchFamily="2" charset="0"/>
              </a:rPr>
              <a:t>শামী মুসাফাহা অধ্যায়ে </a:t>
            </a:r>
            <a:r>
              <a:rPr lang="as-IN" sz="2400" dirty="0" smtClean="0">
                <a:latin typeface="NikoshBAN" panose="02000000000000000000" pitchFamily="2" charset="0"/>
                <a:cs typeface="NikoshBAN" panose="02000000000000000000" pitchFamily="2" charset="0"/>
              </a:rPr>
              <a:t>আছে-</a:t>
            </a:r>
            <a:endParaRPr lang="as-IN" sz="2400" dirty="0">
              <a:latin typeface="NikoshBAN" panose="02000000000000000000" pitchFamily="2" charset="0"/>
              <a:cs typeface="NikoshBAN" panose="02000000000000000000" pitchFamily="2" charset="0"/>
            </a:endParaRPr>
          </a:p>
          <a:p>
            <a:r>
              <a:rPr lang="ar-AE" sz="2400" dirty="0">
                <a:latin typeface="NikoshBAN" panose="02000000000000000000" pitchFamily="2" charset="0"/>
              </a:rPr>
              <a:t>لابأس بتقبىل يد الرجل العالم والمتورّع على سبىل </a:t>
            </a:r>
            <a:r>
              <a:rPr lang="ar-AE" sz="2400" dirty="0" smtClean="0">
                <a:latin typeface="NikoshBAN" panose="02000000000000000000" pitchFamily="2" charset="0"/>
              </a:rPr>
              <a:t>التبرك</a:t>
            </a:r>
            <a:endParaRPr lang="ar-AE" sz="2400" dirty="0">
              <a:latin typeface="NikoshBAN" panose="02000000000000000000" pitchFamily="2" charset="0"/>
            </a:endParaRPr>
          </a:p>
          <a:p>
            <a:r>
              <a:rPr lang="as-IN" sz="2400" dirty="0">
                <a:latin typeface="NikoshBAN" panose="02000000000000000000" pitchFamily="2" charset="0"/>
                <a:cs typeface="NikoshBAN" panose="02000000000000000000" pitchFamily="2" charset="0"/>
              </a:rPr>
              <a:t>অর্থাৎ বরকত অর্জনের জন্য আলেমেদ্বীন ও ধার্মিক মুত্তাকী লোকদের হাত চুম্বন করা জায়েয</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৩. হযরত শায়খ আবদুল হক মুহাদ্দেস দেহলভী রহমাতুল্লাহি আলাইহি প্রণীত ‘আশিয়াতুল লুমআত’ (মিশকাত শরীফের ব্যাখ্যাগ্রন্থ) ৪র্থ খন্ড ২০ পৃষ্ঠায় উল্লেখ </a:t>
            </a:r>
            <a:r>
              <a:rPr lang="as-IN" sz="2400" dirty="0" smtClean="0">
                <a:latin typeface="NikoshBAN" panose="02000000000000000000" pitchFamily="2" charset="0"/>
                <a:cs typeface="NikoshBAN" panose="02000000000000000000" pitchFamily="2" charset="0"/>
              </a:rPr>
              <a:t>করেন-</a:t>
            </a:r>
            <a:endParaRPr lang="as-IN" sz="2400" dirty="0">
              <a:latin typeface="NikoshBAN" panose="02000000000000000000" pitchFamily="2" charset="0"/>
              <a:cs typeface="NikoshBAN" panose="02000000000000000000" pitchFamily="2" charset="0"/>
            </a:endParaRPr>
          </a:p>
          <a:p>
            <a:r>
              <a:rPr lang="ar-AE" sz="2400" dirty="0">
                <a:latin typeface="NikoshBAN" panose="02000000000000000000" pitchFamily="2" charset="0"/>
              </a:rPr>
              <a:t>مصافحه سنت ست نزد ملاقات وبايد كه بهر دودست </a:t>
            </a:r>
            <a:r>
              <a:rPr lang="ar-AE" sz="2400" dirty="0" smtClean="0">
                <a:latin typeface="NikoshBAN" panose="02000000000000000000" pitchFamily="2" charset="0"/>
              </a:rPr>
              <a:t>بود</a:t>
            </a:r>
            <a:endParaRPr lang="ar-AE" sz="2400" dirty="0">
              <a:latin typeface="NikoshBAN" panose="02000000000000000000" pitchFamily="2" charset="0"/>
            </a:endParaRPr>
          </a:p>
          <a:p>
            <a:r>
              <a:rPr lang="as-IN" sz="2400" dirty="0">
                <a:latin typeface="NikoshBAN" panose="02000000000000000000" pitchFamily="2" charset="0"/>
                <a:cs typeface="NikoshBAN" panose="02000000000000000000" pitchFamily="2" charset="0"/>
              </a:rPr>
              <a:t>অর্থাৎ সাক্ষাতের সময় মুসাফাহা করা সুন্নাত। দু’ হাতের মুসাফাহা করা সমীচীন</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৪. মুসাফাহা করা সুন্নাত, হাদীস শরীফে এ প্রসঙ্গে অসংখ্য ফজিলত উল্লেখ করা হয়েছে। জামাত সহকারে নামাযের পর মুসাফাহা করা নিঃসন্দেহে জায়েয। </a:t>
            </a:r>
          </a:p>
        </p:txBody>
      </p:sp>
      <p:pic>
        <p:nvPicPr>
          <p:cNvPr id="3" name="Picture 2"/>
          <p:cNvPicPr>
            <a:picLocks noChangeAspect="1"/>
          </p:cNvPicPr>
          <p:nvPr/>
        </p:nvPicPr>
        <p:blipFill>
          <a:blip r:embed="rId2"/>
          <a:stretch>
            <a:fillRect/>
          </a:stretch>
        </p:blipFill>
        <p:spPr>
          <a:xfrm>
            <a:off x="9296400" y="1905000"/>
            <a:ext cx="2621507" cy="2511770"/>
          </a:xfrm>
          <a:prstGeom prst="rect">
            <a:avLst/>
          </a:prstGeom>
        </p:spPr>
      </p:pic>
      <p:sp>
        <p:nvSpPr>
          <p:cNvPr id="5" name="Rectangle 4"/>
          <p:cNvSpPr/>
          <p:nvPr/>
        </p:nvSpPr>
        <p:spPr>
          <a:xfrm>
            <a:off x="3733800" y="210026"/>
            <a:ext cx="3332964" cy="8309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as-IN" sz="4800" b="1" dirty="0">
                <a:latin typeface="NikoshBAN" panose="02000000000000000000" pitchFamily="2" charset="0"/>
                <a:cs typeface="NikoshBAN" panose="02000000000000000000" pitchFamily="2" charset="0"/>
              </a:rPr>
              <a:t>মুসাফাহার বিধান</a:t>
            </a:r>
          </a:p>
        </p:txBody>
      </p:sp>
      <p:pic>
        <p:nvPicPr>
          <p:cNvPr id="4" name="Picture 3"/>
          <p:cNvPicPr>
            <a:picLocks noChangeAspect="1"/>
          </p:cNvPicPr>
          <p:nvPr/>
        </p:nvPicPr>
        <p:blipFill>
          <a:blip r:embed="rId3"/>
          <a:stretch>
            <a:fillRect/>
          </a:stretch>
        </p:blipFill>
        <p:spPr>
          <a:xfrm>
            <a:off x="-154004" y="-116428"/>
            <a:ext cx="12455207" cy="6974428"/>
          </a:xfrm>
          <a:prstGeom prst="rect">
            <a:avLst/>
          </a:prstGeom>
        </p:spPr>
      </p:pic>
    </p:spTree>
    <p:extLst>
      <p:ext uri="{BB962C8B-B14F-4D97-AF65-F5344CB8AC3E}">
        <p14:creationId xmlns:p14="http://schemas.microsoft.com/office/powerpoint/2010/main" val="2315719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0700"/>
          <a:stretch/>
        </p:blipFill>
        <p:spPr>
          <a:xfrm>
            <a:off x="9067800" y="1752600"/>
            <a:ext cx="2628900" cy="3428999"/>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28600" y="1981200"/>
            <a:ext cx="8229600" cy="4524315"/>
          </a:xfrm>
          <a:prstGeom prst="rect">
            <a:avLst/>
          </a:prstGeom>
        </p:spPr>
        <p:txBody>
          <a:bodyPr wrap="square">
            <a:spAutoFit/>
          </a:bodyPr>
          <a:lstStyle/>
          <a:p>
            <a:r>
              <a:rPr lang="as-IN" dirty="0" smtClean="0"/>
              <a:t>ইসলামী </a:t>
            </a:r>
            <a:r>
              <a:rPr lang="as-IN" dirty="0"/>
              <a:t>শরীয়ত কোন পুরুষ পর নারীর সাথে এবং কোন নারী পর পুরুষের সাথে মুসাফাহা অনুমোদন করেনা। এটা ইসলামে না জায়েজ ও হারাম।</a:t>
            </a:r>
          </a:p>
          <a:p>
            <a:endParaRPr lang="as-IN" dirty="0"/>
          </a:p>
          <a:p>
            <a:r>
              <a:rPr lang="as-IN" dirty="0"/>
              <a:t>পুরুষ পুরুষের সাথে নারীরা নারীর সাথে মুসাফাহা করবে এটা ইসলাম অনুমোদিত ও স্বীকৃত। আজকের সমাজ ব্যবস্থা ও রাষ্ট্র ব্যবস্থায় বিজাতীয় সভ্যতা-সংস্কৃতির অনুকরণ ইয়াহুদি খ্রিস্টানদের কৃষ্টি-কালচার যেভাবে দ্রুতগতিতে মুসলিম সমাজে সংক্রমিত হচ্ছে এটা নিঃসন্দেহে লজ্জা ও ঘৃণার </a:t>
            </a:r>
            <a:r>
              <a:rPr lang="as-IN" dirty="0" smtClean="0"/>
              <a:t>বিষয়।</a:t>
            </a:r>
            <a:endParaRPr lang="as-IN" dirty="0"/>
          </a:p>
          <a:p>
            <a:endParaRPr lang="as-IN" dirty="0"/>
          </a:p>
          <a:p>
            <a:r>
              <a:rPr lang="as-IN" dirty="0"/>
              <a:t>বিশিষ্ট ফকীহ্ আল্লামা রিয়াজ ইবনে মুহাম্মদ আল মুসাইমিরী বলেন -উম্মতের পূর্ববর্তী পরবর্তী সকল আলিম ঐকমত্য পোষণ করেছেন যে, পরনারীর সাথে পুরুষের মুসাফাহা করা হারাম। এ রীতির উপর চার মাযহাবের আমল প্রচলিত। সুপ্রতিষ্ঠিত দলিলাদির মাধ্যমে এটা হারাম হওয়ার প্রমাণ বহন করে।</a:t>
            </a:r>
          </a:p>
          <a:p>
            <a:endParaRPr lang="as-IN" dirty="0"/>
          </a:p>
          <a:p>
            <a:r>
              <a:rPr lang="as-IN" dirty="0"/>
              <a:t>চার মাযহাবের কোন মাযহাবে পরনারীকে স্পর্শ করা, হাত স্পর্শ করে মুসাফাহা করা অনুমোদন ও সমর্থন করেনা। এ ব্যাপারে ইমাম আহমদ ইবনে হাম্বল এর অভিমত প্রনিধানযোগ্য।</a:t>
            </a:r>
            <a:endParaRPr lang="en-US" dirty="0"/>
          </a:p>
        </p:txBody>
      </p:sp>
      <p:sp>
        <p:nvSpPr>
          <p:cNvPr id="4" name="Left-Right Arrow 3"/>
          <p:cNvSpPr/>
          <p:nvPr/>
        </p:nvSpPr>
        <p:spPr>
          <a:xfrm>
            <a:off x="2209800" y="685800"/>
            <a:ext cx="4953000" cy="914400"/>
          </a:xfrm>
          <a:prstGeom prst="leftRightArrow">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smtClean="0">
                <a:latin typeface="NikoshBAN" panose="02000000000000000000" pitchFamily="2" charset="0"/>
                <a:cs typeface="NikoshBAN" panose="02000000000000000000" pitchFamily="2" charset="0"/>
              </a:rPr>
              <a:t>মুসফাহ</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কখন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হারাম</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stretch>
            <a:fillRect/>
          </a:stretch>
        </p:blipFill>
        <p:spPr>
          <a:xfrm>
            <a:off x="-91757" y="-20115"/>
            <a:ext cx="12455207" cy="6974428"/>
          </a:xfrm>
          <a:prstGeom prst="rect">
            <a:avLst/>
          </a:prstGeom>
        </p:spPr>
      </p:pic>
      <p:sp>
        <p:nvSpPr>
          <p:cNvPr id="6" name="Multiply 5"/>
          <p:cNvSpPr/>
          <p:nvPr/>
        </p:nvSpPr>
        <p:spPr>
          <a:xfrm>
            <a:off x="9900285" y="1466850"/>
            <a:ext cx="1261110" cy="1451610"/>
          </a:xfrm>
          <a:prstGeom prst="mathMultiply">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3817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1191</Words>
  <Application>Microsoft Office PowerPoint</Application>
  <PresentationFormat>Widescreen</PresentationFormat>
  <Paragraphs>136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Principal KMA Hannan</dc:creator>
  <cp:lastModifiedBy>Principal KMA Hannan</cp:lastModifiedBy>
  <cp:revision>12</cp:revision>
  <dcterms:created xsi:type="dcterms:W3CDTF">2020-05-10T17:01:31Z</dcterms:created>
  <dcterms:modified xsi:type="dcterms:W3CDTF">2020-05-10T19:44:33Z</dcterms:modified>
</cp:coreProperties>
</file>