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8" r:id="rId2"/>
    <p:sldId id="279" r:id="rId3"/>
    <p:sldId id="258" r:id="rId4"/>
    <p:sldId id="259" r:id="rId5"/>
    <p:sldId id="260" r:id="rId6"/>
    <p:sldId id="262" r:id="rId7"/>
    <p:sldId id="283" r:id="rId8"/>
    <p:sldId id="264" r:id="rId9"/>
    <p:sldId id="263" r:id="rId10"/>
    <p:sldId id="268" r:id="rId11"/>
    <p:sldId id="281" r:id="rId12"/>
    <p:sldId id="270" r:id="rId13"/>
    <p:sldId id="282" r:id="rId14"/>
    <p:sldId id="273" r:id="rId15"/>
    <p:sldId id="284" r:id="rId16"/>
    <p:sldId id="276" r:id="rId17"/>
  </p:sldIdLst>
  <p:sldSz cx="13716000" cy="7772400"/>
  <p:notesSz cx="6858000" cy="9144000"/>
  <p:defaultTextStyle>
    <a:defPPr>
      <a:defRPr lang="en-US"/>
    </a:defPPr>
    <a:lvl1pPr marL="0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3928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7856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41784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55713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69641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83569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97497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911425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CC00"/>
    <a:srgbClr val="293FE3"/>
    <a:srgbClr val="2110FC"/>
    <a:srgbClr val="3366FF"/>
    <a:srgbClr val="990033"/>
    <a:srgbClr val="5A0648"/>
    <a:srgbClr val="1504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642" y="-210"/>
      </p:cViewPr>
      <p:guideLst>
        <p:guide orient="horz" pos="2448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2980E-AEE8-48D4-8169-5EFD5955A412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685800"/>
            <a:ext cx="60483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13B743-76B1-42A1-A3FE-368769FCA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24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3B743-76B1-42A1-A3FE-368769FCA7C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221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3B743-76B1-42A1-A3FE-368769FCA7C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2555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3B743-76B1-42A1-A3FE-368769FCA7C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3B743-76B1-42A1-A3FE-368769FCA7C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336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Ending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3B743-76B1-42A1-A3FE-368769FCA7C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862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The above outcomes will be achieved from this content.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3B743-76B1-42A1-A3FE-368769FCA7C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31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3B743-76B1-42A1-A3FE-368769FCA7C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686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3B743-76B1-42A1-A3FE-368769FCA7C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924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3B743-76B1-42A1-A3FE-368769FCA7C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3B743-76B1-42A1-A3FE-368769FCA7C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803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3B743-76B1-42A1-A3FE-368769FCA7C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Lest</a:t>
            </a:r>
            <a:r>
              <a:rPr lang="en-US" baseline="0" dirty="0" smtClean="0"/>
              <a:t> </a:t>
            </a:r>
            <a:r>
              <a:rPr lang="bn-IN" baseline="0" dirty="0" smtClean="0"/>
              <a:t>(পিছে ভয় হয়)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3B743-76B1-42A1-A3FE-368769FCA7C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21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3B743-76B1-42A1-A3FE-368769FCA7C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414482"/>
            <a:ext cx="1165860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404360"/>
            <a:ext cx="960120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3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7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41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57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9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835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7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11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93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38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916150" y="352637"/>
            <a:ext cx="4629150" cy="7516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352637"/>
            <a:ext cx="13658850" cy="7516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37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420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470" y="4994487"/>
            <a:ext cx="11658600" cy="1543685"/>
          </a:xfrm>
        </p:spPr>
        <p:txBody>
          <a:bodyPr anchor="t"/>
          <a:lstStyle>
            <a:lvl1pPr algn="l">
              <a:defRPr sz="5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470" y="3294275"/>
            <a:ext cx="11658600" cy="1700212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3928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785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4178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557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6964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8356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9749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9114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10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054648"/>
            <a:ext cx="9144000" cy="5814907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01300" y="2054648"/>
            <a:ext cx="9144000" cy="5814907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3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11256"/>
            <a:ext cx="1234440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39795"/>
            <a:ext cx="6060282" cy="7250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3928" indent="0">
              <a:buNone/>
              <a:defRPr sz="2700" b="1"/>
            </a:lvl2pPr>
            <a:lvl3pPr marL="1227856" indent="0">
              <a:buNone/>
              <a:defRPr sz="2400" b="1"/>
            </a:lvl3pPr>
            <a:lvl4pPr marL="1841784" indent="0">
              <a:buNone/>
              <a:defRPr sz="2100" b="1"/>
            </a:lvl4pPr>
            <a:lvl5pPr marL="2455713" indent="0">
              <a:buNone/>
              <a:defRPr sz="2100" b="1"/>
            </a:lvl5pPr>
            <a:lvl6pPr marL="3069641" indent="0">
              <a:buNone/>
              <a:defRPr sz="2100" b="1"/>
            </a:lvl6pPr>
            <a:lvl7pPr marL="3683569" indent="0">
              <a:buNone/>
              <a:defRPr sz="2100" b="1"/>
            </a:lvl7pPr>
            <a:lvl8pPr marL="4297497" indent="0">
              <a:buNone/>
              <a:defRPr sz="2100" b="1"/>
            </a:lvl8pPr>
            <a:lvl9pPr marL="4911425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64859"/>
            <a:ext cx="6060282" cy="447812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67538" y="1739795"/>
            <a:ext cx="6062663" cy="7250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3928" indent="0">
              <a:buNone/>
              <a:defRPr sz="2700" b="1"/>
            </a:lvl2pPr>
            <a:lvl3pPr marL="1227856" indent="0">
              <a:buNone/>
              <a:defRPr sz="2400" b="1"/>
            </a:lvl3pPr>
            <a:lvl4pPr marL="1841784" indent="0">
              <a:buNone/>
              <a:defRPr sz="2100" b="1"/>
            </a:lvl4pPr>
            <a:lvl5pPr marL="2455713" indent="0">
              <a:buNone/>
              <a:defRPr sz="2100" b="1"/>
            </a:lvl5pPr>
            <a:lvl6pPr marL="3069641" indent="0">
              <a:buNone/>
              <a:defRPr sz="2100" b="1"/>
            </a:lvl6pPr>
            <a:lvl7pPr marL="3683569" indent="0">
              <a:buNone/>
              <a:defRPr sz="2100" b="1"/>
            </a:lvl7pPr>
            <a:lvl8pPr marL="4297497" indent="0">
              <a:buNone/>
              <a:defRPr sz="2100" b="1"/>
            </a:lvl8pPr>
            <a:lvl9pPr marL="4911425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67538" y="2464859"/>
            <a:ext cx="6062663" cy="447812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76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22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33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309457"/>
            <a:ext cx="4512470" cy="131699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575" y="309457"/>
            <a:ext cx="7667625" cy="6633528"/>
          </a:xfrm>
        </p:spPr>
        <p:txBody>
          <a:bodyPr/>
          <a:lstStyle>
            <a:lvl1pPr>
              <a:defRPr sz="4300"/>
            </a:lvl1pPr>
            <a:lvl2pPr>
              <a:defRPr sz="38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1" y="1626447"/>
            <a:ext cx="4512470" cy="5316538"/>
          </a:xfrm>
        </p:spPr>
        <p:txBody>
          <a:bodyPr/>
          <a:lstStyle>
            <a:lvl1pPr marL="0" indent="0">
              <a:buNone/>
              <a:defRPr sz="1900"/>
            </a:lvl1pPr>
            <a:lvl2pPr marL="613928" indent="0">
              <a:buNone/>
              <a:defRPr sz="1600"/>
            </a:lvl2pPr>
            <a:lvl3pPr marL="1227856" indent="0">
              <a:buNone/>
              <a:defRPr sz="1300"/>
            </a:lvl3pPr>
            <a:lvl4pPr marL="1841784" indent="0">
              <a:buNone/>
              <a:defRPr sz="1200"/>
            </a:lvl4pPr>
            <a:lvl5pPr marL="2455713" indent="0">
              <a:buNone/>
              <a:defRPr sz="1200"/>
            </a:lvl5pPr>
            <a:lvl6pPr marL="3069641" indent="0">
              <a:buNone/>
              <a:defRPr sz="1200"/>
            </a:lvl6pPr>
            <a:lvl7pPr marL="3683569" indent="0">
              <a:buNone/>
              <a:defRPr sz="1200"/>
            </a:lvl7pPr>
            <a:lvl8pPr marL="4297497" indent="0">
              <a:buNone/>
              <a:defRPr sz="1200"/>
            </a:lvl8pPr>
            <a:lvl9pPr marL="4911425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07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432" y="5440680"/>
            <a:ext cx="8229600" cy="64230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88432" y="694478"/>
            <a:ext cx="8229600" cy="4663440"/>
          </a:xfrm>
        </p:spPr>
        <p:txBody>
          <a:bodyPr/>
          <a:lstStyle>
            <a:lvl1pPr marL="0" indent="0">
              <a:buNone/>
              <a:defRPr sz="4300"/>
            </a:lvl1pPr>
            <a:lvl2pPr marL="613928" indent="0">
              <a:buNone/>
              <a:defRPr sz="3800"/>
            </a:lvl2pPr>
            <a:lvl3pPr marL="1227856" indent="0">
              <a:buNone/>
              <a:defRPr sz="3200"/>
            </a:lvl3pPr>
            <a:lvl4pPr marL="1841784" indent="0">
              <a:buNone/>
              <a:defRPr sz="2700"/>
            </a:lvl4pPr>
            <a:lvl5pPr marL="2455713" indent="0">
              <a:buNone/>
              <a:defRPr sz="2700"/>
            </a:lvl5pPr>
            <a:lvl6pPr marL="3069641" indent="0">
              <a:buNone/>
              <a:defRPr sz="2700"/>
            </a:lvl6pPr>
            <a:lvl7pPr marL="3683569" indent="0">
              <a:buNone/>
              <a:defRPr sz="2700"/>
            </a:lvl7pPr>
            <a:lvl8pPr marL="4297497" indent="0">
              <a:buNone/>
              <a:defRPr sz="2700"/>
            </a:lvl8pPr>
            <a:lvl9pPr marL="4911425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8432" y="6082983"/>
            <a:ext cx="8229600" cy="912177"/>
          </a:xfrm>
        </p:spPr>
        <p:txBody>
          <a:bodyPr/>
          <a:lstStyle>
            <a:lvl1pPr marL="0" indent="0">
              <a:buNone/>
              <a:defRPr sz="1900"/>
            </a:lvl1pPr>
            <a:lvl2pPr marL="613928" indent="0">
              <a:buNone/>
              <a:defRPr sz="1600"/>
            </a:lvl2pPr>
            <a:lvl3pPr marL="1227856" indent="0">
              <a:buNone/>
              <a:defRPr sz="1300"/>
            </a:lvl3pPr>
            <a:lvl4pPr marL="1841784" indent="0">
              <a:buNone/>
              <a:defRPr sz="1200"/>
            </a:lvl4pPr>
            <a:lvl5pPr marL="2455713" indent="0">
              <a:buNone/>
              <a:defRPr sz="1200"/>
            </a:lvl5pPr>
            <a:lvl6pPr marL="3069641" indent="0">
              <a:buNone/>
              <a:defRPr sz="1200"/>
            </a:lvl6pPr>
            <a:lvl7pPr marL="3683569" indent="0">
              <a:buNone/>
              <a:defRPr sz="1200"/>
            </a:lvl7pPr>
            <a:lvl8pPr marL="4297497" indent="0">
              <a:buNone/>
              <a:defRPr sz="1200"/>
            </a:lvl8pPr>
            <a:lvl9pPr marL="4911425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94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11256"/>
            <a:ext cx="12344400" cy="1295400"/>
          </a:xfrm>
          <a:prstGeom prst="rect">
            <a:avLst/>
          </a:prstGeom>
        </p:spPr>
        <p:txBody>
          <a:bodyPr vert="horz" lIns="122786" tIns="61393" rIns="122786" bIns="6139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13560"/>
            <a:ext cx="12344400" cy="5129425"/>
          </a:xfrm>
          <a:prstGeom prst="rect">
            <a:avLst/>
          </a:prstGeom>
        </p:spPr>
        <p:txBody>
          <a:bodyPr vert="horz" lIns="122786" tIns="61393" rIns="122786" bIns="6139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7203864"/>
            <a:ext cx="3200400" cy="413808"/>
          </a:xfrm>
          <a:prstGeom prst="rect">
            <a:avLst/>
          </a:prstGeom>
        </p:spPr>
        <p:txBody>
          <a:bodyPr vert="horz" lIns="122786" tIns="61393" rIns="122786" bIns="61393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935F2-0182-480B-B969-F14FB9C54BBC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6300" y="7203864"/>
            <a:ext cx="4343400" cy="413808"/>
          </a:xfrm>
          <a:prstGeom prst="rect">
            <a:avLst/>
          </a:prstGeom>
        </p:spPr>
        <p:txBody>
          <a:bodyPr vert="horz" lIns="122786" tIns="61393" rIns="122786" bIns="61393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9800" y="7203864"/>
            <a:ext cx="3200400" cy="413808"/>
          </a:xfrm>
          <a:prstGeom prst="rect">
            <a:avLst/>
          </a:prstGeom>
        </p:spPr>
        <p:txBody>
          <a:bodyPr vert="horz" lIns="122786" tIns="61393" rIns="122786" bIns="61393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47E55-078B-4A78-9626-74D35CD64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13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27856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0446" indent="-460446" algn="l" defTabSz="1227856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7633" indent="-383705" algn="l" defTabSz="1227856" rtl="0" eaLnBrk="1" latinLnBrk="0" hangingPunct="1">
        <a:spcBef>
          <a:spcPct val="20000"/>
        </a:spcBef>
        <a:buFont typeface="Arial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34820" indent="-306964" algn="l" defTabSz="122785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48749" indent="-306964" algn="l" defTabSz="1227856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62677" indent="-306964" algn="l" defTabSz="1227856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76605" indent="-306964" algn="l" defTabSz="12278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90533" indent="-306964" algn="l" defTabSz="12278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604461" indent="-306964" algn="l" defTabSz="12278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218389" indent="-306964" algn="l" defTabSz="12278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3928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7856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41784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5713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69641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83569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97497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911425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28600" y="0"/>
            <a:ext cx="13258800" cy="181356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786" tIns="61393" rIns="122786" bIns="61393" rtlCol="0" anchor="ctr"/>
          <a:lstStyle/>
          <a:p>
            <a:pPr algn="ctr"/>
            <a:r>
              <a:rPr lang="en-US" sz="10700" b="1" i="1" dirty="0" smtClean="0">
                <a:solidFill>
                  <a:schemeClr val="accent3">
                    <a:lumMod val="50000"/>
                  </a:schemeClr>
                </a:solidFill>
              </a:rPr>
              <a:t>Welcome</a:t>
            </a:r>
            <a:endParaRPr lang="en-US" sz="107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1" y="1981200"/>
            <a:ext cx="12115800" cy="4800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327825"/>
            <a:ext cx="5257800" cy="8729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u="sng" dirty="0" smtClean="0">
                <a:solidFill>
                  <a:srgbClr val="5A0648"/>
                </a:solidFill>
                <a:latin typeface="Times New Roman" pitchFamily="18" charset="0"/>
                <a:cs typeface="Times New Roman" pitchFamily="18" charset="0"/>
              </a:rPr>
              <a:t>Rule -3</a:t>
            </a:r>
            <a:endParaRPr lang="en-US" b="1" u="sng" dirty="0">
              <a:solidFill>
                <a:srgbClr val="5A064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1524000"/>
            <a:ext cx="3352800" cy="6096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Use of ‘lest’.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2438400"/>
            <a:ext cx="77724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Book Antiqua" pitchFamily="18" charset="0"/>
              </a:rPr>
              <a:t> you should miss the train</a:t>
            </a:r>
            <a:endParaRPr lang="en-US" sz="4000" b="1" dirty="0">
              <a:solidFill>
                <a:srgbClr val="FFFF00"/>
              </a:solidFill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590800"/>
            <a:ext cx="12725400" cy="70788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Walks fast lest   _________________________.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3962400"/>
            <a:ext cx="13182600" cy="2133600"/>
          </a:xfrm>
          <a:prstGeom prst="rect">
            <a:avLst/>
          </a:prstGeom>
        </p:spPr>
        <p:txBody>
          <a:bodyPr/>
          <a:lstStyle/>
          <a:p>
            <a:pPr lvl="0" algn="just">
              <a:spcBef>
                <a:spcPct val="0"/>
              </a:spcBef>
            </a:pPr>
            <a:r>
              <a:rPr lang="en-GB" sz="4000" dirty="0" smtClean="0">
                <a:latin typeface="NikoshBAN" pitchFamily="2" charset="0"/>
                <a:ea typeface="+mj-ea"/>
                <a:cs typeface="NikoshBAN" pitchFamily="2" charset="0"/>
              </a:rPr>
              <a:t> Conjunction lest </a:t>
            </a:r>
            <a:r>
              <a:rPr lang="en-GB" sz="4000" dirty="0" err="1" smtClean="0">
                <a:latin typeface="NikoshBAN" pitchFamily="2" charset="0"/>
                <a:ea typeface="+mj-ea"/>
                <a:cs typeface="NikoshBAN" pitchFamily="2" charset="0"/>
              </a:rPr>
              <a:t>থাকলে</a:t>
            </a:r>
            <a:r>
              <a:rPr lang="en-GB" sz="4000" dirty="0" smtClean="0">
                <a:latin typeface="NikoshBAN" pitchFamily="2" charset="0"/>
                <a:ea typeface="+mj-ea"/>
                <a:cs typeface="NikoshBAN" pitchFamily="2" charset="0"/>
              </a:rPr>
              <a:t> subject </a:t>
            </a:r>
            <a:r>
              <a:rPr lang="en-GB" sz="4000" dirty="0" err="1" smtClean="0">
                <a:latin typeface="NikoshBAN" pitchFamily="2" charset="0"/>
                <a:ea typeface="+mj-ea"/>
                <a:cs typeface="NikoshBAN" pitchFamily="2" charset="0"/>
              </a:rPr>
              <a:t>এর</a:t>
            </a:r>
            <a:r>
              <a:rPr lang="en-GB" sz="4000" dirty="0" smtClean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GB" sz="4000" dirty="0" err="1" smtClean="0">
                <a:latin typeface="NikoshBAN" pitchFamily="2" charset="0"/>
                <a:ea typeface="+mj-ea"/>
                <a:cs typeface="NikoshBAN" pitchFamily="2" charset="0"/>
              </a:rPr>
              <a:t>পর</a:t>
            </a:r>
            <a:r>
              <a:rPr lang="en-GB" sz="4000" dirty="0" smtClean="0">
                <a:latin typeface="NikoshBAN" pitchFamily="2" charset="0"/>
                <a:ea typeface="+mj-ea"/>
                <a:cs typeface="NikoshBAN" pitchFamily="2" charset="0"/>
              </a:rPr>
              <a:t> should </a:t>
            </a:r>
            <a:r>
              <a:rPr lang="en-GB" sz="4000" dirty="0" err="1" smtClean="0">
                <a:latin typeface="NikoshBAN" pitchFamily="2" charset="0"/>
                <a:ea typeface="+mj-ea"/>
                <a:cs typeface="NikoshBAN" pitchFamily="2" charset="0"/>
              </a:rPr>
              <a:t>বসে</a:t>
            </a:r>
            <a:endParaRPr lang="en-GB" sz="4000" dirty="0" smtClean="0"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81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00600" y="762000"/>
            <a:ext cx="3733800" cy="7620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u="sng" dirty="0" smtClean="0">
                <a:latin typeface="Book Antiqua" pitchFamily="18" charset="0"/>
              </a:rPr>
              <a:t>Activities</a:t>
            </a:r>
            <a:endParaRPr lang="en-US" b="1" u="sng" dirty="0"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2209800"/>
            <a:ext cx="9829800" cy="30480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marL="457200" indent="-457200">
              <a:buAutoNum type="arabicPeriod"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 ran away fast lest _________________________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Read diligently lest___________________________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363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533400"/>
            <a:ext cx="5257800" cy="8729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Rule-4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19600" y="1752600"/>
            <a:ext cx="3548743" cy="6096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u="sng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Use of Unless</a:t>
            </a:r>
            <a:endParaRPr lang="en-US" b="1" u="sng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7000" y="3048000"/>
            <a:ext cx="5820757" cy="6096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latin typeface="Book Antiqua" pitchFamily="18" charset="0"/>
              </a:rPr>
              <a:t>Unless you work hard, _____________</a:t>
            </a:r>
            <a:endParaRPr lang="en-US" b="1" dirty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48400" y="2971800"/>
            <a:ext cx="2237015" cy="62592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latin typeface="Book Antiqua" pitchFamily="18" charset="0"/>
              </a:rPr>
              <a:t>you will fail.  </a:t>
            </a:r>
            <a:endParaRPr lang="en-US" b="1" dirty="0">
              <a:latin typeface="Book Antiqua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3962400"/>
            <a:ext cx="13182600" cy="21336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</a:pPr>
            <a:r>
              <a:rPr lang="en-GB" sz="4000" dirty="0" smtClean="0">
                <a:latin typeface="NikoshBAN" pitchFamily="2" charset="0"/>
                <a:ea typeface="+mj-ea"/>
                <a:cs typeface="NikoshBAN" pitchFamily="2" charset="0"/>
              </a:rPr>
              <a:t>Unless </a:t>
            </a:r>
            <a:r>
              <a:rPr lang="en-GB" sz="4000" dirty="0" err="1" smtClean="0">
                <a:latin typeface="NikoshBAN" pitchFamily="2" charset="0"/>
                <a:ea typeface="+mj-ea"/>
                <a:cs typeface="NikoshBAN" pitchFamily="2" charset="0"/>
              </a:rPr>
              <a:t>দ্বারা</a:t>
            </a:r>
            <a:r>
              <a:rPr lang="en-GB" sz="4000" dirty="0" smtClean="0">
                <a:latin typeface="NikoshBAN" pitchFamily="2" charset="0"/>
                <a:ea typeface="+mj-ea"/>
                <a:cs typeface="NikoshBAN" pitchFamily="2" charset="0"/>
              </a:rPr>
              <a:t> Sentence </a:t>
            </a:r>
            <a:r>
              <a:rPr lang="en-GB" sz="4000" dirty="0" err="1" smtClean="0">
                <a:latin typeface="NikoshBAN" pitchFamily="2" charset="0"/>
                <a:ea typeface="+mj-ea"/>
                <a:cs typeface="NikoshBAN" pitchFamily="2" charset="0"/>
              </a:rPr>
              <a:t>শুরু</a:t>
            </a:r>
            <a:r>
              <a:rPr lang="en-GB" sz="4000" dirty="0" smtClean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GB" sz="4000" dirty="0" err="1" smtClean="0">
                <a:latin typeface="NikoshBAN" pitchFamily="2" charset="0"/>
                <a:ea typeface="+mj-ea"/>
                <a:cs typeface="NikoshBAN" pitchFamily="2" charset="0"/>
              </a:rPr>
              <a:t>হলে</a:t>
            </a:r>
            <a:r>
              <a:rPr lang="en-GB" sz="4000" dirty="0" smtClean="0">
                <a:latin typeface="NikoshBAN" pitchFamily="2" charset="0"/>
                <a:ea typeface="+mj-ea"/>
                <a:cs typeface="NikoshBAN" pitchFamily="2" charset="0"/>
              </a:rPr>
              <a:t> </a:t>
            </a:r>
          </a:p>
          <a:p>
            <a:pPr lvl="0">
              <a:spcBef>
                <a:spcPct val="0"/>
              </a:spcBef>
            </a:pPr>
            <a:r>
              <a:rPr lang="en-GB" sz="4000" dirty="0" smtClean="0">
                <a:latin typeface="NikoshBAN" pitchFamily="2" charset="0"/>
                <a:ea typeface="+mj-ea"/>
                <a:cs typeface="NikoshBAN" pitchFamily="2" charset="0"/>
              </a:rPr>
              <a:t>২য় </a:t>
            </a:r>
            <a:r>
              <a:rPr lang="en-GB" sz="4000" dirty="0" err="1" smtClean="0">
                <a:latin typeface="NikoshBAN" pitchFamily="2" charset="0"/>
                <a:ea typeface="+mj-ea"/>
                <a:cs typeface="NikoshBAN" pitchFamily="2" charset="0"/>
              </a:rPr>
              <a:t>sentenceটি</a:t>
            </a:r>
            <a:r>
              <a:rPr lang="en-GB" sz="4000" dirty="0" smtClean="0">
                <a:latin typeface="NikoshBAN" pitchFamily="2" charset="0"/>
                <a:ea typeface="+mj-ea"/>
                <a:cs typeface="NikoshBAN" pitchFamily="2" charset="0"/>
              </a:rPr>
              <a:t> negative </a:t>
            </a:r>
            <a:r>
              <a:rPr lang="en-GB" sz="4000" dirty="0" err="1" smtClean="0">
                <a:latin typeface="NikoshBAN" pitchFamily="2" charset="0"/>
                <a:ea typeface="+mj-ea"/>
                <a:cs typeface="NikoshBAN" pitchFamily="2" charset="0"/>
              </a:rPr>
              <a:t>হয়</a:t>
            </a:r>
            <a:endParaRPr lang="en-GB" sz="4000" dirty="0" smtClean="0"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8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00600" y="762000"/>
            <a:ext cx="3733800" cy="7620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Activities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2438400"/>
            <a:ext cx="9448800" cy="2971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marL="457200" indent="-457200"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Unless you read attentively,_________________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Unless you start at once,___________________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4005363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676400"/>
            <a:ext cx="8458201" cy="75474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Use of Though, although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67200" y="457200"/>
            <a:ext cx="5257800" cy="8729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Rule -5</a:t>
            </a:r>
            <a:endParaRPr lang="en-US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0611" y="3352800"/>
            <a:ext cx="7913913" cy="685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 Antiqua" pitchFamily="18" charset="0"/>
              </a:rPr>
              <a:t>Though he is poor,_____________</a:t>
            </a:r>
            <a:endParaRPr lang="en-US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85011" y="3391877"/>
            <a:ext cx="3401789" cy="4616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Book Antiqua" pitchFamily="18" charset="0"/>
              </a:rPr>
              <a:t>h</a:t>
            </a:r>
            <a:r>
              <a:rPr lang="en-US" b="1" dirty="0" smtClean="0">
                <a:solidFill>
                  <a:schemeClr val="bg1"/>
                </a:solidFill>
                <a:latin typeface="Book Antiqua" pitchFamily="18" charset="0"/>
              </a:rPr>
              <a:t>e is honest.</a:t>
            </a:r>
            <a:endParaRPr lang="en-US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81000" y="4343400"/>
            <a:ext cx="13182600" cy="21336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</a:pPr>
            <a:r>
              <a:rPr lang="en-GB" sz="4000" dirty="0" smtClean="0">
                <a:latin typeface="NikoshBAN" pitchFamily="2" charset="0"/>
                <a:ea typeface="+mj-ea"/>
                <a:cs typeface="NikoshBAN" pitchFamily="2" charset="0"/>
              </a:rPr>
              <a:t>Though </a:t>
            </a:r>
            <a:r>
              <a:rPr lang="en-GB" sz="4000" dirty="0" err="1" smtClean="0">
                <a:latin typeface="NikoshBAN" pitchFamily="2" charset="0"/>
                <a:ea typeface="+mj-ea"/>
                <a:cs typeface="NikoshBAN" pitchFamily="2" charset="0"/>
              </a:rPr>
              <a:t>বা</a:t>
            </a:r>
            <a:r>
              <a:rPr lang="en-GB" sz="4000" dirty="0" smtClean="0">
                <a:latin typeface="NikoshBAN" pitchFamily="2" charset="0"/>
                <a:ea typeface="+mj-ea"/>
                <a:cs typeface="NikoshBAN" pitchFamily="2" charset="0"/>
              </a:rPr>
              <a:t> Although </a:t>
            </a:r>
            <a:r>
              <a:rPr lang="en-GB" sz="4000" dirty="0" err="1" smtClean="0">
                <a:latin typeface="NikoshBAN" pitchFamily="2" charset="0"/>
                <a:ea typeface="+mj-ea"/>
                <a:cs typeface="NikoshBAN" pitchFamily="2" charset="0"/>
              </a:rPr>
              <a:t>দ্বারা</a:t>
            </a:r>
            <a:r>
              <a:rPr lang="en-GB" sz="4000" dirty="0" smtClean="0">
                <a:latin typeface="NikoshBAN" pitchFamily="2" charset="0"/>
                <a:ea typeface="+mj-ea"/>
                <a:cs typeface="NikoshBAN" pitchFamily="2" charset="0"/>
              </a:rPr>
              <a:t> Sentence </a:t>
            </a:r>
            <a:r>
              <a:rPr lang="en-GB" sz="4000" dirty="0" err="1" smtClean="0">
                <a:latin typeface="NikoshBAN" pitchFamily="2" charset="0"/>
                <a:ea typeface="+mj-ea"/>
                <a:cs typeface="NikoshBAN" pitchFamily="2" charset="0"/>
              </a:rPr>
              <a:t>শুরু</a:t>
            </a:r>
            <a:r>
              <a:rPr lang="en-GB" sz="4000" dirty="0" smtClean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GB" sz="4000" dirty="0" err="1" smtClean="0">
                <a:latin typeface="NikoshBAN" pitchFamily="2" charset="0"/>
                <a:ea typeface="+mj-ea"/>
                <a:cs typeface="NikoshBAN" pitchFamily="2" charset="0"/>
              </a:rPr>
              <a:t>হলে</a:t>
            </a:r>
            <a:r>
              <a:rPr lang="en-GB" sz="4000" dirty="0" smtClean="0">
                <a:latin typeface="NikoshBAN" pitchFamily="2" charset="0"/>
                <a:ea typeface="+mj-ea"/>
                <a:cs typeface="NikoshBAN" pitchFamily="2" charset="0"/>
              </a:rPr>
              <a:t> ২য় </a:t>
            </a:r>
            <a:r>
              <a:rPr lang="en-GB" sz="4000" dirty="0" err="1" smtClean="0">
                <a:latin typeface="NikoshBAN" pitchFamily="2" charset="0"/>
                <a:ea typeface="+mj-ea"/>
                <a:cs typeface="NikoshBAN" pitchFamily="2" charset="0"/>
              </a:rPr>
              <a:t>sentenceটি</a:t>
            </a:r>
            <a:r>
              <a:rPr lang="en-GB" sz="4000" dirty="0" smtClean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GB" sz="4000" dirty="0" err="1" smtClean="0">
                <a:latin typeface="NikoshBAN" pitchFamily="2" charset="0"/>
                <a:ea typeface="+mj-ea"/>
                <a:cs typeface="NikoshBAN" pitchFamily="2" charset="0"/>
              </a:rPr>
              <a:t>বিপরীতধর্মী</a:t>
            </a:r>
            <a:r>
              <a:rPr lang="en-GB" sz="4000" dirty="0" smtClean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GB" sz="4000" dirty="0" err="1" smtClean="0">
                <a:latin typeface="NikoshBAN" pitchFamily="2" charset="0"/>
                <a:ea typeface="+mj-ea"/>
                <a:cs typeface="NikoshBAN" pitchFamily="2" charset="0"/>
              </a:rPr>
              <a:t>হয়</a:t>
            </a:r>
            <a:endParaRPr lang="en-GB" sz="4000" dirty="0" smtClean="0"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95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429000"/>
            <a:ext cx="8077200" cy="2971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19400" y="68580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Home Work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19812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Practice of the class rule 1 to 5.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1691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839200" y="7206343"/>
            <a:ext cx="4343400" cy="302567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Continue to next content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2743200"/>
            <a:ext cx="13182600" cy="21336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</a:pPr>
            <a:endParaRPr lang="en-GB" sz="5900" dirty="0" smtClean="0"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2362200" y="1143000"/>
            <a:ext cx="10058400" cy="4434840"/>
          </a:xfrm>
          <a:prstGeom prst="cloud">
            <a:avLst/>
          </a:prstGeom>
          <a:solidFill>
            <a:srgbClr val="381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60446" marR="0" lvl="0" indent="-460446" algn="ctr" defTabSz="122785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6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the best.</a:t>
            </a:r>
            <a:endParaRPr kumimoji="0" lang="en-US" sz="6000" b="1" i="1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0" y="3810000"/>
            <a:ext cx="3743325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85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4145280"/>
            <a:ext cx="8686800" cy="375666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786" tIns="61393" rIns="122786" bIns="61393" rtlCol="0" anchor="ctr"/>
          <a:lstStyle/>
          <a:p>
            <a:pPr algn="ctr"/>
            <a:r>
              <a:rPr lang="en-US" sz="4300" b="1" i="1" dirty="0" smtClean="0">
                <a:solidFill>
                  <a:schemeClr val="tx1"/>
                </a:solidFill>
              </a:rPr>
              <a:t>Sultan Ahmed </a:t>
            </a:r>
            <a:r>
              <a:rPr lang="en-US" sz="4300" b="1" i="1" dirty="0" err="1" smtClean="0">
                <a:solidFill>
                  <a:schemeClr val="tx1"/>
                </a:solidFill>
              </a:rPr>
              <a:t>Miazi</a:t>
            </a:r>
            <a:endParaRPr lang="en-US" sz="4300" b="1" i="1" dirty="0" smtClean="0">
              <a:solidFill>
                <a:schemeClr val="tx1"/>
              </a:solidFill>
            </a:endParaRPr>
          </a:p>
          <a:p>
            <a:pPr algn="ctr"/>
            <a:r>
              <a:rPr lang="en-US" sz="4300" b="1" i="1" dirty="0" err="1" smtClean="0">
                <a:solidFill>
                  <a:schemeClr val="tx1"/>
                </a:solidFill>
              </a:rPr>
              <a:t>Astt</a:t>
            </a:r>
            <a:r>
              <a:rPr lang="en-US" sz="4300" b="1" i="1" dirty="0" smtClean="0">
                <a:solidFill>
                  <a:schemeClr val="tx1"/>
                </a:solidFill>
              </a:rPr>
              <a:t>. Teacher</a:t>
            </a:r>
          </a:p>
          <a:p>
            <a:pPr algn="ctr"/>
            <a:r>
              <a:rPr lang="en-US" sz="4300" b="1" i="1" dirty="0" err="1" smtClean="0">
                <a:solidFill>
                  <a:schemeClr val="tx1"/>
                </a:solidFill>
              </a:rPr>
              <a:t>Balia</a:t>
            </a:r>
            <a:r>
              <a:rPr lang="en-US" sz="4300" b="1" i="1" dirty="0" smtClean="0">
                <a:solidFill>
                  <a:schemeClr val="tx1"/>
                </a:solidFill>
              </a:rPr>
              <a:t> </a:t>
            </a:r>
            <a:r>
              <a:rPr lang="en-US" sz="4300" b="1" i="1" dirty="0" err="1" smtClean="0">
                <a:solidFill>
                  <a:schemeClr val="tx1"/>
                </a:solidFill>
              </a:rPr>
              <a:t>K.B.D.N.Dakhil</a:t>
            </a:r>
            <a:r>
              <a:rPr lang="en-US" sz="4300" b="1" i="1" dirty="0" smtClean="0">
                <a:solidFill>
                  <a:schemeClr val="tx1"/>
                </a:solidFill>
              </a:rPr>
              <a:t> Madrasah</a:t>
            </a:r>
          </a:p>
          <a:p>
            <a:pPr algn="ctr"/>
            <a:r>
              <a:rPr lang="en-US" sz="4300" b="1" i="1" dirty="0" err="1" smtClean="0">
                <a:solidFill>
                  <a:schemeClr val="tx1"/>
                </a:solidFill>
              </a:rPr>
              <a:t>Chandpur</a:t>
            </a:r>
            <a:r>
              <a:rPr lang="en-US" sz="4300" b="1" i="1" dirty="0" smtClean="0">
                <a:solidFill>
                  <a:schemeClr val="tx1"/>
                </a:solidFill>
              </a:rPr>
              <a:t>.</a:t>
            </a:r>
            <a:endParaRPr lang="en-US" sz="4300" b="1" i="1" dirty="0" smtClean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486900" y="3611418"/>
            <a:ext cx="3771900" cy="414528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786" tIns="61393" rIns="122786" bIns="61393" rtlCol="0" anchor="ctr"/>
          <a:lstStyle/>
          <a:p>
            <a:pPr algn="ctr"/>
            <a:r>
              <a:rPr lang="en-US" sz="3800" dirty="0" smtClean="0">
                <a:solidFill>
                  <a:srgbClr val="FF0000"/>
                </a:solidFill>
              </a:rPr>
              <a:t>Subject: English 2</a:t>
            </a:r>
            <a:r>
              <a:rPr lang="en-US" sz="3800" baseline="30000" dirty="0" smtClean="0">
                <a:solidFill>
                  <a:srgbClr val="FF0000"/>
                </a:solidFill>
              </a:rPr>
              <a:t>nd</a:t>
            </a:r>
            <a:r>
              <a:rPr lang="en-US" sz="3800" dirty="0" smtClean="0">
                <a:solidFill>
                  <a:srgbClr val="FF0000"/>
                </a:solidFill>
              </a:rPr>
              <a:t> Paper</a:t>
            </a:r>
          </a:p>
          <a:p>
            <a:pPr algn="ctr"/>
            <a:r>
              <a:rPr lang="en-GB" sz="3800" dirty="0" smtClean="0">
                <a:solidFill>
                  <a:srgbClr val="FF0000"/>
                </a:solidFill>
              </a:rPr>
              <a:t>Class : IX-X</a:t>
            </a:r>
            <a:endParaRPr lang="en-US" sz="3800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343400" y="-762000"/>
            <a:ext cx="8801100" cy="4648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786" tIns="61393" rIns="122786" bIns="61393" rtlCol="0" anchor="ctr"/>
          <a:lstStyle/>
          <a:p>
            <a:pPr algn="ctr"/>
            <a:endParaRPr lang="en-US" sz="7300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en-US" sz="7300" b="1" i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US" sz="7300" b="1" i="1" dirty="0" smtClean="0">
                <a:solidFill>
                  <a:schemeClr val="accent3">
                    <a:lumMod val="50000"/>
                  </a:schemeClr>
                </a:solidFill>
              </a:rPr>
              <a:t>Introduction</a:t>
            </a:r>
            <a:endParaRPr lang="en-US" sz="73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76200"/>
            <a:ext cx="48006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295400"/>
            <a:ext cx="12268200" cy="97971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old man is so week __________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86800" y="1371600"/>
            <a:ext cx="4038600" cy="685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 Antiqua" pitchFamily="18" charset="0"/>
              </a:rPr>
              <a:t> that he can not walk.</a:t>
            </a:r>
            <a:endParaRPr lang="en-US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2906486"/>
            <a:ext cx="10439400" cy="9144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What are we going to discuss today?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362200" y="4038600"/>
            <a:ext cx="8915400" cy="1676400"/>
          </a:xfrm>
          <a:prstGeom prst="ellips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Completing sentence</a:t>
            </a:r>
            <a:endParaRPr lang="en-US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11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14400"/>
            <a:ext cx="9753600" cy="7620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Learning outcomes</a:t>
            </a:r>
            <a:endParaRPr lang="en-US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286000"/>
            <a:ext cx="8991600" cy="23622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 the end of the lesson , we will be able to –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dentify the definition of completing sentence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identify the method of completing sentence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complete incomplete sentences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02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533400"/>
            <a:ext cx="7010400" cy="685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What is a completing sentence?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14400" y="2362200"/>
            <a:ext cx="11125200" cy="1447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When a part of a sentence is completed with a</a:t>
            </a: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clause or a phrase  is called a completing sentence.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06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62400" y="270048"/>
            <a:ext cx="5257800" cy="68356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Rule -1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81400" y="1219200"/>
            <a:ext cx="5856514" cy="6096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Use of ‘so………… that’.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2062526"/>
            <a:ext cx="108204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She was so ill   _______________________.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5400" y="2057400"/>
            <a:ext cx="70866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that she could not study at all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3124200"/>
            <a:ext cx="13182600" cy="2133600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12278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latin typeface="NikoshBAN" pitchFamily="2" charset="0"/>
                <a:ea typeface="+mj-ea"/>
                <a:cs typeface="NikoshBAN" pitchFamily="2" charset="0"/>
              </a:rPr>
              <a:t>১ম ‍Sentence এ so </a:t>
            </a:r>
            <a:r>
              <a:rPr lang="en-GB" sz="4000" dirty="0" err="1" smtClean="0">
                <a:latin typeface="NikoshBAN" pitchFamily="2" charset="0"/>
                <a:ea typeface="+mj-ea"/>
                <a:cs typeface="NikoshBAN" pitchFamily="2" charset="0"/>
              </a:rPr>
              <a:t>থাকলে</a:t>
            </a:r>
            <a:r>
              <a:rPr lang="en-GB" sz="4000" dirty="0" smtClean="0">
                <a:latin typeface="NikoshBAN" pitchFamily="2" charset="0"/>
                <a:ea typeface="+mj-ea"/>
                <a:cs typeface="NikoshBAN" pitchFamily="2" charset="0"/>
              </a:rPr>
              <a:t> </a:t>
            </a:r>
          </a:p>
          <a:p>
            <a:pPr marL="0" marR="0" lvl="0" indent="0" algn="just" defTabSz="12278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latin typeface="NikoshBAN" pitchFamily="2" charset="0"/>
                <a:ea typeface="+mj-ea"/>
                <a:cs typeface="NikoshBAN" pitchFamily="2" charset="0"/>
              </a:rPr>
              <a:t>২য় </a:t>
            </a:r>
            <a:r>
              <a:rPr lang="en-GB" sz="4000" dirty="0" err="1" smtClean="0">
                <a:latin typeface="NikoshBAN" pitchFamily="2" charset="0"/>
                <a:ea typeface="+mj-ea"/>
                <a:cs typeface="NikoshBAN" pitchFamily="2" charset="0"/>
              </a:rPr>
              <a:t>sentenceটি</a:t>
            </a:r>
            <a:r>
              <a:rPr lang="en-GB" sz="4000" dirty="0" smtClean="0">
                <a:latin typeface="NikoshBAN" pitchFamily="2" charset="0"/>
                <a:ea typeface="+mj-ea"/>
                <a:cs typeface="NikoshBAN" pitchFamily="2" charset="0"/>
              </a:rPr>
              <a:t> that </a:t>
            </a:r>
            <a:r>
              <a:rPr lang="en-GB" sz="4000" dirty="0" err="1" smtClean="0">
                <a:latin typeface="NikoshBAN" pitchFamily="2" charset="0"/>
                <a:ea typeface="+mj-ea"/>
                <a:cs typeface="NikoshBAN" pitchFamily="2" charset="0"/>
              </a:rPr>
              <a:t>দ্বারা</a:t>
            </a:r>
            <a:r>
              <a:rPr lang="en-GB" sz="4000" dirty="0" smtClean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GB" sz="4000" dirty="0" err="1" smtClean="0">
                <a:latin typeface="NikoshBAN" pitchFamily="2" charset="0"/>
                <a:ea typeface="+mj-ea"/>
                <a:cs typeface="NikoshBAN" pitchFamily="2" charset="0"/>
              </a:rPr>
              <a:t>শুরু</a:t>
            </a:r>
            <a:r>
              <a:rPr lang="en-GB" sz="4000" dirty="0" smtClean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GB" sz="4000" dirty="0" err="1" smtClean="0">
                <a:latin typeface="NikoshBAN" pitchFamily="2" charset="0"/>
                <a:ea typeface="+mj-ea"/>
                <a:cs typeface="NikoshBAN" pitchFamily="2" charset="0"/>
              </a:rPr>
              <a:t>হয়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2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00600" y="762000"/>
            <a:ext cx="3733800" cy="7620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u="sng" dirty="0" smtClean="0">
                <a:latin typeface="Book Antiqua" pitchFamily="18" charset="0"/>
              </a:rPr>
              <a:t>Activities</a:t>
            </a:r>
            <a:endParaRPr lang="en-US" b="1" u="sng" dirty="0"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981200"/>
            <a:ext cx="12268200" cy="3352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marL="457200" indent="-457200"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load is so heavy   that ________________________________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He is so dishonest  that_______________________________________</a:t>
            </a:r>
          </a:p>
          <a:p>
            <a:pPr marL="457200" indent="-457200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363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381000"/>
            <a:ext cx="4495800" cy="68356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Rule -2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9000" y="1447800"/>
            <a:ext cx="5638800" cy="5203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Use of ‘so that’.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5410200"/>
            <a:ext cx="131064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He reads attentively so that________________________.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2200" y="5410200"/>
            <a:ext cx="67056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Book Antiqua" pitchFamily="18" charset="0"/>
              </a:rPr>
              <a:t> he can make a good result</a:t>
            </a:r>
            <a:endParaRPr lang="en-US" sz="4000" b="1" dirty="0">
              <a:latin typeface="Book Antiqua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2971800"/>
            <a:ext cx="13182600" cy="2133600"/>
          </a:xfrm>
          <a:prstGeom prst="rect">
            <a:avLst/>
          </a:prstGeom>
        </p:spPr>
        <p:txBody>
          <a:bodyPr/>
          <a:lstStyle/>
          <a:p>
            <a:pPr lvl="0" algn="just">
              <a:spcBef>
                <a:spcPct val="0"/>
              </a:spcBef>
            </a:pPr>
            <a:r>
              <a:rPr lang="en-GB" sz="4000" dirty="0" smtClean="0">
                <a:latin typeface="NikoshBAN" pitchFamily="2" charset="0"/>
                <a:ea typeface="+mj-ea"/>
                <a:cs typeface="NikoshBAN" pitchFamily="2" charset="0"/>
              </a:rPr>
              <a:t> Conjunction so that </a:t>
            </a:r>
            <a:r>
              <a:rPr lang="en-GB" sz="4000" dirty="0" err="1" smtClean="0">
                <a:latin typeface="NikoshBAN" pitchFamily="2" charset="0"/>
                <a:ea typeface="+mj-ea"/>
                <a:cs typeface="NikoshBAN" pitchFamily="2" charset="0"/>
              </a:rPr>
              <a:t>এর</a:t>
            </a:r>
            <a:r>
              <a:rPr lang="en-GB" sz="4000" dirty="0" smtClean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GB" sz="4000" dirty="0" err="1" smtClean="0">
                <a:latin typeface="NikoshBAN" pitchFamily="2" charset="0"/>
                <a:ea typeface="+mj-ea"/>
                <a:cs typeface="NikoshBAN" pitchFamily="2" charset="0"/>
              </a:rPr>
              <a:t>পর</a:t>
            </a:r>
            <a:r>
              <a:rPr lang="en-GB" sz="4000" dirty="0" smtClean="0">
                <a:latin typeface="NikoshBAN" pitchFamily="2" charset="0"/>
                <a:ea typeface="+mj-ea"/>
                <a:cs typeface="NikoshBAN" pitchFamily="2" charset="0"/>
              </a:rPr>
              <a:t> can</a:t>
            </a:r>
            <a:r>
              <a:rPr lang="en-GB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GB" sz="4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could</a:t>
            </a:r>
            <a:r>
              <a:rPr lang="en-GB" sz="4000" dirty="0" smtClean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GB" sz="4000" dirty="0" err="1" smtClean="0">
                <a:latin typeface="NikoshBAN" pitchFamily="2" charset="0"/>
                <a:ea typeface="+mj-ea"/>
                <a:cs typeface="NikoshBAN" pitchFamily="2" charset="0"/>
              </a:rPr>
              <a:t>বসে</a:t>
            </a:r>
            <a:endParaRPr lang="en-GB" sz="4000" dirty="0" smtClean="0"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36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00600" y="762000"/>
            <a:ext cx="3733800" cy="7620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u="sng" dirty="0" smtClean="0">
                <a:latin typeface="Book Antiqua" pitchFamily="18" charset="0"/>
              </a:rPr>
              <a:t>Activities</a:t>
            </a:r>
            <a:endParaRPr lang="en-US" b="1" u="sng" dirty="0"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981200"/>
            <a:ext cx="12268200" cy="3352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marL="457200" indent="-457200"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farmers sow good seeds so that _________________________________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He was so weak that______________________________________________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363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346</Words>
  <Application>Microsoft Office PowerPoint</Application>
  <PresentationFormat>Custom</PresentationFormat>
  <Paragraphs>81</Paragraphs>
  <Slides>16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user</cp:lastModifiedBy>
  <cp:revision>79</cp:revision>
  <dcterms:created xsi:type="dcterms:W3CDTF">2015-11-30T00:43:24Z</dcterms:created>
  <dcterms:modified xsi:type="dcterms:W3CDTF">2020-05-12T09:19:03Z</dcterms:modified>
</cp:coreProperties>
</file>