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280" r:id="rId2"/>
    <p:sldId id="281" r:id="rId3"/>
    <p:sldId id="282" r:id="rId4"/>
    <p:sldId id="283" r:id="rId5"/>
    <p:sldId id="284" r:id="rId6"/>
    <p:sldId id="285" r:id="rId7"/>
    <p:sldId id="291" r:id="rId8"/>
    <p:sldId id="292" r:id="rId9"/>
    <p:sldId id="286" r:id="rId10"/>
    <p:sldId id="287" r:id="rId11"/>
    <p:sldId id="288" r:id="rId12"/>
    <p:sldId id="289" r:id="rId13"/>
    <p:sldId id="298" r:id="rId14"/>
    <p:sldId id="290" r:id="rId15"/>
    <p:sldId id="294" r:id="rId16"/>
    <p:sldId id="297" r:id="rId17"/>
    <p:sldId id="295" r:id="rId18"/>
    <p:sldId id="29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9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23105-6CD7-45EA-87F5-BCBE92938515}"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78C14-609F-4C5E-8921-4EC497E24D6B}" type="slidenum">
              <a:rPr lang="en-US" smtClean="0"/>
              <a:t>‹#›</a:t>
            </a:fld>
            <a:endParaRPr lang="en-US"/>
          </a:p>
        </p:txBody>
      </p:sp>
    </p:spTree>
    <p:extLst>
      <p:ext uri="{BB962C8B-B14F-4D97-AF65-F5344CB8AC3E}">
        <p14:creationId xmlns:p14="http://schemas.microsoft.com/office/powerpoint/2010/main" val="127003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778C14-609F-4C5E-8921-4EC497E24D6B}" type="slidenum">
              <a:rPr lang="en-US" smtClean="0"/>
              <a:t>2</a:t>
            </a:fld>
            <a:endParaRPr lang="en-US"/>
          </a:p>
        </p:txBody>
      </p:sp>
    </p:spTree>
    <p:extLst>
      <p:ext uri="{BB962C8B-B14F-4D97-AF65-F5344CB8AC3E}">
        <p14:creationId xmlns:p14="http://schemas.microsoft.com/office/powerpoint/2010/main" val="298848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8E8A892-60BD-4EBE-A5C4-DE8D0E61376C}" type="datetime1">
              <a:rPr lang="en-US" smtClean="0"/>
              <a:t>5/11/2020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003FB1D-794C-400D-B770-FBEC622B0C4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166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2F7F5-EA50-47E1-B994-631EEF8E7FDF}"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44868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B1114B-E66D-42C7-B5D1-3B2AB6B900A0}"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3693999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59C3806-25EF-4823-B1A8-F800DA4894DE}" type="datetime1">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583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898261-A5AA-4266-98CA-F732925D2FD3}"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279466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4370A8-FE3F-442F-B65B-8259E1A21B38}" type="datetime1">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3FB1D-794C-400D-B770-FBEC622B0C4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87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F8B4C4-AC0E-4A2C-922C-9EE85208A624}"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345296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642500-7A89-4BCA-A4A4-25C1D6BB53A4}" type="datetime1">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395244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B2CEF7-5FD9-417B-A8E5-C4365BB49A04}" type="datetime1">
              <a:rPr lang="en-US" smtClean="0"/>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218069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F30AD-00FA-42CC-8805-0012BE99DCD5}" type="datetime1">
              <a:rPr lang="en-US" smtClean="0"/>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361565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30ADFA-C34E-4682-B6EB-6DE919896F81}"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6371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512638-BBE8-4C6D-A477-7CA9026BD851}" type="datetime1">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3FB1D-794C-400D-B770-FBEC622B0C4A}" type="slidenum">
              <a:rPr lang="en-US" smtClean="0"/>
              <a:t>‹#›</a:t>
            </a:fld>
            <a:endParaRPr lang="en-US"/>
          </a:p>
        </p:txBody>
      </p:sp>
    </p:spTree>
    <p:extLst>
      <p:ext uri="{BB962C8B-B14F-4D97-AF65-F5344CB8AC3E}">
        <p14:creationId xmlns:p14="http://schemas.microsoft.com/office/powerpoint/2010/main" val="7411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
              <a:srgbClr val="FFFF80"/>
            </a:gs>
            <a:gs pos="0">
              <a:srgbClr val="FFFF00"/>
            </a:gs>
            <a:gs pos="7000">
              <a:schemeClr val="accent2">
                <a:lumMod val="0"/>
                <a:lumOff val="100000"/>
              </a:schemeClr>
            </a:gs>
            <a:gs pos="27000">
              <a:srgbClr val="00206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7BC2BE0-4744-446C-8C46-542EC8929EE1}" type="datetime1">
              <a:rPr lang="en-US" smtClean="0"/>
              <a:t>5/11/2020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003FB1D-794C-400D-B770-FBEC622B0C4A}" type="slidenum">
              <a:rPr lang="en-US" smtClean="0"/>
              <a:t>‹#›</a:t>
            </a:fld>
            <a:endParaRPr lang="en-US"/>
          </a:p>
        </p:txBody>
      </p:sp>
    </p:spTree>
    <p:extLst>
      <p:ext uri="{BB962C8B-B14F-4D97-AF65-F5344CB8AC3E}">
        <p14:creationId xmlns:p14="http://schemas.microsoft.com/office/powerpoint/2010/main" val="16590255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7.jfif"/><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12.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fif"/><Relationship Id="rId1" Type="http://schemas.openxmlformats.org/officeDocument/2006/relationships/slideLayout" Target="../slideLayouts/slideLayout7.xml"/><Relationship Id="rId4" Type="http://schemas.openxmlformats.org/officeDocument/2006/relationships/image" Target="../media/image10.jf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05575" y="647114"/>
            <a:ext cx="5824025" cy="369332"/>
          </a:xfrm>
          <a:prstGeom prst="rect">
            <a:avLst/>
          </a:prstGeom>
          <a:noFill/>
        </p:spPr>
        <p:txBody>
          <a:bodyPr wrap="square" rtlCol="0">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310" y="174555"/>
            <a:ext cx="8342141" cy="1314450"/>
          </a:xfrm>
          <a:prstGeom prst="rect">
            <a:avLst/>
          </a:prstGeom>
        </p:spPr>
      </p:pic>
      <p:sp>
        <p:nvSpPr>
          <p:cNvPr id="4" name="TextBox 3"/>
          <p:cNvSpPr txBox="1"/>
          <p:nvPr/>
        </p:nvSpPr>
        <p:spPr>
          <a:xfrm>
            <a:off x="2321168" y="1334261"/>
            <a:ext cx="6977576" cy="1015663"/>
          </a:xfrm>
          <a:prstGeom prst="rect">
            <a:avLst/>
          </a:prstGeom>
          <a:noFill/>
        </p:spPr>
        <p:txBody>
          <a:bodyPr wrap="square" rtlCol="0">
            <a:spAutoFit/>
          </a:bodyPr>
          <a:lstStyle/>
          <a:p>
            <a:r>
              <a:rPr lang="bn-IN" sz="6000" b="1" dirty="0" smtClean="0">
                <a:latin typeface="NikoshBAN" pitchFamily="2" charset="0"/>
                <a:cs typeface="NikoshBAN" pitchFamily="2" charset="0"/>
              </a:rPr>
              <a:t>মাল্টিমিডিয়া শ্রেণিতে স্বাগত </a:t>
            </a:r>
            <a:endParaRPr lang="en-US" sz="6000" b="1"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310" y="2223313"/>
            <a:ext cx="8637564" cy="4318163"/>
          </a:xfrm>
          <a:prstGeom prst="rect">
            <a:avLst/>
          </a:prstGeom>
        </p:spPr>
      </p:pic>
    </p:spTree>
    <p:extLst>
      <p:ext uri="{BB962C8B-B14F-4D97-AF65-F5344CB8AC3E}">
        <p14:creationId xmlns:p14="http://schemas.microsoft.com/office/powerpoint/2010/main" val="23180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54" y="226107"/>
            <a:ext cx="5252158" cy="29250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516" y="226108"/>
            <a:ext cx="5317588" cy="29250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54" y="3674384"/>
            <a:ext cx="5252157" cy="24169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516" y="3674383"/>
            <a:ext cx="5317588" cy="2416928"/>
          </a:xfrm>
          <a:prstGeom prst="rect">
            <a:avLst/>
          </a:prstGeom>
        </p:spPr>
      </p:pic>
      <p:sp>
        <p:nvSpPr>
          <p:cNvPr id="3" name="TextBox 2"/>
          <p:cNvSpPr txBox="1"/>
          <p:nvPr/>
        </p:nvSpPr>
        <p:spPr>
          <a:xfrm>
            <a:off x="2630656" y="3151163"/>
            <a:ext cx="1223891"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পাহাড়</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8046719" y="3151163"/>
            <a:ext cx="1069145"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পর্বত</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2630656" y="6075457"/>
            <a:ext cx="1223891"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আসমান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8299937" y="6127839"/>
            <a:ext cx="1041011"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জমিন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4093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80">
                                          <p:stCondLst>
                                            <p:cond delay="0"/>
                                          </p:stCondLst>
                                        </p:cTn>
                                        <p:tgtEl>
                                          <p:spTgt spid="8"/>
                                        </p:tgtEl>
                                      </p:cBhvr>
                                    </p:animEffect>
                                    <p:anim calcmode="lin" valueType="num">
                                      <p:cBhvr>
                                        <p:cTn id="4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3" dur="26">
                                          <p:stCondLst>
                                            <p:cond delay="650"/>
                                          </p:stCondLst>
                                        </p:cTn>
                                        <p:tgtEl>
                                          <p:spTgt spid="8"/>
                                        </p:tgtEl>
                                      </p:cBhvr>
                                      <p:to x="100000" y="60000"/>
                                    </p:animScale>
                                    <p:animScale>
                                      <p:cBhvr>
                                        <p:cTn id="54" dur="166" decel="50000">
                                          <p:stCondLst>
                                            <p:cond delay="676"/>
                                          </p:stCondLst>
                                        </p:cTn>
                                        <p:tgtEl>
                                          <p:spTgt spid="8"/>
                                        </p:tgtEl>
                                      </p:cBhvr>
                                      <p:to x="100000" y="100000"/>
                                    </p:animScale>
                                    <p:animScale>
                                      <p:cBhvr>
                                        <p:cTn id="55" dur="26">
                                          <p:stCondLst>
                                            <p:cond delay="1312"/>
                                          </p:stCondLst>
                                        </p:cTn>
                                        <p:tgtEl>
                                          <p:spTgt spid="8"/>
                                        </p:tgtEl>
                                      </p:cBhvr>
                                      <p:to x="100000" y="80000"/>
                                    </p:animScale>
                                    <p:animScale>
                                      <p:cBhvr>
                                        <p:cTn id="56" dur="166" decel="50000">
                                          <p:stCondLst>
                                            <p:cond delay="1338"/>
                                          </p:stCondLst>
                                        </p:cTn>
                                        <p:tgtEl>
                                          <p:spTgt spid="8"/>
                                        </p:tgtEl>
                                      </p:cBhvr>
                                      <p:to x="100000" y="100000"/>
                                    </p:animScale>
                                    <p:animScale>
                                      <p:cBhvr>
                                        <p:cTn id="57" dur="26">
                                          <p:stCondLst>
                                            <p:cond delay="1642"/>
                                          </p:stCondLst>
                                        </p:cTn>
                                        <p:tgtEl>
                                          <p:spTgt spid="8"/>
                                        </p:tgtEl>
                                      </p:cBhvr>
                                      <p:to x="100000" y="90000"/>
                                    </p:animScale>
                                    <p:animScale>
                                      <p:cBhvr>
                                        <p:cTn id="58" dur="166" decel="50000">
                                          <p:stCondLst>
                                            <p:cond delay="1668"/>
                                          </p:stCondLst>
                                        </p:cTn>
                                        <p:tgtEl>
                                          <p:spTgt spid="8"/>
                                        </p:tgtEl>
                                      </p:cBhvr>
                                      <p:to x="100000" y="100000"/>
                                    </p:animScale>
                                    <p:animScale>
                                      <p:cBhvr>
                                        <p:cTn id="59" dur="26">
                                          <p:stCondLst>
                                            <p:cond delay="1808"/>
                                          </p:stCondLst>
                                        </p:cTn>
                                        <p:tgtEl>
                                          <p:spTgt spid="8"/>
                                        </p:tgtEl>
                                      </p:cBhvr>
                                      <p:to x="100000" y="95000"/>
                                    </p:animScale>
                                    <p:animScale>
                                      <p:cBhvr>
                                        <p:cTn id="6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42" y="354697"/>
            <a:ext cx="4979963" cy="27401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92" y="354697"/>
            <a:ext cx="4881489" cy="274019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95" y="3471103"/>
            <a:ext cx="5176910" cy="244008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153" y="3471103"/>
            <a:ext cx="5022166" cy="2440088"/>
          </a:xfrm>
          <a:prstGeom prst="rect">
            <a:avLst/>
          </a:prstGeom>
        </p:spPr>
      </p:pic>
      <p:sp>
        <p:nvSpPr>
          <p:cNvPr id="6" name="TextBox 5"/>
          <p:cNvSpPr txBox="1"/>
          <p:nvPr/>
        </p:nvSpPr>
        <p:spPr>
          <a:xfrm>
            <a:off x="2602523" y="3121242"/>
            <a:ext cx="872198"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সাগর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8862646" y="3121242"/>
            <a:ext cx="787792"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নদী</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2644727" y="5922342"/>
            <a:ext cx="773724"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বন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8637563" y="5999286"/>
            <a:ext cx="1012875" cy="523220"/>
          </a:xfrm>
          <a:prstGeom prst="rect">
            <a:avLst/>
          </a:prstGeom>
          <a:noFill/>
        </p:spPr>
        <p:txBody>
          <a:bodyPr wrap="square" rtlCol="0">
            <a:spAutoFit/>
          </a:bodyPr>
          <a:lstStyle/>
          <a:p>
            <a:r>
              <a:rPr lang="en-US" sz="2800" dirty="0" err="1" smtClean="0">
                <a:effectLst>
                  <a:outerShdw blurRad="38100" dist="38100" dir="2700000" algn="tl">
                    <a:srgbClr val="000000">
                      <a:alpha val="43137"/>
                    </a:srgbClr>
                  </a:outerShdw>
                </a:effectLst>
                <a:latin typeface="NikoshBAN" pitchFamily="2" charset="0"/>
                <a:cs typeface="NikoshBAN" pitchFamily="2" charset="0"/>
              </a:rPr>
              <a:t>জঙ্গল</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3921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9974" y="420245"/>
            <a:ext cx="5444197"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সুরা আল কারিয়াহ এর দ্বিতীয় পর্যায়ঃ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351691" y="1420837"/>
            <a:ext cx="11493305" cy="49658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TextBox 3"/>
          <p:cNvSpPr txBox="1"/>
          <p:nvPr/>
        </p:nvSpPr>
        <p:spPr>
          <a:xfrm>
            <a:off x="351692" y="1557219"/>
            <a:ext cx="11493305" cy="4524315"/>
          </a:xfrm>
          <a:prstGeom prst="rect">
            <a:avLst/>
          </a:prstGeom>
          <a:noFill/>
        </p:spPr>
        <p:txBody>
          <a:bodyPr wrap="square" rtlCol="0">
            <a:spAutoFit/>
          </a:bodyPr>
          <a:lstStyle/>
          <a:p>
            <a:r>
              <a:rPr lang="bn-IN" sz="3600" dirty="0" smtClean="0">
                <a:latin typeface="NikoshBAN" pitchFamily="2" charset="0"/>
                <a:cs typeface="NikoshBAN" pitchFamily="2" charset="0"/>
              </a:rPr>
              <a:t>এ সুরার দ্বিতীয় পর্যায়ে ০৬ টি আয়াতে আল্লাহ দুনিয়ার কাজকুর্মের পরিণতি বর্ননা করেছেন। হাসরের ময়দানে সমস্ত মানুষের হিসাবনিকাশ নেওয়া হবে। মানুষের পাপপূণ্য পাল্লায় ওজন করা হবে। দুনিয়ায় যে ব্যক্তি নেক কাজ করবে, তার পুণ্যের পাল্লা ভারী হবে। সে লাভ করবে চিরশান্তির জান্নাত। সে সেখানে সন্তুষ্ট চিত্তে বসবাস করবে। অপরদিকে যার পূণ্যের পাল্লা হালকা হবে তার পাপের পাল্লা ভারী হবে। তাকে জাহান্নামে নিক্ষেপ করা হবে। হাবিয়া নামক দোযখ হবে তার বাসস্থান। হাবিয়া খুবই গভীর স্থান। এতে রয়েছে উত্তপ্ত আগুন। সেখানে পাপীরা কঠিন শাস্তি ভোগ করবে।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9529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2686930" y="126609"/>
            <a:ext cx="6161649" cy="1519311"/>
          </a:xfrm>
          <a:prstGeom prst="irregularSeal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জোড়ার</a:t>
            </a:r>
            <a:r>
              <a:rPr lang="en-US" sz="4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কাজ</a:t>
            </a:r>
            <a:r>
              <a:rPr lang="en-US" sz="4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929" y="1840009"/>
            <a:ext cx="6035039" cy="3055547"/>
          </a:xfrm>
          <a:prstGeom prst="rect">
            <a:avLst/>
          </a:prstGeom>
        </p:spPr>
      </p:pic>
      <p:sp>
        <p:nvSpPr>
          <p:cNvPr id="4" name="TextBox 3"/>
          <p:cNvSpPr txBox="1"/>
          <p:nvPr/>
        </p:nvSpPr>
        <p:spPr>
          <a:xfrm>
            <a:off x="3573194" y="5303520"/>
            <a:ext cx="4417255"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rPr>
              <a:t>হাবিয়া কী? তার বর্ননা দাও।</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01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806" y="1944376"/>
            <a:ext cx="6428935" cy="584775"/>
          </a:xfrm>
          <a:prstGeom prst="rect">
            <a:avLst/>
          </a:prstGeom>
          <a:noFill/>
        </p:spPr>
        <p:txBody>
          <a:bodyPr wrap="square" rtlCol="0">
            <a:spAutoFit/>
          </a:bodyPr>
          <a:lstStyle/>
          <a:p>
            <a:pPr marL="457200" indent="-457200">
              <a:buFont typeface="Wingdings" pitchFamily="2" charset="2"/>
              <a:buChar char="v"/>
            </a:pPr>
            <a:r>
              <a:rPr lang="bn-IN" sz="3200" dirty="0" smtClean="0">
                <a:effectLst>
                  <a:outerShdw blurRad="38100" dist="38100" dir="2700000" algn="tl">
                    <a:srgbClr val="000000">
                      <a:alpha val="43137"/>
                    </a:srgbClr>
                  </a:outerShdw>
                </a:effectLst>
                <a:latin typeface="NikoshBAN" pitchFamily="2" charset="0"/>
                <a:cs typeface="NikoshBAN" pitchFamily="2" charset="0"/>
              </a:rPr>
              <a:t>এ দুনিয়ার জীবন ও দুনিয়া উভয়ই ক্ষণস্থায়ী।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2" name="Down Ribbon 1"/>
          <p:cNvSpPr/>
          <p:nvPr/>
        </p:nvSpPr>
        <p:spPr>
          <a:xfrm>
            <a:off x="2067952" y="717452"/>
            <a:ext cx="7455876" cy="590843"/>
          </a:xfrm>
          <a:prstGeom prst="ribb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এ সুরার শিক্ষা </a:t>
            </a:r>
            <a:endPar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998807" y="2529151"/>
            <a:ext cx="9875520" cy="584775"/>
          </a:xfrm>
          <a:prstGeom prst="rect">
            <a:avLst/>
          </a:prstGeom>
          <a:noFill/>
        </p:spPr>
        <p:txBody>
          <a:bodyPr wrap="square" rtlCol="0">
            <a:spAutoFit/>
          </a:bodyPr>
          <a:lstStyle/>
          <a:p>
            <a:pPr marL="457200" indent="-457200">
              <a:buFont typeface="Wingdings" pitchFamily="2" charset="2"/>
              <a:buChar char="v"/>
            </a:pPr>
            <a:r>
              <a:rPr lang="bn-IN" sz="3200" dirty="0" smtClean="0">
                <a:effectLst>
                  <a:outerShdw blurRad="38100" dist="38100" dir="2700000" algn="tl">
                    <a:srgbClr val="000000">
                      <a:alpha val="43137"/>
                    </a:srgbClr>
                  </a:outerShdw>
                </a:effectLst>
                <a:latin typeface="NikoshBAN" pitchFamily="2" charset="0"/>
                <a:cs typeface="NikoshBAN" pitchFamily="2" charset="0"/>
              </a:rPr>
              <a:t>মহাপ্রলয়ের মাধ্যমে আল্লাহ গোটা দুনিয়া ও সৃষ্টিজগত ধ্বংশ করে দেবেন।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998806" y="3113926"/>
            <a:ext cx="6428935" cy="584775"/>
          </a:xfrm>
          <a:prstGeom prst="rect">
            <a:avLst/>
          </a:prstGeom>
          <a:noFill/>
        </p:spPr>
        <p:txBody>
          <a:bodyPr wrap="square" rtlCol="0">
            <a:spAutoFit/>
          </a:bodyPr>
          <a:lstStyle/>
          <a:p>
            <a:pPr marL="457200" indent="-457200">
              <a:buFont typeface="Wingdings" pitchFamily="2" charset="2"/>
              <a:buChar char="v"/>
            </a:pPr>
            <a:r>
              <a:rPr lang="bn-IN" sz="3200" dirty="0" smtClean="0">
                <a:effectLst>
                  <a:outerShdw blurRad="38100" dist="38100" dir="2700000" algn="tl">
                    <a:srgbClr val="000000">
                      <a:alpha val="43137"/>
                    </a:srgbClr>
                  </a:outerShdw>
                </a:effectLst>
                <a:latin typeface="NikoshBAN" pitchFamily="2" charset="0"/>
                <a:cs typeface="NikoshBAN" pitchFamily="2" charset="0"/>
              </a:rPr>
              <a:t>হাশরে মানুষের ভালোমন্দের বিচার করা হবে।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998807" y="3698701"/>
            <a:ext cx="6752491" cy="584775"/>
          </a:xfrm>
          <a:prstGeom prst="rect">
            <a:avLst/>
          </a:prstGeom>
          <a:noFill/>
        </p:spPr>
        <p:txBody>
          <a:bodyPr wrap="square" rtlCol="0">
            <a:spAutoFit/>
          </a:bodyPr>
          <a:lstStyle/>
          <a:p>
            <a:pPr marL="457200" indent="-457200">
              <a:buFont typeface="Wingdings" pitchFamily="2" charset="2"/>
              <a:buChar char="v"/>
            </a:pPr>
            <a:r>
              <a:rPr lang="bn-IN" sz="3200" dirty="0" smtClean="0">
                <a:effectLst>
                  <a:outerShdw blurRad="38100" dist="38100" dir="2700000" algn="tl">
                    <a:srgbClr val="000000">
                      <a:alpha val="43137"/>
                    </a:srgbClr>
                  </a:outerShdw>
                </a:effectLst>
                <a:latin typeface="NikoshBAN" pitchFamily="2" charset="0"/>
                <a:cs typeface="NikoshBAN" pitchFamily="2" charset="0"/>
              </a:rPr>
              <a:t>নেককার ব্যক্তির স্থান হবে চিরশান্তির জান্নাত।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998807" y="4283476"/>
            <a:ext cx="9158067" cy="584775"/>
          </a:xfrm>
          <a:prstGeom prst="rect">
            <a:avLst/>
          </a:prstGeom>
          <a:noFill/>
        </p:spPr>
        <p:txBody>
          <a:bodyPr wrap="square" rtlCol="0">
            <a:spAutoFit/>
          </a:bodyPr>
          <a:lstStyle/>
          <a:p>
            <a:pPr marL="457200" indent="-457200">
              <a:buFont typeface="Wingdings" pitchFamily="2" charset="2"/>
              <a:buChar char="v"/>
            </a:pPr>
            <a:r>
              <a:rPr lang="bn-IN" sz="3200" dirty="0" smtClean="0">
                <a:effectLst>
                  <a:outerShdw blurRad="38100" dist="38100" dir="2700000" algn="tl">
                    <a:srgbClr val="000000">
                      <a:alpha val="43137"/>
                    </a:srgbClr>
                  </a:outerShdw>
                </a:effectLst>
                <a:latin typeface="NikoshBAN" pitchFamily="2" charset="0"/>
                <a:cs typeface="NikoshBAN" pitchFamily="2" charset="0"/>
              </a:rPr>
              <a:t>আর পাপীদের ঠিকানা হবে যন্ত্রণাদায়ক শাস্তির জাহান্নাম।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7862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1662" y="405430"/>
            <a:ext cx="2082018" cy="691851"/>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bn-IN" sz="4000" dirty="0">
                <a:solidFill>
                  <a:srgbClr val="000000"/>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dirty="0"/>
          </a:p>
        </p:txBody>
      </p:sp>
      <p:sp>
        <p:nvSpPr>
          <p:cNvPr id="4" name="TextBox 3"/>
          <p:cNvSpPr txBox="1"/>
          <p:nvPr/>
        </p:nvSpPr>
        <p:spPr>
          <a:xfrm>
            <a:off x="956602" y="1210212"/>
            <a:ext cx="10367890"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১। সুরা আল-কারিয়াহ কোথায় অবতীর্ণ হয় ?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886262" y="1645527"/>
            <a:ext cx="9228407"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(ক) মদিনায়   (খ) মক্কায়  (গ) আরাফায়  (ঘ) মিনায়</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1195754" y="2123046"/>
            <a:ext cx="2715064" cy="646331"/>
          </a:xfrm>
          <a:prstGeom prst="rect">
            <a:avLst/>
          </a:prstGeom>
          <a:noFill/>
        </p:spPr>
        <p:txBody>
          <a:bodyPr wrap="square" rtlCol="0">
            <a:spAutoFit/>
          </a:bodyPr>
          <a:lstStyle/>
          <a:p>
            <a:pPr marL="285750" indent="-285750">
              <a:buFont typeface="Wingdings" pitchFamily="2" charset="2"/>
              <a:buChar char="ü"/>
            </a:pPr>
            <a:r>
              <a:rPr lang="bn-IN" sz="3600" dirty="0" smtClean="0">
                <a:effectLst>
                  <a:outerShdw blurRad="38100" dist="38100" dir="2700000" algn="tl">
                    <a:srgbClr val="000000">
                      <a:alpha val="43137"/>
                    </a:srgbClr>
                  </a:outerShdw>
                </a:effectLst>
                <a:latin typeface="NikoshBAN" pitchFamily="2" charset="0"/>
                <a:cs typeface="NikoshBAN" pitchFamily="2" charset="0"/>
              </a:rPr>
              <a:t>(খ) মক্কায়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928466" y="2625173"/>
            <a:ext cx="6879102"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২।সুরা আল-কারিয়াহ এর আয়াত সংখ্যা কত ?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TextBox 7"/>
          <p:cNvSpPr txBox="1"/>
          <p:nvPr/>
        </p:nvSpPr>
        <p:spPr>
          <a:xfrm>
            <a:off x="942536" y="3062806"/>
            <a:ext cx="6541477"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(ক) ১২ টি  (খ) ১৪ টি  (গ) ১১ টি  (ঘ) ১৬ টি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9" name="TextBox 8"/>
          <p:cNvSpPr txBox="1"/>
          <p:nvPr/>
        </p:nvSpPr>
        <p:spPr>
          <a:xfrm>
            <a:off x="1195754" y="3574733"/>
            <a:ext cx="2293034" cy="646331"/>
          </a:xfrm>
          <a:prstGeom prst="rect">
            <a:avLst/>
          </a:prstGeom>
          <a:noFill/>
        </p:spPr>
        <p:txBody>
          <a:bodyPr wrap="square" rtlCol="0">
            <a:spAutoFit/>
          </a:bodyPr>
          <a:lstStyle/>
          <a:p>
            <a:pPr marL="571500" indent="-571500">
              <a:buFont typeface="Wingdings" pitchFamily="2" charset="2"/>
              <a:buChar char="ü"/>
            </a:pPr>
            <a:r>
              <a:rPr lang="bn-IN" sz="3600" dirty="0" smtClean="0">
                <a:effectLst>
                  <a:outerShdw blurRad="38100" dist="38100" dir="2700000" algn="tl">
                    <a:srgbClr val="000000">
                      <a:alpha val="43137"/>
                    </a:srgbClr>
                  </a:outerShdw>
                </a:effectLst>
                <a:latin typeface="NikoshBAN" pitchFamily="2" charset="0"/>
                <a:cs typeface="NikoshBAN" pitchFamily="2" charset="0"/>
              </a:rPr>
              <a:t>(গ) ১১ টি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TextBox 9"/>
          <p:cNvSpPr txBox="1"/>
          <p:nvPr/>
        </p:nvSpPr>
        <p:spPr>
          <a:xfrm>
            <a:off x="956601" y="4122225"/>
            <a:ext cx="8117061"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৩। সুরা আল-কারিয়ায় কয় ধরনের বিষয় উল্লেখ রয়েছে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956603" y="4726353"/>
            <a:ext cx="4346918"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(ক) ২  (খ) ৩  (গ) ৪  (ঘ) ৫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12" name="TextBox 11"/>
          <p:cNvSpPr txBox="1"/>
          <p:nvPr/>
        </p:nvSpPr>
        <p:spPr>
          <a:xfrm>
            <a:off x="1195754" y="5287103"/>
            <a:ext cx="3671668" cy="646331"/>
          </a:xfrm>
          <a:prstGeom prst="rect">
            <a:avLst/>
          </a:prstGeom>
          <a:noFill/>
        </p:spPr>
        <p:txBody>
          <a:bodyPr wrap="square" rtlCol="0">
            <a:spAutoFit/>
          </a:bodyPr>
          <a:lstStyle/>
          <a:p>
            <a:pPr marL="571500" indent="-571500">
              <a:buFont typeface="Wingdings" pitchFamily="2" charset="2"/>
              <a:buChar char="ü"/>
            </a:pPr>
            <a:r>
              <a:rPr lang="bn-IN" sz="3600" dirty="0" smtClean="0">
                <a:effectLst>
                  <a:outerShdw blurRad="38100" dist="38100" dir="2700000" algn="tl">
                    <a:srgbClr val="000000">
                      <a:alpha val="43137"/>
                    </a:srgbClr>
                  </a:outerShdw>
                </a:effectLst>
                <a:latin typeface="NikoshBAN" pitchFamily="2" charset="0"/>
                <a:cs typeface="NikoshBAN" pitchFamily="2" charset="0"/>
              </a:rPr>
              <a:t>(ক) ২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721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1000" fill="hold"/>
                                        <p:tgtEl>
                                          <p:spTgt spid="10"/>
                                        </p:tgtEl>
                                        <p:attrNameLst>
                                          <p:attrName>ppt_w</p:attrName>
                                        </p:attrNameLst>
                                      </p:cBhvr>
                                      <p:tavLst>
                                        <p:tav tm="0">
                                          <p:val>
                                            <p:fltVal val="0"/>
                                          </p:val>
                                        </p:tav>
                                        <p:tav tm="100000">
                                          <p:val>
                                            <p:strVal val="#ppt_w"/>
                                          </p:val>
                                        </p:tav>
                                      </p:tavLst>
                                    </p:anim>
                                    <p:anim calcmode="lin" valueType="num">
                                      <p:cBhvr>
                                        <p:cTn id="61" dur="1000" fill="hold"/>
                                        <p:tgtEl>
                                          <p:spTgt spid="10"/>
                                        </p:tgtEl>
                                        <p:attrNameLst>
                                          <p:attrName>ppt_h</p:attrName>
                                        </p:attrNameLst>
                                      </p:cBhvr>
                                      <p:tavLst>
                                        <p:tav tm="0">
                                          <p:val>
                                            <p:fltVal val="0"/>
                                          </p:val>
                                        </p:tav>
                                        <p:tav tm="100000">
                                          <p:val>
                                            <p:strVal val="#ppt_h"/>
                                          </p:val>
                                        </p:tav>
                                      </p:tavLst>
                                    </p:anim>
                                    <p:anim calcmode="lin" valueType="num">
                                      <p:cBhvr>
                                        <p:cTn id="62" dur="1000" fill="hold"/>
                                        <p:tgtEl>
                                          <p:spTgt spid="10"/>
                                        </p:tgtEl>
                                        <p:attrNameLst>
                                          <p:attrName>style.rotation</p:attrName>
                                        </p:attrNameLst>
                                      </p:cBhvr>
                                      <p:tavLst>
                                        <p:tav tm="0">
                                          <p:val>
                                            <p:fltVal val="90"/>
                                          </p:val>
                                        </p:tav>
                                        <p:tav tm="100000">
                                          <p:val>
                                            <p:fltVal val="0"/>
                                          </p:val>
                                        </p:tav>
                                      </p:tavLst>
                                    </p:anim>
                                    <p:animEffect transition="in" filter="fade">
                                      <p:cBhvr>
                                        <p:cTn id="63" dur="1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down)">
                                      <p:cBhvr>
                                        <p:cTn id="68" dur="580">
                                          <p:stCondLst>
                                            <p:cond delay="0"/>
                                          </p:stCondLst>
                                        </p:cTn>
                                        <p:tgtEl>
                                          <p:spTgt spid="11"/>
                                        </p:tgtEl>
                                      </p:cBhvr>
                                    </p:animEffect>
                                    <p:anim calcmode="lin" valueType="num">
                                      <p:cBhvr>
                                        <p:cTn id="6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4" dur="26">
                                          <p:stCondLst>
                                            <p:cond delay="650"/>
                                          </p:stCondLst>
                                        </p:cTn>
                                        <p:tgtEl>
                                          <p:spTgt spid="11"/>
                                        </p:tgtEl>
                                      </p:cBhvr>
                                      <p:to x="100000" y="60000"/>
                                    </p:animScale>
                                    <p:animScale>
                                      <p:cBhvr>
                                        <p:cTn id="75" dur="166" decel="50000">
                                          <p:stCondLst>
                                            <p:cond delay="676"/>
                                          </p:stCondLst>
                                        </p:cTn>
                                        <p:tgtEl>
                                          <p:spTgt spid="11"/>
                                        </p:tgtEl>
                                      </p:cBhvr>
                                      <p:to x="100000" y="100000"/>
                                    </p:animScale>
                                    <p:animScale>
                                      <p:cBhvr>
                                        <p:cTn id="76" dur="26">
                                          <p:stCondLst>
                                            <p:cond delay="1312"/>
                                          </p:stCondLst>
                                        </p:cTn>
                                        <p:tgtEl>
                                          <p:spTgt spid="11"/>
                                        </p:tgtEl>
                                      </p:cBhvr>
                                      <p:to x="100000" y="80000"/>
                                    </p:animScale>
                                    <p:animScale>
                                      <p:cBhvr>
                                        <p:cTn id="77" dur="166" decel="50000">
                                          <p:stCondLst>
                                            <p:cond delay="1338"/>
                                          </p:stCondLst>
                                        </p:cTn>
                                        <p:tgtEl>
                                          <p:spTgt spid="11"/>
                                        </p:tgtEl>
                                      </p:cBhvr>
                                      <p:to x="100000" y="100000"/>
                                    </p:animScale>
                                    <p:animScale>
                                      <p:cBhvr>
                                        <p:cTn id="78" dur="26">
                                          <p:stCondLst>
                                            <p:cond delay="1642"/>
                                          </p:stCondLst>
                                        </p:cTn>
                                        <p:tgtEl>
                                          <p:spTgt spid="11"/>
                                        </p:tgtEl>
                                      </p:cBhvr>
                                      <p:to x="100000" y="90000"/>
                                    </p:animScale>
                                    <p:animScale>
                                      <p:cBhvr>
                                        <p:cTn id="79" dur="166" decel="50000">
                                          <p:stCondLst>
                                            <p:cond delay="1668"/>
                                          </p:stCondLst>
                                        </p:cTn>
                                        <p:tgtEl>
                                          <p:spTgt spid="11"/>
                                        </p:tgtEl>
                                      </p:cBhvr>
                                      <p:to x="100000" y="100000"/>
                                    </p:animScale>
                                    <p:animScale>
                                      <p:cBhvr>
                                        <p:cTn id="80" dur="26">
                                          <p:stCondLst>
                                            <p:cond delay="1808"/>
                                          </p:stCondLst>
                                        </p:cTn>
                                        <p:tgtEl>
                                          <p:spTgt spid="11"/>
                                        </p:tgtEl>
                                      </p:cBhvr>
                                      <p:to x="100000" y="95000"/>
                                    </p:animScale>
                                    <p:animScale>
                                      <p:cBhvr>
                                        <p:cTn id="81" dur="166" decel="50000">
                                          <p:stCondLst>
                                            <p:cond delay="1834"/>
                                          </p:stCondLst>
                                        </p:cTn>
                                        <p:tgtEl>
                                          <p:spTgt spid="1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a:off x="2686930" y="126609"/>
            <a:ext cx="6161649" cy="1519311"/>
          </a:xfrm>
          <a:prstGeom prst="irregularSeal1">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4000" dirty="0" smtClean="0">
                <a:solidFill>
                  <a:srgbClr val="0070C0"/>
                </a:solidFill>
                <a:effectLst>
                  <a:outerShdw blurRad="38100" dist="38100" dir="2700000" algn="tl">
                    <a:srgbClr val="000000">
                      <a:alpha val="43137"/>
                    </a:srgbClr>
                  </a:outerShdw>
                </a:effectLst>
                <a:latin typeface="NikoshBAN" pitchFamily="2" charset="0"/>
                <a:cs typeface="NikoshBAN" pitchFamily="2" charset="0"/>
              </a:rPr>
              <a:t>দলগত কাজ </a:t>
            </a:r>
            <a:endParaRPr lang="en-US" sz="40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930" y="1645920"/>
            <a:ext cx="6400799" cy="2940147"/>
          </a:xfrm>
          <a:prstGeom prst="rect">
            <a:avLst/>
          </a:prstGeom>
        </p:spPr>
      </p:pic>
      <p:sp>
        <p:nvSpPr>
          <p:cNvPr id="8" name="TextBox 7"/>
          <p:cNvSpPr txBox="1"/>
          <p:nvPr/>
        </p:nvSpPr>
        <p:spPr>
          <a:xfrm>
            <a:off x="682283" y="5022166"/>
            <a:ext cx="10424160" cy="646331"/>
          </a:xfrm>
          <a:prstGeom prst="rect">
            <a:avLst/>
          </a:prstGeom>
          <a:noFill/>
        </p:spPr>
        <p:txBody>
          <a:bodyPr wrap="square" rtlCol="0">
            <a:spAutoFit/>
          </a:bodyPr>
          <a:lstStyle/>
          <a:p>
            <a:r>
              <a:rPr lang="bn-IN" sz="3600" dirty="0" smtClean="0">
                <a:solidFill>
                  <a:srgbClr val="7030A0"/>
                </a:solidFill>
                <a:latin typeface="NikoshBAN" pitchFamily="2" charset="0"/>
                <a:cs typeface="NikoshBAN" pitchFamily="2" charset="0"/>
              </a:rPr>
              <a:t>সুরা আল-কারিয়ায় আল্লাহ কয় ধরনের বিষয় উল্লেখ করেছেন ? বর্ননা কর। </a:t>
            </a:r>
            <a:endParaRPr lang="en-US" sz="3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118396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80">
                                          <p:stCondLst>
                                            <p:cond delay="0"/>
                                          </p:stCondLst>
                                        </p:cTn>
                                        <p:tgtEl>
                                          <p:spTgt spid="8"/>
                                        </p:tgtEl>
                                      </p:cBhvr>
                                    </p:animEffect>
                                    <p:anim calcmode="lin" valueType="num">
                                      <p:cBhvr>
                                        <p:cTn id="1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3" dur="26">
                                          <p:stCondLst>
                                            <p:cond delay="650"/>
                                          </p:stCondLst>
                                        </p:cTn>
                                        <p:tgtEl>
                                          <p:spTgt spid="8"/>
                                        </p:tgtEl>
                                      </p:cBhvr>
                                      <p:to x="100000" y="60000"/>
                                    </p:animScale>
                                    <p:animScale>
                                      <p:cBhvr>
                                        <p:cTn id="24" dur="166" decel="50000">
                                          <p:stCondLst>
                                            <p:cond delay="676"/>
                                          </p:stCondLst>
                                        </p:cTn>
                                        <p:tgtEl>
                                          <p:spTgt spid="8"/>
                                        </p:tgtEl>
                                      </p:cBhvr>
                                      <p:to x="100000" y="100000"/>
                                    </p:animScale>
                                    <p:animScale>
                                      <p:cBhvr>
                                        <p:cTn id="25" dur="26">
                                          <p:stCondLst>
                                            <p:cond delay="1312"/>
                                          </p:stCondLst>
                                        </p:cTn>
                                        <p:tgtEl>
                                          <p:spTgt spid="8"/>
                                        </p:tgtEl>
                                      </p:cBhvr>
                                      <p:to x="100000" y="80000"/>
                                    </p:animScale>
                                    <p:animScale>
                                      <p:cBhvr>
                                        <p:cTn id="26" dur="166" decel="50000">
                                          <p:stCondLst>
                                            <p:cond delay="1338"/>
                                          </p:stCondLst>
                                        </p:cTn>
                                        <p:tgtEl>
                                          <p:spTgt spid="8"/>
                                        </p:tgtEl>
                                      </p:cBhvr>
                                      <p:to x="100000" y="100000"/>
                                    </p:animScale>
                                    <p:animScale>
                                      <p:cBhvr>
                                        <p:cTn id="27" dur="26">
                                          <p:stCondLst>
                                            <p:cond delay="1642"/>
                                          </p:stCondLst>
                                        </p:cTn>
                                        <p:tgtEl>
                                          <p:spTgt spid="8"/>
                                        </p:tgtEl>
                                      </p:cBhvr>
                                      <p:to x="100000" y="90000"/>
                                    </p:animScale>
                                    <p:animScale>
                                      <p:cBhvr>
                                        <p:cTn id="28" dur="166" decel="50000">
                                          <p:stCondLst>
                                            <p:cond delay="1668"/>
                                          </p:stCondLst>
                                        </p:cTn>
                                        <p:tgtEl>
                                          <p:spTgt spid="8"/>
                                        </p:tgtEl>
                                      </p:cBhvr>
                                      <p:to x="100000" y="100000"/>
                                    </p:animScale>
                                    <p:animScale>
                                      <p:cBhvr>
                                        <p:cTn id="29" dur="26">
                                          <p:stCondLst>
                                            <p:cond delay="1808"/>
                                          </p:stCondLst>
                                        </p:cTn>
                                        <p:tgtEl>
                                          <p:spTgt spid="8"/>
                                        </p:tgtEl>
                                      </p:cBhvr>
                                      <p:to x="100000" y="95000"/>
                                    </p:animScale>
                                    <p:animScale>
                                      <p:cBhvr>
                                        <p:cTn id="3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73" y="1560059"/>
            <a:ext cx="6502985" cy="2829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Ribbon 2"/>
          <p:cNvSpPr/>
          <p:nvPr/>
        </p:nvSpPr>
        <p:spPr>
          <a:xfrm>
            <a:off x="1913207" y="309489"/>
            <a:ext cx="7202658" cy="928468"/>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IN" sz="44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বাড়ীর কাজ </a:t>
            </a:r>
            <a:endParaRPr lang="en-US" sz="44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1711080" y="4811151"/>
            <a:ext cx="7807570" cy="1200329"/>
          </a:xfrm>
          <a:prstGeom prst="rect">
            <a:avLst/>
          </a:prstGeom>
          <a:noFill/>
        </p:spPr>
        <p:txBody>
          <a:bodyPr wrap="square" rtlCol="0">
            <a:spAutoFit/>
          </a:bodyPr>
          <a:lstStyle/>
          <a:p>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সুরা আল-কারিয়াহ এর শিক্ষাগুলো লিখে একটি পোষ্টার তৈরী করে নিয়ে আসবে।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10391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37" y="492369"/>
            <a:ext cx="10128739" cy="769441"/>
          </a:xfrm>
          <a:prstGeom prst="rect">
            <a:avLst/>
          </a:prstGeom>
          <a:noFill/>
        </p:spPr>
        <p:txBody>
          <a:bodyPr wrap="square" rtlCol="0">
            <a:spAutoFit/>
          </a:bodyPr>
          <a:lstStyle/>
          <a:p>
            <a:r>
              <a:rPr lang="bn-IN" sz="4400" dirty="0" smtClean="0">
                <a:effectLst>
                  <a:outerShdw blurRad="38100" dist="38100" dir="2700000" algn="tl">
                    <a:srgbClr val="000000">
                      <a:alpha val="43137"/>
                    </a:srgbClr>
                  </a:outerShdw>
                </a:effectLst>
                <a:latin typeface="NikoshBAN" pitchFamily="2" charset="0"/>
                <a:cs typeface="NikoshBAN" pitchFamily="2" charset="0"/>
              </a:rPr>
              <a:t>মাল্টিমিডিয়া ক্লাশে উপস্থিত থাকার জন্য সবাইকে ধন্যবাদ</a:t>
            </a:r>
            <a:endParaRPr lang="en-US" sz="44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206" y="1543164"/>
            <a:ext cx="7962314" cy="44215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695" y="2026187"/>
            <a:ext cx="3467100" cy="1314450"/>
          </a:xfrm>
          <a:prstGeom prst="rect">
            <a:avLst/>
          </a:prstGeom>
        </p:spPr>
      </p:pic>
      <p:sp>
        <p:nvSpPr>
          <p:cNvPr id="5" name="Rectangle 4"/>
          <p:cNvSpPr/>
          <p:nvPr/>
        </p:nvSpPr>
        <p:spPr>
          <a:xfrm>
            <a:off x="4218695" y="3753933"/>
            <a:ext cx="3351336" cy="11816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IN" sz="6000" b="1" u="sng" dirty="0" smtClean="0">
                <a:effectLst>
                  <a:outerShdw blurRad="38100" dist="38100" dir="2700000" algn="tl">
                    <a:srgbClr val="000000">
                      <a:alpha val="43137"/>
                    </a:srgbClr>
                  </a:outerShdw>
                </a:effectLst>
                <a:latin typeface="NikoshBAN" pitchFamily="2" charset="0"/>
                <a:cs typeface="NikoshBAN" pitchFamily="2" charset="0"/>
              </a:rPr>
              <a:t>সমাপ্ত </a:t>
            </a:r>
            <a:endParaRPr lang="en-US" sz="6000" b="1" u="sng"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2689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3034" y="366948"/>
            <a:ext cx="2406769" cy="1015663"/>
          </a:xfrm>
          <a:prstGeom prst="rect">
            <a:avLst/>
          </a:prstGeom>
          <a:noFill/>
        </p:spPr>
        <p:txBody>
          <a:bodyPr wrap="square" rtlCol="0">
            <a:spAutoFit/>
          </a:bodyPr>
          <a:lstStyle/>
          <a:p>
            <a:r>
              <a:rPr lang="bn-IN" sz="6000" b="1" dirty="0" smtClean="0">
                <a:solidFill>
                  <a:srgbClr val="002060"/>
                </a:solidFill>
                <a:latin typeface="NikoshBAN" pitchFamily="2" charset="0"/>
                <a:cs typeface="NikoshBAN" pitchFamily="2" charset="0"/>
              </a:rPr>
              <a:t>পরিচিতি</a:t>
            </a:r>
            <a:r>
              <a:rPr lang="bn-IN" sz="3600" dirty="0" smtClean="0">
                <a:solidFill>
                  <a:srgbClr val="002060"/>
                </a:solidFill>
                <a:latin typeface="NikoshBAN" pitchFamily="2" charset="0"/>
                <a:cs typeface="NikoshBAN" pitchFamily="2" charset="0"/>
              </a:rPr>
              <a:t> </a:t>
            </a:r>
            <a:endParaRPr lang="en-US" sz="3600"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371" y="366948"/>
            <a:ext cx="2338544" cy="2784215"/>
          </a:xfrm>
          <a:prstGeom prst="rect">
            <a:avLst/>
          </a:prstGeom>
        </p:spPr>
      </p:pic>
      <p:sp>
        <p:nvSpPr>
          <p:cNvPr id="4" name="Rectangle 3"/>
          <p:cNvSpPr/>
          <p:nvPr/>
        </p:nvSpPr>
        <p:spPr>
          <a:xfrm>
            <a:off x="323557" y="3305908"/>
            <a:ext cx="3981157" cy="2574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b="1" dirty="0" smtClean="0">
                <a:latin typeface="NikoshBAN" pitchFamily="2" charset="0"/>
                <a:cs typeface="NikoshBAN" pitchFamily="2" charset="0"/>
              </a:rPr>
              <a:t>মোঃ আফজাল হোসেন</a:t>
            </a:r>
          </a:p>
          <a:p>
            <a:pPr algn="ctr"/>
            <a:r>
              <a:rPr lang="bn-IN" sz="2800" b="1" dirty="0" smtClean="0">
                <a:latin typeface="NikoshBAN" pitchFamily="2" charset="0"/>
                <a:cs typeface="NikoshBAN" pitchFamily="2" charset="0"/>
              </a:rPr>
              <a:t>সহকারী শিক্ষক (ইসলাম ধর্ম)</a:t>
            </a:r>
          </a:p>
          <a:p>
            <a:pPr algn="ctr"/>
            <a:r>
              <a:rPr lang="bn-IN" sz="2800" b="1" dirty="0" smtClean="0">
                <a:latin typeface="NikoshBAN" pitchFamily="2" charset="0"/>
                <a:cs typeface="NikoshBAN" pitchFamily="2" charset="0"/>
              </a:rPr>
              <a:t>রামনগর উচ্চ বিদ্যালয়</a:t>
            </a:r>
          </a:p>
          <a:p>
            <a:pPr algn="ctr"/>
            <a:r>
              <a:rPr lang="bn-IN" sz="2800" b="1" dirty="0" smtClean="0">
                <a:latin typeface="NikoshBAN" pitchFamily="2" charset="0"/>
                <a:cs typeface="NikoshBAN" pitchFamily="2" charset="0"/>
              </a:rPr>
              <a:t>নিয়ামতপুর, নওগাঁ। </a:t>
            </a:r>
          </a:p>
          <a:p>
            <a:pPr algn="ctr"/>
            <a:r>
              <a:rPr lang="bn-IN" sz="2800" b="1" dirty="0" smtClean="0">
                <a:latin typeface="NikoshBAN" pitchFamily="2" charset="0"/>
                <a:cs typeface="NikoshBAN" pitchFamily="2" charset="0"/>
              </a:rPr>
              <a:t>মোবাইল- ০১৭১৮-৬৭৭৮১৮</a:t>
            </a:r>
            <a:r>
              <a:rPr lang="bn-IN" sz="2000" b="1" dirty="0" smtClean="0"/>
              <a:t> </a:t>
            </a:r>
          </a:p>
          <a:p>
            <a:pPr algn="ctr"/>
            <a:r>
              <a:rPr lang="en-US" sz="1600" b="1" dirty="0" smtClean="0"/>
              <a:t>Email</a:t>
            </a:r>
            <a:r>
              <a:rPr lang="en-US" b="1" dirty="0" smtClean="0"/>
              <a:t>- </a:t>
            </a:r>
            <a:r>
              <a:rPr lang="en-US" b="1" dirty="0" smtClean="0">
                <a:solidFill>
                  <a:srgbClr val="00B050"/>
                </a:solidFill>
              </a:rPr>
              <a:t>afzal</a:t>
            </a:r>
            <a:r>
              <a:rPr lang="en-US" b="1" dirty="0" smtClean="0">
                <a:solidFill>
                  <a:srgbClr val="00B050"/>
                </a:solidFill>
                <a:latin typeface="Times New Roman" pitchFamily="18" charset="0"/>
                <a:cs typeface="Times New Roman" pitchFamily="18" charset="0"/>
              </a:rPr>
              <a:t>1976</a:t>
            </a:r>
            <a:r>
              <a:rPr lang="en-US" b="1" dirty="0" smtClean="0">
                <a:solidFill>
                  <a:srgbClr val="00B050"/>
                </a:solidFill>
              </a:rPr>
              <a:t>@gmail.com</a:t>
            </a:r>
            <a:endParaRPr lang="en-US" b="1" dirty="0">
              <a:solidFill>
                <a:srgbClr val="00B050"/>
              </a:solidFill>
            </a:endParaRPr>
          </a:p>
        </p:txBody>
      </p:sp>
      <p:sp>
        <p:nvSpPr>
          <p:cNvPr id="6" name="Rectangle 5"/>
          <p:cNvSpPr/>
          <p:nvPr/>
        </p:nvSpPr>
        <p:spPr>
          <a:xfrm>
            <a:off x="7512147" y="3305908"/>
            <a:ext cx="4328467" cy="25743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err="1">
                <a:latin typeface="NikoshBAN" pitchFamily="2" charset="0"/>
                <a:cs typeface="NikoshBAN" pitchFamily="2" charset="0"/>
              </a:rPr>
              <a:t>শ্রেণি</a:t>
            </a:r>
            <a:r>
              <a:rPr lang="bn-IN" sz="2400" b="1" dirty="0">
                <a:latin typeface="NikoshBAN" pitchFamily="2" charset="0"/>
                <a:cs typeface="NikoshBAN" pitchFamily="2" charset="0"/>
              </a:rPr>
              <a:t>ঃ সপ্তম</a:t>
            </a:r>
          </a:p>
          <a:p>
            <a:pPr algn="ctr"/>
            <a:r>
              <a:rPr lang="bn-IN" sz="2400" b="1" dirty="0">
                <a:latin typeface="NikoshBAN" pitchFamily="2" charset="0"/>
                <a:cs typeface="NikoshBAN" pitchFamily="2" charset="0"/>
              </a:rPr>
              <a:t>শিক্ষার্থীর সংখ্যাঃ ৫০ জন </a:t>
            </a:r>
          </a:p>
          <a:p>
            <a:pPr algn="ctr"/>
            <a:r>
              <a:rPr lang="bn-IN" sz="2400" b="1" dirty="0">
                <a:latin typeface="NikoshBAN" pitchFamily="2" charset="0"/>
                <a:cs typeface="NikoshBAN" pitchFamily="2" charset="0"/>
              </a:rPr>
              <a:t>বিষয়ঃ ইসলাম ও নৈতিক শিক্ষা</a:t>
            </a:r>
          </a:p>
          <a:p>
            <a:pPr algn="ctr"/>
            <a:r>
              <a:rPr lang="bn-IN" sz="2400" b="1" dirty="0">
                <a:latin typeface="NikoshBAN" pitchFamily="2" charset="0"/>
                <a:cs typeface="NikoshBAN" pitchFamily="2" charset="0"/>
              </a:rPr>
              <a:t>অধ্যায়ঃ ৩য় </a:t>
            </a:r>
          </a:p>
          <a:p>
            <a:pPr algn="ctr"/>
            <a:r>
              <a:rPr lang="bn-IN" sz="2400" b="1" dirty="0">
                <a:latin typeface="NikoshBAN" pitchFamily="2" charset="0"/>
                <a:cs typeface="NikoshBAN" pitchFamily="2" charset="0"/>
              </a:rPr>
              <a:t>পাঠঃ ০৭</a:t>
            </a:r>
          </a:p>
          <a:p>
            <a:pPr algn="ctr"/>
            <a:r>
              <a:rPr lang="bn-IN" sz="2400" b="1" dirty="0">
                <a:latin typeface="NikoshBAN" pitchFamily="2" charset="0"/>
                <a:cs typeface="NikoshBAN" pitchFamily="2" charset="0"/>
              </a:rPr>
              <a:t>সময়ঃ ৫০ মিনিট </a:t>
            </a:r>
          </a:p>
          <a:p>
            <a:pPr algn="ctr"/>
            <a:r>
              <a:rPr lang="bn-IN" sz="2400" b="1" dirty="0">
                <a:latin typeface="NikoshBAN" pitchFamily="2" charset="0"/>
                <a:cs typeface="NikoshBAN" pitchFamily="2" charset="0"/>
              </a:rPr>
              <a:t>তারিখঃ  ০/০/২০২০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8922" y="366948"/>
            <a:ext cx="3179299" cy="275608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162" y="1744988"/>
            <a:ext cx="2733675" cy="4135307"/>
          </a:xfrm>
          <a:prstGeom prst="rect">
            <a:avLst/>
          </a:prstGeom>
        </p:spPr>
      </p:pic>
    </p:spTree>
    <p:extLst>
      <p:ext uri="{BB962C8B-B14F-4D97-AF65-F5344CB8AC3E}">
        <p14:creationId xmlns:p14="http://schemas.microsoft.com/office/powerpoint/2010/main" val="102815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8278" y="379828"/>
            <a:ext cx="3826412" cy="646331"/>
          </a:xfrm>
          <a:prstGeom prst="rect">
            <a:avLst/>
          </a:prstGeom>
          <a:noFill/>
        </p:spPr>
        <p:txBody>
          <a:bodyPr wrap="square" rtlCol="0">
            <a:spAutoFit/>
          </a:bodyPr>
          <a:lstStyle/>
          <a:p>
            <a:r>
              <a:rPr lang="bn-IN" sz="3600" b="1" dirty="0" smtClean="0">
                <a:latin typeface="NikoshBAN" pitchFamily="2" charset="0"/>
                <a:cs typeface="NikoshBAN" pitchFamily="2" charset="0"/>
              </a:rPr>
              <a:t>ছবিতে কি দেখতে পাচ্ছ ? </a:t>
            </a:r>
            <a:endParaRPr lang="en-US" sz="3600" b="1"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7" y="1716258"/>
            <a:ext cx="5134703" cy="41499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066" y="1716258"/>
            <a:ext cx="5148775" cy="4149969"/>
          </a:xfrm>
          <a:prstGeom prst="rect">
            <a:avLst/>
          </a:prstGeom>
        </p:spPr>
      </p:pic>
      <p:sp>
        <p:nvSpPr>
          <p:cNvPr id="5" name="TextBox 4"/>
          <p:cNvSpPr txBox="1"/>
          <p:nvPr/>
        </p:nvSpPr>
        <p:spPr>
          <a:xfrm>
            <a:off x="3362176" y="410605"/>
            <a:ext cx="5219114" cy="584775"/>
          </a:xfrm>
          <a:prstGeom prst="rect">
            <a:avLst/>
          </a:prstGeom>
          <a:noFill/>
        </p:spPr>
        <p:txBody>
          <a:bodyPr wrap="square" rtlCol="0">
            <a:spAutoFit/>
          </a:bodyPr>
          <a:lstStyle/>
          <a:p>
            <a:r>
              <a:rPr lang="bn-IN" sz="3200" b="1" dirty="0" smtClean="0">
                <a:latin typeface="NikoshBAN" pitchFamily="2" charset="0"/>
                <a:cs typeface="NikoshBAN" pitchFamily="2" charset="0"/>
              </a:rPr>
              <a:t>ভেঙ্গে তচনচ হওয়া ও হেলে পড়া বিল্ডিং </a:t>
            </a:r>
            <a:endParaRPr lang="en-US" sz="3200" b="1" dirty="0">
              <a:latin typeface="NikoshBAN" pitchFamily="2" charset="0"/>
              <a:cs typeface="NikoshBAN" pitchFamily="2" charset="0"/>
            </a:endParaRPr>
          </a:p>
        </p:txBody>
      </p:sp>
      <p:sp>
        <p:nvSpPr>
          <p:cNvPr id="6" name="TextBox 5"/>
          <p:cNvSpPr txBox="1"/>
          <p:nvPr/>
        </p:nvSpPr>
        <p:spPr>
          <a:xfrm>
            <a:off x="3263701" y="426924"/>
            <a:ext cx="5500468" cy="584775"/>
          </a:xfrm>
          <a:prstGeom prst="rect">
            <a:avLst/>
          </a:prstGeom>
          <a:noFill/>
        </p:spPr>
        <p:txBody>
          <a:bodyPr wrap="square" rtlCol="0">
            <a:spAutoFit/>
          </a:bodyPr>
          <a:lstStyle/>
          <a:p>
            <a:r>
              <a:rPr lang="bn-IN" sz="3200" b="1" dirty="0" smtClean="0">
                <a:latin typeface="NikoshBAN" pitchFamily="2" charset="0"/>
                <a:cs typeface="NikoshBAN" pitchFamily="2" charset="0"/>
              </a:rPr>
              <a:t>তোমরা কি জান এগুলি কিভাবে ভেঙ্গেছে? </a:t>
            </a:r>
            <a:endParaRPr lang="en-US" sz="3200" b="1" dirty="0">
              <a:latin typeface="NikoshBAN" pitchFamily="2" charset="0"/>
              <a:cs typeface="NikoshBAN" pitchFamily="2" charset="0"/>
            </a:endParaRPr>
          </a:p>
        </p:txBody>
      </p:sp>
      <p:sp>
        <p:nvSpPr>
          <p:cNvPr id="7" name="TextBox 6"/>
          <p:cNvSpPr txBox="1"/>
          <p:nvPr/>
        </p:nvSpPr>
        <p:spPr>
          <a:xfrm>
            <a:off x="3263701" y="474020"/>
            <a:ext cx="4867421" cy="584775"/>
          </a:xfrm>
          <a:prstGeom prst="rect">
            <a:avLst/>
          </a:prstGeom>
          <a:noFill/>
        </p:spPr>
        <p:txBody>
          <a:bodyPr wrap="square" rtlCol="0">
            <a:spAutoFit/>
          </a:bodyPr>
          <a:lstStyle/>
          <a:p>
            <a:r>
              <a:rPr lang="bn-IN" sz="3200" b="1" dirty="0" smtClean="0">
                <a:latin typeface="NikoshBAN" pitchFamily="2" charset="0"/>
                <a:cs typeface="NikoshBAN" pitchFamily="2" charset="0"/>
              </a:rPr>
              <a:t>বড় ধরনের আঘাত অথবা কঠিন ঝড়ে </a:t>
            </a:r>
            <a:endParaRPr lang="en-US" sz="3200" b="1" dirty="0">
              <a:latin typeface="NikoshBAN" pitchFamily="2" charset="0"/>
              <a:cs typeface="NikoshBAN" pitchFamily="2" charset="0"/>
            </a:endParaRPr>
          </a:p>
        </p:txBody>
      </p:sp>
      <p:sp>
        <p:nvSpPr>
          <p:cNvPr id="8" name="TextBox 7"/>
          <p:cNvSpPr txBox="1"/>
          <p:nvPr/>
        </p:nvSpPr>
        <p:spPr>
          <a:xfrm>
            <a:off x="2665826" y="474019"/>
            <a:ext cx="7427742" cy="584775"/>
          </a:xfrm>
          <a:prstGeom prst="rect">
            <a:avLst/>
          </a:prstGeom>
          <a:noFill/>
        </p:spPr>
        <p:txBody>
          <a:bodyPr wrap="square" rtlCol="0">
            <a:spAutoFit/>
          </a:bodyPr>
          <a:lstStyle/>
          <a:p>
            <a:r>
              <a:rPr lang="bn-IN" sz="3200" b="1" dirty="0" smtClean="0">
                <a:latin typeface="NikoshBAN" pitchFamily="2" charset="0"/>
                <a:cs typeface="NikoshBAN" pitchFamily="2" charset="0"/>
              </a:rPr>
              <a:t>তোমরা কি কুরআনের এ ধরনের কোন সুরার নাম জান ? </a:t>
            </a:r>
            <a:endParaRPr lang="en-US" sz="3200" b="1" dirty="0">
              <a:latin typeface="NikoshBAN" pitchFamily="2" charset="0"/>
              <a:cs typeface="NikoshBAN" pitchFamily="2" charset="0"/>
            </a:endParaRPr>
          </a:p>
        </p:txBody>
      </p:sp>
      <p:sp>
        <p:nvSpPr>
          <p:cNvPr id="9" name="TextBox 8"/>
          <p:cNvSpPr txBox="1"/>
          <p:nvPr/>
        </p:nvSpPr>
        <p:spPr>
          <a:xfrm>
            <a:off x="2876841" y="474020"/>
            <a:ext cx="7005711" cy="584775"/>
          </a:xfrm>
          <a:prstGeom prst="rect">
            <a:avLst/>
          </a:prstGeom>
          <a:noFill/>
        </p:spPr>
        <p:txBody>
          <a:bodyPr wrap="square" rtlCol="0">
            <a:spAutoFit/>
          </a:bodyPr>
          <a:lstStyle/>
          <a:p>
            <a:r>
              <a:rPr lang="bn-IN" sz="3200" b="1" dirty="0" smtClean="0">
                <a:latin typeface="NikoshBAN" pitchFamily="2" charset="0"/>
                <a:cs typeface="NikoshBAN" pitchFamily="2" charset="0"/>
              </a:rPr>
              <a:t>সুরা আল-কারিয়াহ (মহাপ্রলয় বা সজোরে আঘাতকারী) </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7398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
                                        </p:tgtEl>
                                        <p:attrNameLst>
                                          <p:attrName>ppt_w</p:attrName>
                                        </p:attrNameLst>
                                      </p:cBhvr>
                                      <p:tavLst>
                                        <p:tav tm="0">
                                          <p:val>
                                            <p:strVal val="ppt_w"/>
                                          </p:val>
                                        </p:tav>
                                        <p:tav tm="100000">
                                          <p:val>
                                            <p:fltVal val="0"/>
                                          </p:val>
                                        </p:tav>
                                      </p:tavLst>
                                    </p:anim>
                                    <p:anim calcmode="lin" valueType="num">
                                      <p:cBhvr>
                                        <p:cTn id="25" dur="500"/>
                                        <p:tgtEl>
                                          <p:spTgt spid="2"/>
                                        </p:tgtEl>
                                        <p:attrNameLst>
                                          <p:attrName>ppt_h</p:attrName>
                                        </p:attrNameLst>
                                      </p:cBhvr>
                                      <p:tavLst>
                                        <p:tav tm="0">
                                          <p:val>
                                            <p:strVal val="ppt_h"/>
                                          </p:val>
                                        </p:tav>
                                        <p:tav tm="100000">
                                          <p:val>
                                            <p:fltVal val="0"/>
                                          </p:val>
                                        </p:tav>
                                      </p:tavLst>
                                    </p:anim>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xit" presetSubtype="0" fill="hold" grpId="1" nodeType="clickEffect">
                                  <p:stCondLst>
                                    <p:cond delay="0"/>
                                  </p:stCondLst>
                                  <p:childTnLst>
                                    <p:animEffect transition="out" filter="wipe(down)">
                                      <p:cBhvr>
                                        <p:cTn id="36" dur="180" accel="50000">
                                          <p:stCondLst>
                                            <p:cond delay="1820"/>
                                          </p:stCondLst>
                                        </p:cTn>
                                        <p:tgtEl>
                                          <p:spTgt spid="5"/>
                                        </p:tgtEl>
                                      </p:cBhvr>
                                    </p:animEffect>
                                    <p:anim calcmode="lin" valueType="num">
                                      <p:cBhvr>
                                        <p:cTn id="3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3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3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44" dur="26">
                                          <p:stCondLst>
                                            <p:cond delay="620"/>
                                          </p:stCondLst>
                                        </p:cTn>
                                        <p:tgtEl>
                                          <p:spTgt spid="5"/>
                                        </p:tgtEl>
                                      </p:cBhvr>
                                      <p:to x="100000" y="60000"/>
                                    </p:animScale>
                                    <p:animScale>
                                      <p:cBhvr>
                                        <p:cTn id="45" dur="166" decel="50000">
                                          <p:stCondLst>
                                            <p:cond delay="64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set>
                                      <p:cBhvr>
                                        <p:cTn id="52" dur="1" fill="hold">
                                          <p:stCondLst>
                                            <p:cond delay="19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1" nodeType="clickEffect">
                                  <p:stCondLst>
                                    <p:cond delay="0"/>
                                  </p:stCondLst>
                                  <p:childTnLst>
                                    <p:anim calcmode="lin" valueType="num">
                                      <p:cBhvr additive="base">
                                        <p:cTn id="63" dur="500"/>
                                        <p:tgtEl>
                                          <p:spTgt spid="6"/>
                                        </p:tgtEl>
                                        <p:attrNameLst>
                                          <p:attrName>ppt_x</p:attrName>
                                        </p:attrNameLst>
                                      </p:cBhvr>
                                      <p:tavLst>
                                        <p:tav tm="0">
                                          <p:val>
                                            <p:strVal val="ppt_x"/>
                                          </p:val>
                                        </p:tav>
                                        <p:tav tm="100000">
                                          <p:val>
                                            <p:strVal val="ppt_x"/>
                                          </p:val>
                                        </p:tav>
                                      </p:tavLst>
                                    </p:anim>
                                    <p:anim calcmode="lin" valueType="num">
                                      <p:cBhvr additive="base">
                                        <p:cTn id="64" dur="500"/>
                                        <p:tgtEl>
                                          <p:spTgt spid="6"/>
                                        </p:tgtEl>
                                        <p:attrNameLst>
                                          <p:attrName>ppt_y</p:attrName>
                                        </p:attrNameLst>
                                      </p:cBhvr>
                                      <p:tavLst>
                                        <p:tav tm="0">
                                          <p:val>
                                            <p:strVal val="ppt_y"/>
                                          </p:val>
                                        </p:tav>
                                        <p:tav tm="100000">
                                          <p:val>
                                            <p:strVal val="1+ppt_h/2"/>
                                          </p:val>
                                        </p:tav>
                                      </p:tavLst>
                                    </p:anim>
                                    <p:set>
                                      <p:cBhvr>
                                        <p:cTn id="65" dur="1" fill="hold">
                                          <p:stCondLst>
                                            <p:cond delay="499"/>
                                          </p:stCondLst>
                                        </p:cTn>
                                        <p:tgtEl>
                                          <p:spTgt spid="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2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xit" presetSubtype="21" fill="hold" grpId="1" nodeType="clickEffect">
                                  <p:stCondLst>
                                    <p:cond delay="0"/>
                                  </p:stCondLst>
                                  <p:childTnLst>
                                    <p:animEffect transition="out" filter="barn(inVertical)">
                                      <p:cBhvr>
                                        <p:cTn id="74" dur="500"/>
                                        <p:tgtEl>
                                          <p:spTgt spid="7"/>
                                        </p:tgtEl>
                                      </p:cBhvr>
                                    </p:animEffect>
                                    <p:set>
                                      <p:cBhvr>
                                        <p:cTn id="75" dur="1" fill="hold">
                                          <p:stCondLst>
                                            <p:cond delay="499"/>
                                          </p:stCondLst>
                                        </p:cTn>
                                        <p:tgtEl>
                                          <p:spTgt spid="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6"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6" presetClass="exit" presetSubtype="21" fill="hold" grpId="1" nodeType="clickEffect">
                                  <p:stCondLst>
                                    <p:cond delay="0"/>
                                  </p:stCondLst>
                                  <p:childTnLst>
                                    <p:animEffect transition="out" filter="barn(inVertical)">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1" presetClass="entr" presetSubtype="1"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Effect transition="in" filter="wheel(1)">
                                      <p:cBhvr>
                                        <p:cTn id="10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6148" y="319517"/>
            <a:ext cx="5718518" cy="2489771"/>
          </a:xfrm>
          <a:prstGeom prst="rect">
            <a:avLst/>
          </a:prstGeom>
          <a:ln w="38100"/>
          <a:scene3d>
            <a:camera prst="perspectiveBelow"/>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600" b="1" dirty="0">
              <a:solidFill>
                <a:schemeClr val="tx1"/>
              </a:solidFill>
              <a:latin typeface="NikoshBAN" pitchFamily="2" charset="0"/>
              <a:cs typeface="NikoshBAN" pitchFamily="2" charset="0"/>
            </a:endParaRPr>
          </a:p>
        </p:txBody>
      </p:sp>
      <p:sp>
        <p:nvSpPr>
          <p:cNvPr id="3" name="TextBox 2"/>
          <p:cNvSpPr txBox="1"/>
          <p:nvPr/>
        </p:nvSpPr>
        <p:spPr>
          <a:xfrm>
            <a:off x="6915124" y="740618"/>
            <a:ext cx="2630659" cy="584775"/>
          </a:xfrm>
          <a:prstGeom prst="rect">
            <a:avLst/>
          </a:prstGeom>
          <a:noFill/>
        </p:spPr>
        <p:txBody>
          <a:bodyPr wrap="square" rtlCol="0">
            <a:spAutoFit/>
          </a:bodyPr>
          <a:lstStyle/>
          <a:p>
            <a:r>
              <a:rPr lang="bn-IN" sz="3200" b="1" dirty="0" smtClean="0">
                <a:latin typeface="NikoshBAN" pitchFamily="2" charset="0"/>
                <a:cs typeface="NikoshBAN" pitchFamily="2" charset="0"/>
              </a:rPr>
              <a:t>সুরা আল-</a:t>
            </a:r>
            <a:r>
              <a:rPr lang="en-US" sz="3200" b="1" dirty="0" err="1" smtClean="0">
                <a:latin typeface="NikoshBAN" pitchFamily="2" charset="0"/>
                <a:cs typeface="NikoshBAN" pitchFamily="2" charset="0"/>
              </a:rPr>
              <a:t>কারিয়াহ</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4" name="TextBox 3"/>
          <p:cNvSpPr txBox="1"/>
          <p:nvPr/>
        </p:nvSpPr>
        <p:spPr>
          <a:xfrm>
            <a:off x="6288258" y="1564403"/>
            <a:ext cx="4304714" cy="1077218"/>
          </a:xfrm>
          <a:prstGeom prst="rect">
            <a:avLst/>
          </a:prstGeom>
          <a:noFill/>
        </p:spPr>
        <p:txBody>
          <a:bodyPr wrap="square" rtlCol="0">
            <a:spAutoFit/>
          </a:bodyPr>
          <a:lstStyle/>
          <a:p>
            <a:r>
              <a:rPr lang="bn-IN" sz="3200" b="1" dirty="0" smtClean="0"/>
              <a:t>এখন তোমরা সবাই “ পাঠ শিরোনাম” খাতায় লিখে নাও। </a:t>
            </a:r>
            <a:endParaRPr lang="en-US" sz="3200" b="1" dirty="0"/>
          </a:p>
        </p:txBody>
      </p:sp>
      <p:sp>
        <p:nvSpPr>
          <p:cNvPr id="5" name="TextBox 4"/>
          <p:cNvSpPr txBox="1"/>
          <p:nvPr/>
        </p:nvSpPr>
        <p:spPr>
          <a:xfrm>
            <a:off x="5831058" y="552592"/>
            <a:ext cx="4515729" cy="1077218"/>
          </a:xfrm>
          <a:prstGeom prst="rect">
            <a:avLst/>
          </a:prstGeom>
          <a:noFill/>
        </p:spPr>
        <p:txBody>
          <a:bodyPr wrap="square" rtlCol="0">
            <a:spAutoFit/>
          </a:bodyPr>
          <a:lstStyle/>
          <a:p>
            <a:pPr algn="ctr"/>
            <a:r>
              <a:rPr lang="bn-IN" sz="3200" b="1" dirty="0">
                <a:latin typeface="NikoshBAN" pitchFamily="2" charset="0"/>
                <a:cs typeface="NikoshBAN" pitchFamily="2" charset="0"/>
              </a:rPr>
              <a:t>তাহলে আজকে আমাদের </a:t>
            </a:r>
            <a:r>
              <a:rPr lang="bn-IN" sz="3200" b="1" dirty="0" smtClean="0">
                <a:latin typeface="NikoshBAN" pitchFamily="2" charset="0"/>
                <a:cs typeface="NikoshBAN" pitchFamily="2" charset="0"/>
              </a:rPr>
              <a:t>পাঠের</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বিষয়</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 </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148" y="2879684"/>
            <a:ext cx="5718518" cy="31230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916" y="909830"/>
            <a:ext cx="2143125" cy="21431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20422">
            <a:off x="1955262" y="3187435"/>
            <a:ext cx="2143125" cy="2143125"/>
          </a:xfrm>
          <a:prstGeom prst="rect">
            <a:avLst/>
          </a:prstGeom>
        </p:spPr>
      </p:pic>
      <p:sp>
        <p:nvSpPr>
          <p:cNvPr id="11" name="Right Arrow 10"/>
          <p:cNvSpPr/>
          <p:nvPr/>
        </p:nvSpPr>
        <p:spPr>
          <a:xfrm rot="19842347">
            <a:off x="3278822" y="3108318"/>
            <a:ext cx="3507919" cy="70458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600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5"/>
                                        </p:tgtEl>
                                      </p:cBhvr>
                                    </p:animEffect>
                                    <p:anim calcmode="lin" valueType="num">
                                      <p:cBhvr>
                                        <p:cTn id="7"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4" dur="26">
                                          <p:stCondLst>
                                            <p:cond delay="620"/>
                                          </p:stCondLst>
                                        </p:cTn>
                                        <p:tgtEl>
                                          <p:spTgt spid="5"/>
                                        </p:tgtEl>
                                      </p:cBhvr>
                                      <p:to x="100000" y="60000"/>
                                    </p:animScale>
                                    <p:animScale>
                                      <p:cBhvr>
                                        <p:cTn id="15" dur="166" decel="50000">
                                          <p:stCondLst>
                                            <p:cond delay="646"/>
                                          </p:stCondLst>
                                        </p:cTn>
                                        <p:tgtEl>
                                          <p:spTgt spid="5"/>
                                        </p:tgtEl>
                                      </p:cBhvr>
                                      <p:to x="100000" y="100000"/>
                                    </p:animScale>
                                    <p:animScale>
                                      <p:cBhvr>
                                        <p:cTn id="16" dur="26">
                                          <p:stCondLst>
                                            <p:cond delay="1312"/>
                                          </p:stCondLst>
                                        </p:cTn>
                                        <p:tgtEl>
                                          <p:spTgt spid="5"/>
                                        </p:tgtEl>
                                      </p:cBhvr>
                                      <p:to x="100000" y="80000"/>
                                    </p:animScale>
                                    <p:animScale>
                                      <p:cBhvr>
                                        <p:cTn id="17" dur="166" decel="50000">
                                          <p:stCondLst>
                                            <p:cond delay="1338"/>
                                          </p:stCondLst>
                                        </p:cTn>
                                        <p:tgtEl>
                                          <p:spTgt spid="5"/>
                                        </p:tgtEl>
                                      </p:cBhvr>
                                      <p:to x="100000" y="100000"/>
                                    </p:animScale>
                                    <p:animScale>
                                      <p:cBhvr>
                                        <p:cTn id="18" dur="26">
                                          <p:stCondLst>
                                            <p:cond delay="1642"/>
                                          </p:stCondLst>
                                        </p:cTn>
                                        <p:tgtEl>
                                          <p:spTgt spid="5"/>
                                        </p:tgtEl>
                                      </p:cBhvr>
                                      <p:to x="100000" y="90000"/>
                                    </p:animScale>
                                    <p:animScale>
                                      <p:cBhvr>
                                        <p:cTn id="19" dur="166" decel="50000">
                                          <p:stCondLst>
                                            <p:cond delay="1668"/>
                                          </p:stCondLst>
                                        </p:cTn>
                                        <p:tgtEl>
                                          <p:spTgt spid="5"/>
                                        </p:tgtEl>
                                      </p:cBhvr>
                                      <p:to x="100000" y="100000"/>
                                    </p:animScale>
                                    <p:animScale>
                                      <p:cBhvr>
                                        <p:cTn id="20" dur="26">
                                          <p:stCondLst>
                                            <p:cond delay="1808"/>
                                          </p:stCondLst>
                                        </p:cTn>
                                        <p:tgtEl>
                                          <p:spTgt spid="5"/>
                                        </p:tgtEl>
                                      </p:cBhvr>
                                      <p:to x="100000" y="95000"/>
                                    </p:animScale>
                                    <p:animScale>
                                      <p:cBhvr>
                                        <p:cTn id="21" dur="166" decel="50000">
                                          <p:stCondLst>
                                            <p:cond delay="1834"/>
                                          </p:stCondLst>
                                        </p:cTn>
                                        <p:tgtEl>
                                          <p:spTgt spid="5"/>
                                        </p:tgtEl>
                                      </p:cBhvr>
                                      <p:to x="100000" y="100000"/>
                                    </p:animScale>
                                    <p:set>
                                      <p:cBhvr>
                                        <p:cTn id="22" dur="1" fill="hold">
                                          <p:stCondLst>
                                            <p:cond delay="19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fltVal val="0"/>
                                          </p:val>
                                        </p:tav>
                                        <p:tav tm="100000">
                                          <p:val>
                                            <p:strVal val="#ppt_w"/>
                                          </p:val>
                                        </p:tav>
                                      </p:tavLst>
                                    </p:anim>
                                    <p:anim calcmode="lin" valueType="num">
                                      <p:cBhvr>
                                        <p:cTn id="35" dur="1000" fill="hold"/>
                                        <p:tgtEl>
                                          <p:spTgt spid="3"/>
                                        </p:tgtEl>
                                        <p:attrNameLst>
                                          <p:attrName>ppt_h</p:attrName>
                                        </p:attrNameLst>
                                      </p:cBhvr>
                                      <p:tavLst>
                                        <p:tav tm="0">
                                          <p:val>
                                            <p:fltVal val="0"/>
                                          </p:val>
                                        </p:tav>
                                        <p:tav tm="100000">
                                          <p:val>
                                            <p:strVal val="#ppt_h"/>
                                          </p:val>
                                        </p:tav>
                                      </p:tavLst>
                                    </p:anim>
                                    <p:anim calcmode="lin" valueType="num">
                                      <p:cBhvr>
                                        <p:cTn id="36" dur="1000" fill="hold"/>
                                        <p:tgtEl>
                                          <p:spTgt spid="3"/>
                                        </p:tgtEl>
                                        <p:attrNameLst>
                                          <p:attrName>style.rotation</p:attrName>
                                        </p:attrNameLst>
                                      </p:cBhvr>
                                      <p:tavLst>
                                        <p:tav tm="0">
                                          <p:val>
                                            <p:fltVal val="90"/>
                                          </p:val>
                                        </p:tav>
                                        <p:tav tm="100000">
                                          <p:val>
                                            <p:fltVal val="0"/>
                                          </p:val>
                                        </p:tav>
                                      </p:tavLst>
                                    </p:anim>
                                    <p:animEffect transition="in" filter="fade">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heel(1)">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9477" y="1631852"/>
            <a:ext cx="5542671" cy="646331"/>
          </a:xfrm>
          <a:prstGeom prst="rect">
            <a:avLst/>
          </a:prstGeom>
          <a:noFill/>
        </p:spPr>
        <p:txBody>
          <a:bodyPr wrap="square" rtlCol="0">
            <a:spAutoFit/>
          </a:bodyPr>
          <a:lstStyle/>
          <a:p>
            <a:pPr marL="571500" indent="-571500">
              <a:buFont typeface="Wingdings" pitchFamily="2" charset="2"/>
              <a:buChar char="v"/>
            </a:pPr>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 পাঠ শেষে শিক্ষার্থীরা------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1491175" y="2382799"/>
            <a:ext cx="7329268" cy="646331"/>
          </a:xfrm>
          <a:prstGeom prst="rect">
            <a:avLst/>
          </a:prstGeom>
          <a:noFill/>
        </p:spPr>
        <p:txBody>
          <a:bodyPr wrap="square" rtlCol="0">
            <a:spAutoFit/>
          </a:bodyPr>
          <a:lstStyle/>
          <a:p>
            <a:pPr marL="571500" indent="-571500">
              <a:buFont typeface="Wingdings" pitchFamily="2" charset="2"/>
              <a:buChar char="Ø"/>
            </a:pPr>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সুরা আল-কারিয়াহ এর পরিচয় </a:t>
            </a:r>
            <a:r>
              <a:rPr lang="en-US" sz="36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জানতে</a:t>
            </a:r>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bn-IN"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পারবে; </a:t>
            </a:r>
            <a:r>
              <a:rPr lang="en-US" sz="36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6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1491174" y="3029130"/>
            <a:ext cx="7188591" cy="646331"/>
          </a:xfrm>
          <a:prstGeom prst="rect">
            <a:avLst/>
          </a:prstGeom>
          <a:noFill/>
        </p:spPr>
        <p:txBody>
          <a:bodyPr wrap="square" rtlCol="0">
            <a:spAutoFit/>
          </a:bodyPr>
          <a:lstStyle/>
          <a:p>
            <a:pPr marL="571500" indent="-571500">
              <a:buFont typeface="Wingdings" pitchFamily="2" charset="2"/>
              <a:buChar char="Ø"/>
            </a:pPr>
            <a:r>
              <a:rPr lang="bn-IN" sz="3600" dirty="0" smtClean="0">
                <a:solidFill>
                  <a:srgbClr val="002060"/>
                </a:solidFill>
                <a:effectLst>
                  <a:outerShdw blurRad="38100" dist="38100" dir="2700000" algn="tl">
                    <a:srgbClr val="000000">
                      <a:alpha val="43137"/>
                    </a:srgbClr>
                  </a:outerShdw>
                </a:effectLst>
              </a:rPr>
              <a:t>সুরা আল-কারিয়াহ এর অর্থ বলতে পারবে; </a:t>
            </a:r>
            <a:endParaRPr lang="en-US" sz="3600" dirty="0">
              <a:solidFill>
                <a:srgbClr val="002060"/>
              </a:solidFill>
              <a:effectLst>
                <a:outerShdw blurRad="38100" dist="38100" dir="2700000" algn="tl">
                  <a:srgbClr val="000000">
                    <a:alpha val="43137"/>
                  </a:srgbClr>
                </a:outerShdw>
              </a:effectLst>
            </a:endParaRPr>
          </a:p>
        </p:txBody>
      </p:sp>
      <p:sp>
        <p:nvSpPr>
          <p:cNvPr id="7" name="TextBox 6"/>
          <p:cNvSpPr txBox="1"/>
          <p:nvPr/>
        </p:nvSpPr>
        <p:spPr>
          <a:xfrm>
            <a:off x="1491175" y="3675461"/>
            <a:ext cx="9045527" cy="646331"/>
          </a:xfrm>
          <a:prstGeom prst="rect">
            <a:avLst/>
          </a:prstGeom>
          <a:noFill/>
        </p:spPr>
        <p:txBody>
          <a:bodyPr wrap="square" rtlCol="0">
            <a:spAutoFit/>
          </a:bodyPr>
          <a:lstStyle/>
          <a:p>
            <a:pPr marL="571500" indent="-571500">
              <a:buFont typeface="Wingdings" pitchFamily="2" charset="2"/>
              <a:buChar char="Ø"/>
            </a:pPr>
            <a:r>
              <a:rPr lang="bn-IN" sz="3600" dirty="0">
                <a:solidFill>
                  <a:srgbClr val="002060"/>
                </a:solidFill>
                <a:effectLst>
                  <a:outerShdw blurRad="38100" dist="38100" dir="2700000" algn="tl">
                    <a:srgbClr val="000000">
                      <a:alpha val="43137"/>
                    </a:srgbClr>
                  </a:outerShdw>
                </a:effectLst>
              </a:rPr>
              <a:t>সুরা আল-কারিয়াহ </a:t>
            </a:r>
            <a:r>
              <a:rPr lang="bn-IN" sz="3600" dirty="0" smtClean="0">
                <a:solidFill>
                  <a:srgbClr val="002060"/>
                </a:solidFill>
                <a:effectLst>
                  <a:outerShdw blurRad="38100" dist="38100" dir="2700000" algn="tl">
                    <a:srgbClr val="000000">
                      <a:alpha val="43137"/>
                    </a:srgbClr>
                  </a:outerShdw>
                </a:effectLst>
              </a:rPr>
              <a:t>থেকে শিক্ষা লাভ করতে পারবে। </a:t>
            </a:r>
            <a:endParaRPr lang="en-US" dirty="0"/>
          </a:p>
        </p:txBody>
      </p:sp>
      <p:sp>
        <p:nvSpPr>
          <p:cNvPr id="8" name="Rectangle 7"/>
          <p:cNvSpPr/>
          <p:nvPr/>
        </p:nvSpPr>
        <p:spPr>
          <a:xfrm>
            <a:off x="4079632" y="422031"/>
            <a:ext cx="2729132" cy="9706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r>
              <a:rPr lang="en-US" sz="600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শিখন</a:t>
            </a:r>
            <a:r>
              <a:rPr lang="en-US" sz="600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r>
              <a:rPr lang="en-US" sz="6000" dirty="0" err="1">
                <a:solidFill>
                  <a:srgbClr val="000000"/>
                </a:solidFill>
                <a:effectLst>
                  <a:outerShdw blurRad="38100" dist="38100" dir="2700000" algn="tl">
                    <a:srgbClr val="000000">
                      <a:alpha val="43137"/>
                    </a:srgbClr>
                  </a:outerShdw>
                </a:effectLst>
                <a:latin typeface="NikoshBAN" pitchFamily="2" charset="0"/>
                <a:cs typeface="NikoshBAN" pitchFamily="2" charset="0"/>
              </a:rPr>
              <a:t>ফল</a:t>
            </a:r>
            <a:r>
              <a:rPr lang="en-US" sz="6000" dirty="0">
                <a:solidFill>
                  <a:srgbClr val="000000"/>
                </a:solidFill>
                <a:effectLst>
                  <a:outerShdw blurRad="38100" dist="38100" dir="2700000" algn="tl">
                    <a:srgbClr val="000000">
                      <a:alpha val="43137"/>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19551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76579" y="182880"/>
            <a:ext cx="2841674"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সুরা আল-ক্বারিয়াহ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625" y="1047258"/>
            <a:ext cx="4459458" cy="4854137"/>
          </a:xfrm>
          <a:prstGeom prst="rect">
            <a:avLst/>
          </a:prstGeom>
        </p:spPr>
      </p:pic>
      <p:sp>
        <p:nvSpPr>
          <p:cNvPr id="8" name="TextBox 7"/>
          <p:cNvSpPr txBox="1"/>
          <p:nvPr/>
        </p:nvSpPr>
        <p:spPr>
          <a:xfrm>
            <a:off x="5008098" y="1946700"/>
            <a:ext cx="6386733" cy="954107"/>
          </a:xfrm>
          <a:prstGeom prst="rect">
            <a:avLst/>
          </a:prstGeom>
          <a:noFill/>
        </p:spPr>
        <p:txBody>
          <a:bodyPr wrap="square" rtlCol="0">
            <a:spAutoFit/>
          </a:bodyPr>
          <a:lstStyle/>
          <a:p>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১।</a:t>
            </a:r>
            <a:r>
              <a:rPr lang="bn-IN"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মহা প্রলয়</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r>
              <a:rPr lang="en-US" sz="2800"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২</a:t>
            </a:r>
            <a:r>
              <a:rPr lang="bn-IN"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মহা</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প্রলয়</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a:t>
            </a:r>
            <a:r>
              <a:rPr lang="bn-IN"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৩</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।আপনি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জানেন</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মহা</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প্রলয়</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bn-IN"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৪</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সে</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দিন</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মানুষ</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হবে</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বিক্ষিপ্ত</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পতঙ্গের</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মতো</a:t>
            </a:r>
            <a:r>
              <a:rPr lang="en-US" sz="28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 </a:t>
            </a:r>
            <a:endParaRPr lang="en-US" sz="28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2" name="TextBox 1"/>
          <p:cNvSpPr txBox="1"/>
          <p:nvPr/>
        </p:nvSpPr>
        <p:spPr>
          <a:xfrm>
            <a:off x="5106573" y="3140554"/>
            <a:ext cx="6260124" cy="1384995"/>
          </a:xfrm>
          <a:prstGeom prst="rect">
            <a:avLst/>
          </a:prstGeom>
          <a:noFill/>
        </p:spPr>
        <p:txBody>
          <a:bodyPr wrap="square" rtlCol="0">
            <a:spAutoFit/>
          </a:bodyPr>
          <a:lstStyle/>
          <a:p>
            <a:r>
              <a:rPr lang="bn-IN" sz="2800" dirty="0" smtClean="0">
                <a:effectLst>
                  <a:outerShdw blurRad="38100" dist="38100" dir="2700000" algn="tl">
                    <a:srgbClr val="000000">
                      <a:alpha val="43137"/>
                    </a:srgbClr>
                  </a:outerShdw>
                </a:effectLst>
                <a:latin typeface="NikoshBAN" pitchFamily="2" charset="0"/>
                <a:cs typeface="NikoshBAN" pitchFamily="2" charset="0"/>
              </a:rPr>
              <a:t>৫</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আর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পর্বতসমূহ</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ধুনিত</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রঙ্গিন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পশমের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মতো</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bn-IN" sz="2800" dirty="0" smtClean="0">
                <a:effectLst>
                  <a:outerShdw blurRad="38100" dist="38100" dir="2700000" algn="tl">
                    <a:srgbClr val="000000">
                      <a:alpha val="43137"/>
                    </a:srgbClr>
                  </a:outerShdw>
                </a:effectLst>
                <a:latin typeface="NikoshBAN" pitchFamily="2" charset="0"/>
                <a:cs typeface="NikoshBAN" pitchFamily="2" charset="0"/>
              </a:rPr>
              <a:t>৬।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অতঃপর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সেদিন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যার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পাল্লা</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ভারি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bn-IN" sz="2800" dirty="0" smtClean="0">
                <a:effectLst>
                  <a:outerShdw blurRad="38100" dist="38100" dir="2700000" algn="tl">
                    <a:srgbClr val="000000">
                      <a:alpha val="43137"/>
                    </a:srgbClr>
                  </a:outerShdw>
                </a:effectLst>
                <a:latin typeface="NikoshBAN" pitchFamily="2" charset="0"/>
                <a:cs typeface="NikoshBAN" pitchFamily="2" charset="0"/>
              </a:rPr>
              <a:t>৭।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সে</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লাভ</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করবে</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সন্তোষজনক</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জীবন</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bn-IN" sz="2800" dirty="0" smtClean="0">
                <a:effectLst>
                  <a:outerShdw blurRad="38100" dist="38100" dir="2700000" algn="tl">
                    <a:srgbClr val="000000">
                      <a:alpha val="43137"/>
                    </a:srgbClr>
                  </a:outerShdw>
                </a:effectLst>
                <a:latin typeface="NikoshBAN" pitchFamily="2" charset="0"/>
                <a:cs typeface="NikoshBAN" pitchFamily="2" charset="0"/>
              </a:rPr>
              <a:t>৮।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আর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যার</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পাল্লা</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হালকা</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en-US" sz="2800" dirty="0" err="1" smtClean="0">
                <a:effectLst>
                  <a:outerShdw blurRad="38100" dist="38100" dir="2700000" algn="tl">
                    <a:srgbClr val="000000">
                      <a:alpha val="43137"/>
                    </a:srgbClr>
                  </a:outerShdw>
                </a:effectLst>
                <a:latin typeface="NikoshBAN" pitchFamily="2" charset="0"/>
                <a:cs typeface="NikoshBAN" pitchFamily="2" charset="0"/>
              </a:rPr>
              <a:t>হবে</a:t>
            </a:r>
            <a:r>
              <a:rPr lang="en-US" sz="2800" dirty="0" smtClean="0">
                <a:effectLst>
                  <a:outerShdw blurRad="38100" dist="38100" dir="2700000" algn="tl">
                    <a:srgbClr val="000000">
                      <a:alpha val="43137"/>
                    </a:srgbClr>
                  </a:outerShdw>
                </a:effectLst>
                <a:latin typeface="NikoshBAN" pitchFamily="2" charset="0"/>
                <a:cs typeface="NikoshBAN" pitchFamily="2" charset="0"/>
              </a:rPr>
              <a:t>। </a:t>
            </a:r>
            <a:r>
              <a:rPr lang="bn-IN" sz="2800" dirty="0" smtClean="0">
                <a:effectLst>
                  <a:outerShdw blurRad="38100" dist="38100" dir="2700000" algn="tl">
                    <a:srgbClr val="000000">
                      <a:alpha val="43137"/>
                    </a:srgbClr>
                  </a:outerShdw>
                </a:effectLst>
                <a:latin typeface="NikoshBAN" pitchFamily="2" charset="0"/>
                <a:cs typeface="NikoshBAN" pitchFamily="2" charset="0"/>
              </a:rPr>
              <a:t>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5106572" y="4767699"/>
            <a:ext cx="6288259" cy="954107"/>
          </a:xfrm>
          <a:prstGeom prst="rect">
            <a:avLst/>
          </a:prstGeom>
          <a:noFill/>
        </p:spPr>
        <p:txBody>
          <a:bodyPr wrap="square" rtlCol="0">
            <a:spAutoFit/>
          </a:bodyPr>
          <a:lstStyle/>
          <a:p>
            <a:r>
              <a:rPr lang="bn-IN" sz="28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৯। তার স্থান হবে হাবিয়া। ১০। আপনি কী জানেন তা কী? ১১। তা অতি উত্তপ্ত আগুন।  </a:t>
            </a:r>
            <a:endParaRPr lang="en-US" sz="28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5683348" y="1167618"/>
            <a:ext cx="5387926" cy="646331"/>
          </a:xfrm>
          <a:prstGeom prst="rect">
            <a:avLst/>
          </a:prstGeom>
          <a:noFill/>
        </p:spPr>
        <p:txBody>
          <a:bodyPr wrap="square" rtlCol="0">
            <a:spAutoFit/>
          </a:bodyPr>
          <a:lstStyle/>
          <a:p>
            <a:r>
              <a:rPr lang="bn-IN" sz="3600" b="1" dirty="0" smtClean="0">
                <a:latin typeface="NikoshBAN" pitchFamily="2" charset="0"/>
                <a:cs typeface="NikoshBAN" pitchFamily="2" charset="0"/>
              </a:rPr>
              <a:t>দয়াময়,পরম দয়ালু আল্লাহর নামে </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9780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1406769" y="337621"/>
            <a:ext cx="9031459" cy="689321"/>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3600" dirty="0" smtClean="0">
                <a:solidFill>
                  <a:srgbClr val="C00000"/>
                </a:solidFill>
                <a:effectLst>
                  <a:outerShdw blurRad="38100" dist="38100" dir="2700000" algn="tl">
                    <a:srgbClr val="000000">
                      <a:alpha val="43137"/>
                    </a:srgbClr>
                  </a:outerShdw>
                </a:effectLst>
                <a:latin typeface="NikoshBAN" pitchFamily="2" charset="0"/>
                <a:cs typeface="NikoshBAN" pitchFamily="2" charset="0"/>
              </a:rPr>
              <a:t>সুরা আল কারিয়াহ এর পরিচয় </a:t>
            </a:r>
            <a:endParaRPr lang="en-US" sz="3600" dirty="0">
              <a:solidFill>
                <a:srgbClr val="C0000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379825" y="1249799"/>
            <a:ext cx="11380763" cy="1077218"/>
          </a:xfrm>
          <a:prstGeom prst="rect">
            <a:avLst/>
          </a:prstGeom>
          <a:noFill/>
        </p:spPr>
        <p:txBody>
          <a:bodyPr wrap="square" rtlCol="0">
            <a:spAutoFit/>
          </a:bodyPr>
          <a:lstStyle/>
          <a:p>
            <a:pPr marL="457200" indent="-457200">
              <a:buFont typeface="Wingdings" pitchFamily="2" charset="2"/>
              <a:buChar char="Ø"/>
            </a:pP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সুরা আল-কারিয়াহ মক্কি সুরাসমূহের মধ্যে অন্যতম। এটি পবিত্র কুরানের ১০১ তম সুরা। এর আয়াত সংখ্যা ১১ টি।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TextBox 3"/>
          <p:cNvSpPr txBox="1"/>
          <p:nvPr/>
        </p:nvSpPr>
        <p:spPr>
          <a:xfrm>
            <a:off x="379825" y="2327017"/>
            <a:ext cx="11296359" cy="2062103"/>
          </a:xfrm>
          <a:prstGeom prst="rect">
            <a:avLst/>
          </a:prstGeom>
          <a:noFill/>
        </p:spPr>
        <p:txBody>
          <a:bodyPr wrap="square" rtlCol="0">
            <a:spAutoFit/>
          </a:bodyPr>
          <a:lstStyle/>
          <a:p>
            <a:pPr marL="457200" indent="-457200">
              <a:buFont typeface="Wingdings" pitchFamily="2" charset="2"/>
              <a:buChar char="Ø"/>
            </a:pP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 সুরার প্রথম শব্দ আল-কারিয়াহ। কারিয়াহ অর্থ সজোরে আঘাতকারী। কিয়ামত বা মহাপ্রলয় পৃথিবীকে সজোরে আঘাত করবে বলে একে কারিয়াহ বলা হয়। এ সুরায় কিয়ামতের নান অবস্থার বর্ননা করা হয়েছে। এজন্য এ সুরার নাম রাখা হয়েছে আল-কারিয়াহ বা মহাপ্রলয়।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4"/>
          <p:cNvSpPr txBox="1"/>
          <p:nvPr/>
        </p:nvSpPr>
        <p:spPr>
          <a:xfrm>
            <a:off x="379825" y="4389120"/>
            <a:ext cx="11380763" cy="1569660"/>
          </a:xfrm>
          <a:prstGeom prst="rect">
            <a:avLst/>
          </a:prstGeom>
          <a:noFill/>
        </p:spPr>
        <p:txBody>
          <a:bodyPr wrap="square" rtlCol="0">
            <a:spAutoFit/>
          </a:bodyPr>
          <a:lstStyle/>
          <a:p>
            <a:pPr marL="457200" indent="-457200">
              <a:buFont typeface="Wingdings" pitchFamily="2" charset="2"/>
              <a:buChar char="Ø"/>
            </a:pPr>
            <a:r>
              <a:rPr lang="bn-IN" sz="32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শাণে নুযুলঃ ততকালীন আরবে মানুষ যখন পারস্পরিক দ্বন্দ্ব-সংঘাত, লুটতরাজ ও পাপাচারে লিপ্ত ছিল তখন তাদেরকে কিয়ামতের মহাপ্রলয় এবং হাশরের বিচার ও দোযখের কঠিন শাস্তির কথা স্মরণ করিয়ে দেওয়ার উদ্দেশ্যে এ সুরাটি নাজিল হয়েছে। </a:t>
            </a:r>
            <a:endParaRPr lang="en-US" sz="32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6513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1143" y="1364566"/>
            <a:ext cx="4360985" cy="3024553"/>
          </a:xfrm>
          <a:prstGeom prst="rect">
            <a:avLst/>
          </a:prstGeom>
        </p:spPr>
      </p:pic>
      <p:sp>
        <p:nvSpPr>
          <p:cNvPr id="3" name="Cloud Callout 2"/>
          <p:cNvSpPr/>
          <p:nvPr/>
        </p:nvSpPr>
        <p:spPr>
          <a:xfrm>
            <a:off x="1645921" y="548640"/>
            <a:ext cx="4304714" cy="1266093"/>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r>
              <a:rPr lang="en-US" sz="4000"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r>
              <a:rPr lang="en-US" sz="4000"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4000"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Oval 4"/>
          <p:cNvSpPr/>
          <p:nvPr/>
        </p:nvSpPr>
        <p:spPr>
          <a:xfrm>
            <a:off x="8581292" y="548640"/>
            <a:ext cx="2855742" cy="106914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IN" sz="2800" dirty="0" smtClean="0">
                <a:effectLst>
                  <a:outerShdw blurRad="38100" dist="38100" dir="2700000" algn="tl">
                    <a:srgbClr val="000000">
                      <a:alpha val="43137"/>
                    </a:srgbClr>
                  </a:outerShdw>
                </a:effectLst>
                <a:latin typeface="NikoshBAN" pitchFamily="2" charset="0"/>
                <a:cs typeface="NikoshBAN" pitchFamily="2" charset="0"/>
              </a:rPr>
              <a:t>২ মিনিট </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1955409" y="4656406"/>
            <a:ext cx="6625883" cy="646331"/>
          </a:xfrm>
          <a:prstGeom prst="rect">
            <a:avLst/>
          </a:prstGeom>
          <a:noFill/>
        </p:spPr>
        <p:txBody>
          <a:bodyPr wrap="square" rtlCol="0">
            <a:spAutoFit/>
          </a:bodyPr>
          <a:lstStyle/>
          <a:p>
            <a:r>
              <a:rPr lang="bn-IN" sz="3600" dirty="0" smtClean="0">
                <a:solidFill>
                  <a:srgbClr val="00B050"/>
                </a:solidFill>
                <a:effectLst>
                  <a:outerShdw blurRad="38100" dist="38100" dir="2700000" algn="tl">
                    <a:srgbClr val="000000">
                      <a:alpha val="43137"/>
                    </a:srgbClr>
                  </a:outerShdw>
                </a:effectLst>
                <a:latin typeface="NikoshBAN" pitchFamily="2" charset="0"/>
                <a:cs typeface="NikoshBAN" pitchFamily="2" charset="0"/>
              </a:rPr>
              <a:t>কারিয়াহ অর্থ কী ও আয়াত সংখ্যা কত ? </a:t>
            </a:r>
            <a:endParaRPr lang="en-US" sz="3600" dirty="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7910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5245" y="182879"/>
            <a:ext cx="8567224" cy="646331"/>
          </a:xfrm>
          <a:prstGeom prst="rect">
            <a:avLst/>
          </a:prstGeom>
          <a:noFill/>
        </p:spPr>
        <p:txBody>
          <a:bodyPr wrap="square" rtlCol="0">
            <a:spAutoFit/>
          </a:bodyPr>
          <a:lstStyle/>
          <a:p>
            <a:r>
              <a:rPr lang="bn-IN" sz="3600" dirty="0" smtClean="0">
                <a:effectLst>
                  <a:outerShdw blurRad="38100" dist="38100" dir="2700000" algn="tl">
                    <a:srgbClr val="000000">
                      <a:alpha val="43137"/>
                    </a:srgbClr>
                  </a:outerShdw>
                </a:effectLst>
                <a:latin typeface="NikoshBAN" pitchFamily="2" charset="0"/>
                <a:cs typeface="NikoshBAN" pitchFamily="2" charset="0"/>
              </a:rPr>
              <a:t> সুরা আল কারিয়াহ এর ব্যাখ্যা পড় এবং ছবিগুলি লক্ষ্য কর  </a:t>
            </a:r>
            <a:endParaRPr lang="en-US" sz="36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626017" y="1619582"/>
            <a:ext cx="4979960" cy="4832092"/>
          </a:xfrm>
          <a:prstGeom prst="rect">
            <a:avLst/>
          </a:prstGeom>
          <a:noFill/>
        </p:spPr>
        <p:txBody>
          <a:bodyPr wrap="square" rtlCol="0">
            <a:spAutoFit/>
          </a:bodyPr>
          <a:lstStyle/>
          <a:p>
            <a:r>
              <a:rPr lang="bn-IN" sz="2800" dirty="0" smtClean="0">
                <a:effectLst>
                  <a:outerShdw blurRad="38100" dist="38100" dir="2700000" algn="tl">
                    <a:srgbClr val="000000">
                      <a:alpha val="43137"/>
                    </a:srgbClr>
                  </a:outerShdw>
                </a:effectLst>
              </a:rPr>
              <a:t>এ সুরায় আল্লাহ দুই ধরনের বিষয় উল্লেখ করেছেন। প্রথম পাঁচ আয়াতে আল্লাহ কিয়ামতের অবস্থা বর্ননা করেছেন। কিয়ামতের মাধ্যমে আল্লাহ সমস্ত পৃথিবী  ধবংশ করবেন। সে দিন পৃথিবীর কোন কিছুই অবশিষ্ট থাকবে না। বড় বড় পাহাড় পর্বত সেদিন ধুনিত পশমের মতো উড়তে থাকবে। মানুষ কীট-পতঙ্গের ন্যায় বিক্ষিপ্ত হবে। আসমান, জমিন, সাগর, নদী, বন-জঙ্গল সব কিছুই ধ্বংস হবে। সেদিন শুধু আল্লাহ তাআলায় থাকবেন।  </a:t>
            </a:r>
            <a:endParaRPr lang="en-US" sz="2800" dirty="0">
              <a:effectLst>
                <a:outerShdw blurRad="38100" dist="38100" dir="2700000" algn="tl">
                  <a:srgbClr val="000000">
                    <a:alpha val="43137"/>
                  </a:srgbClr>
                </a:outerShdw>
              </a:effectLst>
            </a:endParaRPr>
          </a:p>
        </p:txBody>
      </p:sp>
      <p:sp>
        <p:nvSpPr>
          <p:cNvPr id="3" name="TextBox 2"/>
          <p:cNvSpPr txBox="1"/>
          <p:nvPr/>
        </p:nvSpPr>
        <p:spPr>
          <a:xfrm>
            <a:off x="4346917" y="695383"/>
            <a:ext cx="2883877"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NikoshBAN" pitchFamily="2" charset="0"/>
                <a:cs typeface="NikoshBAN" pitchFamily="2" charset="0"/>
              </a:rPr>
              <a:t>এ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সুরার</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প্রথম</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r>
              <a:rPr lang="en-US" sz="3200" dirty="0" err="1" smtClean="0">
                <a:effectLst>
                  <a:outerShdw blurRad="38100" dist="38100" dir="2700000" algn="tl">
                    <a:srgbClr val="000000">
                      <a:alpha val="43137"/>
                    </a:srgbClr>
                  </a:outerShdw>
                </a:effectLst>
                <a:latin typeface="NikoshBAN" pitchFamily="2" charset="0"/>
                <a:cs typeface="NikoshBAN" pitchFamily="2" charset="0"/>
              </a:rPr>
              <a:t>পর্যায়ঃ</a:t>
            </a:r>
            <a:r>
              <a:rPr lang="en-US" sz="3200"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312" y="1491175"/>
            <a:ext cx="5669280" cy="4670476"/>
          </a:xfrm>
          <a:prstGeom prst="rect">
            <a:avLst/>
          </a:prstGeom>
        </p:spPr>
      </p:pic>
    </p:spTree>
    <p:extLst>
      <p:ext uri="{BB962C8B-B14F-4D97-AF65-F5344CB8AC3E}">
        <p14:creationId xmlns:p14="http://schemas.microsoft.com/office/powerpoint/2010/main" val="10459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Custom 9">
      <a:majorFont>
        <a:latin typeface="NikoshBAN"/>
        <a:ea typeface=""/>
        <a:cs typeface="NikoshBAN"/>
      </a:majorFont>
      <a:minorFont>
        <a:latin typeface="NikoshBAN"/>
        <a:ea typeface=""/>
        <a:cs typeface="NikoshBA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1390</TotalTime>
  <Words>727</Words>
  <Application>Microsoft Office PowerPoint</Application>
  <PresentationFormat>Custom</PresentationFormat>
  <Paragraphs>79</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DULAL</dc:creator>
  <cp:lastModifiedBy>Ramnagar High School</cp:lastModifiedBy>
  <cp:revision>174</cp:revision>
  <dcterms:created xsi:type="dcterms:W3CDTF">2019-11-08T17:21:30Z</dcterms:created>
  <dcterms:modified xsi:type="dcterms:W3CDTF">2020-05-11T15:19:40Z</dcterms:modified>
</cp:coreProperties>
</file>