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5" r:id="rId4"/>
    <p:sldId id="273" r:id="rId5"/>
    <p:sldId id="275" r:id="rId6"/>
    <p:sldId id="274" r:id="rId7"/>
    <p:sldId id="261" r:id="rId8"/>
    <p:sldId id="283" r:id="rId9"/>
    <p:sldId id="284" r:id="rId10"/>
    <p:sldId id="285" r:id="rId11"/>
    <p:sldId id="262" r:id="rId12"/>
    <p:sldId id="282" r:id="rId13"/>
    <p:sldId id="281" r:id="rId14"/>
    <p:sldId id="269" r:id="rId15"/>
    <p:sldId id="286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BD42E-3C49-4DAE-B650-E10ECB4CD22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A770-3DAD-463C-B6C1-431587D8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35B6-AAAF-4AF2-B0FE-0F3F3690EF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0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F437B-195A-486F-AE16-58F67B688B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4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করিয়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A770-3DAD-463C-B6C1-431587D8CC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5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2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1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3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6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F1AFA-E7B6-4EE4-9582-F6E4822CA56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7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296"/>
            <a:ext cx="12192000" cy="69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7"/>
    </mc:Choice>
    <mc:Fallback xmlns="">
      <p:transition spd="slow" advTm="66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/>
          <p:cNvSpPr/>
          <p:nvPr/>
        </p:nvSpPr>
        <p:spPr>
          <a:xfrm>
            <a:off x="273138" y="578494"/>
            <a:ext cx="3359021" cy="3359021"/>
          </a:xfrm>
          <a:prstGeom prst="octagon">
            <a:avLst/>
          </a:prstGeom>
          <a:solidFill>
            <a:srgbClr val="002060"/>
          </a:solidFill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802743" y="1268963"/>
                <a:ext cx="8177763" cy="3079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5400" b="1" dirty="0" err="1" smtClean="0">
                    <a:latin typeface="SutonnyMJ" pitchFamily="2" charset="0"/>
                  </a:rPr>
                  <a:t>সংখ্যক</a:t>
                </a:r>
                <a:r>
                  <a:rPr lang="en-US" sz="5400" b="1" dirty="0" smtClean="0">
                    <a:latin typeface="SutonnyMJ" pitchFamily="2" charset="0"/>
                  </a:rPr>
                  <a:t> </a:t>
                </a:r>
                <a:r>
                  <a:rPr lang="en-US" sz="5400" b="1" dirty="0" err="1" smtClean="0">
                    <a:latin typeface="SutonnyMJ" pitchFamily="2" charset="0"/>
                  </a:rPr>
                  <a:t>বাহুবিশিষ্ট</a:t>
                </a:r>
                <a:r>
                  <a:rPr lang="en-US" sz="5400" b="1" dirty="0" smtClean="0">
                    <a:latin typeface="SutonnyMJ" pitchFamily="2" charset="0"/>
                  </a:rPr>
                  <a:t> </a:t>
                </a:r>
                <a:r>
                  <a:rPr lang="en-US" sz="5400" b="1" dirty="0" err="1" smtClean="0">
                    <a:latin typeface="SutonnyMJ" pitchFamily="2" charset="0"/>
                  </a:rPr>
                  <a:t>সুষম</a:t>
                </a:r>
                <a:r>
                  <a:rPr lang="en-US" sz="5400" b="1" dirty="0" smtClean="0">
                    <a:latin typeface="SutonnyMJ" pitchFamily="2" charset="0"/>
                  </a:rPr>
                  <a:t> </a:t>
                </a:r>
                <a:r>
                  <a:rPr lang="en-US" sz="5400" b="1" dirty="0" err="1" smtClean="0">
                    <a:latin typeface="SutonnyMJ" pitchFamily="2" charset="0"/>
                  </a:rPr>
                  <a:t>বহুভুজের</a:t>
                </a:r>
                <a:r>
                  <a:rPr lang="en-US" sz="5400" b="1" dirty="0" smtClean="0">
                    <a:latin typeface="SutonnyMJ" pitchFamily="2" charset="0"/>
                  </a:rPr>
                  <a:t> </a:t>
                </a:r>
                <a:r>
                  <a:rPr lang="en-US" sz="5400" b="1" dirty="0" err="1" smtClean="0">
                    <a:latin typeface="SutonnyMJ" pitchFamily="2" charset="0"/>
                  </a:rPr>
                  <a:t>ক্ষেত্রফল</a:t>
                </a:r>
                <a:r>
                  <a:rPr lang="en-US" sz="5400" b="1" dirty="0" smtClean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𝒄𝒐𝒕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5400" b="1" dirty="0" smtClean="0">
                  <a:latin typeface="SutonnyMJ" pitchFamily="2" charset="0"/>
                </a:endParaRPr>
              </a:p>
              <a:p>
                <a:r>
                  <a:rPr lang="en-US" sz="5400" b="1" dirty="0" err="1" smtClean="0">
                    <a:latin typeface="SutonnyMJ" pitchFamily="2" charset="0"/>
                  </a:rPr>
                  <a:t>যেখানে</a:t>
                </a:r>
                <a:r>
                  <a:rPr lang="en-US" sz="5400" b="1" dirty="0" smtClean="0">
                    <a:latin typeface="SutonnyMJ" pitchFamily="2" charset="0"/>
                  </a:rPr>
                  <a:t> 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5400" b="1" dirty="0" err="1" smtClean="0">
                    <a:latin typeface="SutonnyMJ" pitchFamily="2" charset="0"/>
                  </a:rPr>
                  <a:t>হল</a:t>
                </a:r>
                <a:r>
                  <a:rPr lang="en-US" sz="5400" b="1" dirty="0" smtClean="0">
                    <a:latin typeface="SutonnyMJ" pitchFamily="2" charset="0"/>
                  </a:rPr>
                  <a:t> </a:t>
                </a:r>
                <a:r>
                  <a:rPr lang="en-US" sz="5400" b="1" dirty="0" err="1" smtClean="0">
                    <a:latin typeface="SutonnyMJ" pitchFamily="2" charset="0"/>
                  </a:rPr>
                  <a:t>প্রত্যেক</a:t>
                </a:r>
                <a:r>
                  <a:rPr lang="en-US" sz="5400" b="1" dirty="0" smtClean="0">
                    <a:latin typeface="SutonnyMJ" pitchFamily="2" charset="0"/>
                  </a:rPr>
                  <a:t> </a:t>
                </a:r>
                <a:r>
                  <a:rPr lang="en-US" sz="5400" b="1" dirty="0" err="1" smtClean="0">
                    <a:latin typeface="SutonnyMJ" pitchFamily="2" charset="0"/>
                  </a:rPr>
                  <a:t>বাহুর</a:t>
                </a:r>
                <a:r>
                  <a:rPr lang="en-US" sz="5400" b="1" dirty="0" smtClean="0">
                    <a:latin typeface="SutonnyMJ" pitchFamily="2" charset="0"/>
                  </a:rPr>
                  <a:t> </a:t>
                </a:r>
                <a:r>
                  <a:rPr lang="en-US" sz="5400" b="1" dirty="0" err="1" smtClean="0">
                    <a:latin typeface="SutonnyMJ" pitchFamily="2" charset="0"/>
                  </a:rPr>
                  <a:t>দৈর্ঘ্য</a:t>
                </a:r>
                <a:r>
                  <a:rPr lang="en-US" sz="5400" b="1" dirty="0" smtClean="0">
                    <a:latin typeface="SutonnyMJ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743" y="1268963"/>
                <a:ext cx="8177763" cy="3079048"/>
              </a:xfrm>
              <a:prstGeom prst="rect">
                <a:avLst/>
              </a:prstGeom>
              <a:blipFill rotWithShape="0">
                <a:blip r:embed="rId2"/>
                <a:stretch>
                  <a:fillRect l="-4027" t="-8713" r="-2386" b="-1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8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3578495" y="105747"/>
            <a:ext cx="3664133" cy="3489650"/>
          </a:xfrm>
          <a:prstGeom prst="pentagon">
            <a:avLst/>
          </a:prstGeom>
          <a:solidFill>
            <a:srgbClr val="00206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6" y="4412343"/>
            <a:ext cx="1107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</a:rPr>
              <a:t>উক্ত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পঞ্চভুজের</a:t>
            </a:r>
            <a:r>
              <a:rPr lang="en-US" sz="4400" b="1" dirty="0" smtClean="0">
                <a:latin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</a:rPr>
              <a:t>প্রতিবাহুর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দৈর্ঘ্য</a:t>
            </a:r>
            <a:r>
              <a:rPr lang="en-US" sz="4400" b="1" dirty="0" smtClean="0">
                <a:latin typeface="SutonnyMJ" pitchFamily="2" charset="0"/>
              </a:rPr>
              <a:t> ৪ </a:t>
            </a:r>
            <a:r>
              <a:rPr lang="en-US" sz="4400" b="1" dirty="0" err="1" smtClean="0">
                <a:latin typeface="SutonnyMJ" pitchFamily="2" charset="0"/>
              </a:rPr>
              <a:t>সে.মি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হলে</a:t>
            </a:r>
            <a:r>
              <a:rPr lang="en-US" sz="4400" b="1" dirty="0" smtClean="0">
                <a:latin typeface="SutonnyMJ" pitchFamily="2" charset="0"/>
              </a:rPr>
              <a:t>, </a:t>
            </a:r>
            <a:r>
              <a:rPr lang="en-US" sz="4400" b="1" dirty="0" err="1" smtClean="0">
                <a:latin typeface="SutonnyMJ" pitchFamily="2" charset="0"/>
              </a:rPr>
              <a:t>এর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ক্ষেত্রফল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নির্ণয়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কর</a:t>
            </a:r>
            <a:r>
              <a:rPr lang="en-US" sz="4400" b="1" dirty="0" smtClean="0">
                <a:latin typeface="SutonnyMJ" pitchFamily="2" charset="0"/>
              </a:rPr>
              <a:t>।</a:t>
            </a:r>
            <a:endParaRPr lang="en-US" sz="4400" b="1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0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99541" y="174171"/>
            <a:ext cx="4034971" cy="116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একক</a:t>
            </a:r>
            <a:r>
              <a:rPr lang="en-US" sz="7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3616729" y="1553024"/>
            <a:ext cx="4000594" cy="3359021"/>
          </a:xfrm>
          <a:prstGeom prst="hexagon">
            <a:avLst/>
          </a:prstGeom>
          <a:solidFill>
            <a:srgbClr val="00206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372" y="5129755"/>
            <a:ext cx="1107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</a:rPr>
              <a:t>উক্ত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ষড়ভুজের</a:t>
            </a:r>
            <a:r>
              <a:rPr lang="en-US" sz="4400" b="1" dirty="0" smtClean="0">
                <a:latin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</a:rPr>
              <a:t>প্রতিবাহুর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দৈর্ঘ্য</a:t>
            </a:r>
            <a:r>
              <a:rPr lang="en-US" sz="4400" b="1" dirty="0" smtClean="0">
                <a:latin typeface="SutonnyMJ" pitchFamily="2" charset="0"/>
              </a:rPr>
              <a:t> ১০ </a:t>
            </a:r>
            <a:r>
              <a:rPr lang="en-US" sz="4400" b="1" dirty="0" err="1" smtClean="0">
                <a:latin typeface="SutonnyMJ" pitchFamily="2" charset="0"/>
              </a:rPr>
              <a:t>সে.মি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হলে</a:t>
            </a:r>
            <a:r>
              <a:rPr lang="en-US" sz="4400" b="1" dirty="0" smtClean="0">
                <a:latin typeface="SutonnyMJ" pitchFamily="2" charset="0"/>
              </a:rPr>
              <a:t>, </a:t>
            </a:r>
            <a:r>
              <a:rPr lang="en-US" sz="4400" b="1" dirty="0" err="1" smtClean="0">
                <a:latin typeface="SutonnyMJ" pitchFamily="2" charset="0"/>
              </a:rPr>
              <a:t>এর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ক্ষেত্রফল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নির্ণয়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কর</a:t>
            </a:r>
            <a:r>
              <a:rPr lang="en-US" sz="4400" b="1" dirty="0" smtClean="0">
                <a:latin typeface="SutonnyMJ" pitchFamily="2" charset="0"/>
              </a:rPr>
              <a:t>।</a:t>
            </a:r>
            <a:endParaRPr lang="en-US" sz="4400" b="1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8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5027" y="261257"/>
            <a:ext cx="4034971" cy="116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দলীয়</a:t>
            </a:r>
            <a:r>
              <a:rPr lang="en-US" sz="7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3585027" y="1727196"/>
            <a:ext cx="4000594" cy="3359021"/>
          </a:xfrm>
          <a:prstGeom prst="hexagon">
            <a:avLst/>
          </a:prstGeom>
          <a:solidFill>
            <a:srgbClr val="00206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2834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</a:rPr>
              <a:t>উক্ত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ষড়ভুজের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কেন্দ্র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থেকে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কৌণিক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দূরত্ব</a:t>
            </a:r>
            <a:r>
              <a:rPr lang="en-US" sz="4400" b="1" dirty="0" smtClean="0">
                <a:latin typeface="SutonnyMJ" pitchFamily="2" charset="0"/>
              </a:rPr>
              <a:t> ৫ </a:t>
            </a:r>
            <a:r>
              <a:rPr lang="en-US" sz="4400" b="1" dirty="0" err="1" smtClean="0">
                <a:latin typeface="SutonnyMJ" pitchFamily="2" charset="0"/>
              </a:rPr>
              <a:t>সি.মি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হলে</a:t>
            </a:r>
            <a:r>
              <a:rPr lang="en-US" sz="4400" b="1" dirty="0" smtClean="0">
                <a:latin typeface="SutonnyMJ" pitchFamily="2" charset="0"/>
              </a:rPr>
              <a:t>, </a:t>
            </a:r>
            <a:r>
              <a:rPr lang="en-US" sz="4400" b="1" dirty="0" err="1" smtClean="0">
                <a:latin typeface="SutonnyMJ" pitchFamily="2" charset="0"/>
              </a:rPr>
              <a:t>এর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ক্ষেত্রফল</a:t>
            </a:r>
            <a:r>
              <a:rPr lang="en-US" sz="4400" b="1" dirty="0" smtClean="0">
                <a:latin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</a:rPr>
              <a:t>নির্ণয়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কর</a:t>
            </a:r>
            <a:r>
              <a:rPr lang="en-US" sz="4400" b="1" dirty="0" smtClean="0">
                <a:latin typeface="SutonnyMJ" pitchFamily="2" charset="0"/>
              </a:rPr>
              <a:t>। </a:t>
            </a:r>
            <a:endParaRPr lang="en-US" sz="4400" b="1" dirty="0" smtClean="0">
              <a:latin typeface="SutonnyMJ" pitchFamily="2" charset="0"/>
            </a:endParaRPr>
          </a:p>
        </p:txBody>
      </p:sp>
      <p:cxnSp>
        <p:nvCxnSpPr>
          <p:cNvPr id="6" name="Straight Connector 5"/>
          <p:cNvCxnSpPr>
            <a:stCxn id="3" idx="4"/>
            <a:endCxn id="3" idx="1"/>
          </p:cNvCxnSpPr>
          <p:nvPr/>
        </p:nvCxnSpPr>
        <p:spPr>
          <a:xfrm>
            <a:off x="4424782" y="1727197"/>
            <a:ext cx="2321084" cy="3359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3"/>
            <a:endCxn id="3" idx="0"/>
          </p:cNvCxnSpPr>
          <p:nvPr/>
        </p:nvCxnSpPr>
        <p:spPr>
          <a:xfrm>
            <a:off x="3585027" y="3406707"/>
            <a:ext cx="4000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2"/>
            <a:endCxn id="3" idx="5"/>
          </p:cNvCxnSpPr>
          <p:nvPr/>
        </p:nvCxnSpPr>
        <p:spPr>
          <a:xfrm flipV="1">
            <a:off x="4424782" y="1727197"/>
            <a:ext cx="2321084" cy="3359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" idx="1"/>
          </p:cNvCxnSpPr>
          <p:nvPr/>
        </p:nvCxnSpPr>
        <p:spPr>
          <a:xfrm>
            <a:off x="5613486" y="3444035"/>
            <a:ext cx="1132380" cy="164218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7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8570" y="203200"/>
            <a:ext cx="4034971" cy="116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মূল্যায়ন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67299"/>
            <a:ext cx="12017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</a:rPr>
              <a:t>১।  </a:t>
            </a:r>
            <a:r>
              <a:rPr lang="en-US" sz="4400" b="1" dirty="0" err="1" smtClean="0">
                <a:latin typeface="SutonnyMJ" pitchFamily="2" charset="0"/>
              </a:rPr>
              <a:t>বহুভুজের</a:t>
            </a:r>
            <a:r>
              <a:rPr lang="en-US" sz="4400" b="1" dirty="0" smtClean="0">
                <a:latin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</a:rPr>
              <a:t>ক্ষেত্রফলের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সূত্রটি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লিখ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বোর্ডে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লিখ</a:t>
            </a:r>
            <a:r>
              <a:rPr lang="en-US" sz="4400" b="1" dirty="0" smtClean="0">
                <a:latin typeface="SutonnyMJ" pitchFamily="2" charset="0"/>
              </a:rPr>
              <a:t>।</a:t>
            </a:r>
          </a:p>
          <a:p>
            <a:r>
              <a:rPr lang="en-US" sz="4400" b="1" dirty="0" smtClean="0">
                <a:latin typeface="SutonnyMJ" pitchFamily="2" charset="0"/>
              </a:rPr>
              <a:t>২। </a:t>
            </a:r>
            <a:r>
              <a:rPr lang="en-US" sz="4400" b="1" dirty="0" err="1" smtClean="0">
                <a:latin typeface="SutonnyMJ" pitchFamily="2" charset="0"/>
              </a:rPr>
              <a:t>বহুভুজ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কাকে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বলে</a:t>
            </a:r>
            <a:r>
              <a:rPr lang="en-US" sz="4400" b="1" dirty="0" smtClean="0">
                <a:latin typeface="SutonnyMJ" pitchFamily="2" charset="0"/>
              </a:rPr>
              <a:t>?</a:t>
            </a:r>
          </a:p>
          <a:p>
            <a:r>
              <a:rPr lang="en-US" sz="4400" b="1" dirty="0" smtClean="0">
                <a:latin typeface="SutonnyMJ" pitchFamily="2" charset="0"/>
              </a:rPr>
              <a:t>৩। </a:t>
            </a:r>
            <a:r>
              <a:rPr lang="en-US" sz="4400" b="1" dirty="0" err="1" smtClean="0">
                <a:latin typeface="SutonnyMJ" pitchFamily="2" charset="0"/>
              </a:rPr>
              <a:t>সুষম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বহুভুজ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কী</a:t>
            </a:r>
            <a:r>
              <a:rPr lang="en-US" sz="4400" b="1" dirty="0" smtClean="0">
                <a:latin typeface="SutonnyMJ" pitchFamily="2" charset="0"/>
              </a:rPr>
              <a:t>?</a:t>
            </a:r>
            <a:endParaRPr lang="en-US" sz="4400" b="1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ctagon 8"/>
          <p:cNvSpPr/>
          <p:nvPr/>
        </p:nvSpPr>
        <p:spPr>
          <a:xfrm>
            <a:off x="4103620" y="1563913"/>
            <a:ext cx="3359021" cy="3359021"/>
          </a:xfrm>
          <a:prstGeom prst="octagon">
            <a:avLst/>
          </a:prstGeom>
          <a:solidFill>
            <a:srgbClr val="002060"/>
          </a:solidFill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85027" y="261257"/>
            <a:ext cx="4034971" cy="116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বাড়ির</a:t>
            </a:r>
            <a:r>
              <a:rPr lang="en-US" sz="7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283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</a:rPr>
              <a:t>উক্ত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দূরত্ব</a:t>
            </a:r>
            <a:r>
              <a:rPr lang="en-US" sz="4400" b="1" dirty="0" smtClean="0">
                <a:latin typeface="SutonnyMJ" pitchFamily="2" charset="0"/>
              </a:rPr>
              <a:t> ১৮ </a:t>
            </a:r>
            <a:r>
              <a:rPr lang="en-US" sz="4400" b="1" dirty="0" err="1" smtClean="0">
                <a:latin typeface="SutonnyMJ" pitchFamily="2" charset="0"/>
              </a:rPr>
              <a:t>সি.মি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হলে</a:t>
            </a:r>
            <a:r>
              <a:rPr lang="en-US" sz="4400" b="1" dirty="0" smtClean="0">
                <a:latin typeface="SutonnyMJ" pitchFamily="2" charset="0"/>
              </a:rPr>
              <a:t>, </a:t>
            </a:r>
            <a:r>
              <a:rPr lang="en-US" sz="4400" b="1" dirty="0" err="1" smtClean="0">
                <a:latin typeface="SutonnyMJ" pitchFamily="2" charset="0"/>
              </a:rPr>
              <a:t>এর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ক্ষেত্রফল</a:t>
            </a:r>
            <a:r>
              <a:rPr lang="en-US" sz="4400" b="1" dirty="0" smtClean="0">
                <a:latin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</a:rPr>
              <a:t>নির্ণয়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কর</a:t>
            </a:r>
            <a:r>
              <a:rPr lang="en-US" sz="4400" b="1" dirty="0" smtClean="0">
                <a:latin typeface="SutonnyMJ" pitchFamily="2" charset="0"/>
              </a:rPr>
              <a:t>। </a:t>
            </a:r>
            <a:endParaRPr lang="en-US" sz="4400" b="1" dirty="0" smtClean="0">
              <a:latin typeface="SutonnyMJ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96388" y="1563912"/>
            <a:ext cx="1442495" cy="335902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9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32798">
            <a:off x="1888583" y="1295125"/>
            <a:ext cx="88938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8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8700" dirty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87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54639"/>
            <a:ext cx="12192000" cy="130336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69212" y="5656284"/>
            <a:ext cx="5513049" cy="1015663"/>
          </a:xfrm>
          <a:prstGeom prst="rect">
            <a:avLst/>
          </a:prstGeom>
          <a:scene3d>
            <a:camera prst="perspectiveRelaxed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কন্টেন্টটি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দেখার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জন্য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2730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331354">
            <a:off x="6131407" y="2625264"/>
            <a:ext cx="66728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20150310eq05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85727"/>
            <a:ext cx="6242789" cy="4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69">
        <p15:prstTrans prst="curtains"/>
      </p:transition>
    </mc:Choice>
    <mc:Fallback xmlns="">
      <p:transition spd="slow" advTm="20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2000" accel="50000" decel="50000" autoRev="1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" presetID="3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71500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547446"/>
            <a:ext cx="75199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আমিন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শেখ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সহকারী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গণিত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হেদায়েতপুর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আলিম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মাদ্রাসা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হেদায়েতপুর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বাগেরহাট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Email:alaminshaikh62@gmail.com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Mob: 01944835458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5506" y="203200"/>
            <a:ext cx="12317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</a:rPr>
              <a:t>নিম্নের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জ্যামিতিক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চিত্রগুলো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লক্ষ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এবং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কোনটির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কী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নাম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তা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বল</a:t>
            </a:r>
            <a:r>
              <a:rPr lang="en-US" sz="4400" b="1" dirty="0" smtClean="0">
                <a:latin typeface="SutonnyMJ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628" y="1088571"/>
            <a:ext cx="2002972" cy="200297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6323" y="1214077"/>
            <a:ext cx="3915442" cy="200297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786487" y="1152605"/>
            <a:ext cx="3652477" cy="2002972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386763" y="4195483"/>
            <a:ext cx="2506702" cy="1828800"/>
          </a:xfrm>
          <a:prstGeom prst="trapezoid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8785413" y="3854825"/>
            <a:ext cx="2079812" cy="2169458"/>
          </a:xfrm>
          <a:prstGeom prst="diamond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xagon 2"/>
          <p:cNvSpPr/>
          <p:nvPr/>
        </p:nvSpPr>
        <p:spPr>
          <a:xfrm>
            <a:off x="4441371" y="4195483"/>
            <a:ext cx="2467429" cy="2127094"/>
          </a:xfrm>
          <a:prstGeom prst="hexagon">
            <a:avLst/>
          </a:prstGeom>
          <a:solidFill>
            <a:schemeClr val="bg1">
              <a:lumMod val="65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2351314" y="149291"/>
            <a:ext cx="7464490" cy="6419460"/>
          </a:xfrm>
          <a:prstGeom prst="hexagon">
            <a:avLst/>
          </a:prstGeom>
          <a:solidFill>
            <a:schemeClr val="bg1">
              <a:lumMod val="65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chemeClr val="tx1"/>
                </a:solidFill>
              </a:rPr>
              <a:t>বহুভুজ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9" y="24204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SutonnyMJ" pitchFamily="2" charset="0"/>
              </a:rPr>
              <a:t>বহুভুজের</a:t>
            </a:r>
            <a:r>
              <a:rPr lang="en-US" sz="9600" b="1" dirty="0" smtClean="0">
                <a:latin typeface="SutonnyMJ" pitchFamily="2" charset="0"/>
              </a:rPr>
              <a:t> </a:t>
            </a:r>
            <a:r>
              <a:rPr lang="en-US" sz="9600" b="1" dirty="0" err="1" smtClean="0">
                <a:latin typeface="SutonnyMJ" pitchFamily="2" charset="0"/>
              </a:rPr>
              <a:t>ক্ষেত্রফল</a:t>
            </a:r>
            <a:r>
              <a:rPr lang="en-US" sz="9600" b="1" dirty="0" smtClean="0">
                <a:latin typeface="SutonnyMJ" pitchFamily="2" charset="0"/>
              </a:rPr>
              <a:t> </a:t>
            </a:r>
            <a:r>
              <a:rPr lang="en-US" sz="9600" b="1" dirty="0" err="1" smtClean="0">
                <a:latin typeface="SutonnyMJ" pitchFamily="2" charset="0"/>
              </a:rPr>
              <a:t>নির্ণয়</a:t>
            </a:r>
            <a:endParaRPr lang="en-US" sz="9600" b="1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28570" y="203200"/>
            <a:ext cx="4034971" cy="116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শিখনফল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5144" y="2264229"/>
            <a:ext cx="12046856" cy="4252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বহুভুজ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তা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।</a:t>
            </a:r>
          </a:p>
          <a:p>
            <a:pPr marL="1143000" indent="-1143000"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সুষম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বহুভুজ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তা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।</a:t>
            </a:r>
          </a:p>
          <a:p>
            <a:pPr marL="1143000" indent="-11430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বহুভুজের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ক্ষেত্রফল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নির্ণয়ের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সূত্র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।</a:t>
            </a:r>
          </a:p>
          <a:p>
            <a:pPr marL="1143000" indent="-1143000"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বহুভুজের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ক্ষেত্রফল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নির্ণয়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/>
          <p:cNvSpPr/>
          <p:nvPr/>
        </p:nvSpPr>
        <p:spPr>
          <a:xfrm>
            <a:off x="49204" y="37322"/>
            <a:ext cx="3359021" cy="3359021"/>
          </a:xfrm>
          <a:prstGeom prst="octagon">
            <a:avLst/>
          </a:prstGeom>
          <a:solidFill>
            <a:srgbClr val="002060"/>
          </a:solidFill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8527866" y="18661"/>
            <a:ext cx="3664133" cy="3489650"/>
          </a:xfrm>
          <a:prstGeom prst="pentagon">
            <a:avLst/>
          </a:prstGeom>
          <a:solidFill>
            <a:srgbClr val="00206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949088" y="37322"/>
            <a:ext cx="4000594" cy="3359021"/>
          </a:xfrm>
          <a:prstGeom prst="hexagon">
            <a:avLst/>
          </a:prstGeom>
          <a:solidFill>
            <a:srgbClr val="00206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2" y="3489650"/>
            <a:ext cx="121919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/>
              <a:t>একটি সমতলীয় আকৃতি যেখানে সসীমসংখ্যক </a:t>
            </a:r>
            <a:r>
              <a:rPr lang="as-IN" sz="4400" dirty="0" smtClean="0"/>
              <a:t>রেখাংশএকে </a:t>
            </a:r>
            <a:r>
              <a:rPr lang="as-IN" sz="4400" dirty="0"/>
              <a:t>অপরের সাথে আবদ্ধ হয়ে বহুভূজীয় শৃঙ্খল তথা বহুভূজীয় বর্তনীর মত একটি বদ্ধ ক্ষেত্র তৈরি করে। এই নিশ্চল সমতলীয় ক্ষেত্র বা আবদ্ধ বর্তনীকে অথবা এদের উভয়কে একত্রে </a:t>
            </a:r>
            <a:r>
              <a:rPr lang="as-IN" sz="4400" dirty="0" smtClean="0"/>
              <a:t>বহুভুজ</a:t>
            </a:r>
            <a:r>
              <a:rPr lang="en-US" sz="4400" dirty="0"/>
              <a:t> </a:t>
            </a:r>
            <a:r>
              <a:rPr lang="en-US" sz="5400" b="1" dirty="0" err="1" smtClean="0">
                <a:latin typeface="SutonnyMJ" pitchFamily="2" charset="0"/>
              </a:rPr>
              <a:t>বলে</a:t>
            </a:r>
            <a:r>
              <a:rPr lang="en-US" sz="4400" dirty="0" smtClean="0">
                <a:latin typeface="SutonnyMJ" pitchFamily="2" charset="0"/>
              </a:rPr>
              <a:t>। </a:t>
            </a:r>
            <a:endParaRPr lang="en-US" sz="4400" b="1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0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/>
          <p:cNvSpPr/>
          <p:nvPr/>
        </p:nvSpPr>
        <p:spPr>
          <a:xfrm>
            <a:off x="49204" y="522511"/>
            <a:ext cx="3359021" cy="3359021"/>
          </a:xfrm>
          <a:prstGeom prst="octagon">
            <a:avLst/>
          </a:prstGeom>
          <a:solidFill>
            <a:srgbClr val="002060"/>
          </a:solidFill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8527865" y="391881"/>
            <a:ext cx="3664133" cy="3489650"/>
          </a:xfrm>
          <a:prstGeom prst="pentagon">
            <a:avLst/>
          </a:prstGeom>
          <a:solidFill>
            <a:srgbClr val="00206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967748" y="522510"/>
            <a:ext cx="4000594" cy="3359021"/>
          </a:xfrm>
          <a:prstGeom prst="hexagon">
            <a:avLst/>
          </a:prstGeom>
          <a:solidFill>
            <a:srgbClr val="00206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04" y="4945226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SutonnyMJ" pitchFamily="2" charset="0"/>
              </a:rPr>
              <a:t>যে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বহুভুজের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প্রত্যেকটি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বাহুর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দৈর্ঘ্য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সমান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তাকে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সুষম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বহুভুজ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বলে</a:t>
            </a:r>
            <a:r>
              <a:rPr lang="en-US" sz="6600" dirty="0" smtClean="0">
                <a:latin typeface="SutonnyMJ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3054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b="1" dirty="0" err="1" smtClean="0">
            <a:latin typeface="SutonnyMJ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185</Words>
  <Application>Microsoft Office PowerPoint</Application>
  <PresentationFormat>Widescreen</PresentationFormat>
  <Paragraphs>36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Al-Amin</cp:lastModifiedBy>
  <cp:revision>192</cp:revision>
  <dcterms:created xsi:type="dcterms:W3CDTF">2018-02-03T08:43:55Z</dcterms:created>
  <dcterms:modified xsi:type="dcterms:W3CDTF">2020-05-10T18:45:04Z</dcterms:modified>
</cp:coreProperties>
</file>