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9" r:id="rId4"/>
    <p:sldId id="290" r:id="rId5"/>
    <p:sldId id="291" r:id="rId6"/>
    <p:sldId id="271" r:id="rId7"/>
    <p:sldId id="270" r:id="rId8"/>
    <p:sldId id="272" r:id="rId9"/>
    <p:sldId id="273" r:id="rId10"/>
    <p:sldId id="274" r:id="rId11"/>
    <p:sldId id="275" r:id="rId12"/>
    <p:sldId id="277" r:id="rId13"/>
    <p:sldId id="278" r:id="rId14"/>
    <p:sldId id="276" r:id="rId15"/>
    <p:sldId id="282" r:id="rId16"/>
    <p:sldId id="283" r:id="rId17"/>
    <p:sldId id="280" r:id="rId18"/>
    <p:sldId id="279" r:id="rId19"/>
    <p:sldId id="284" r:id="rId20"/>
    <p:sldId id="285" r:id="rId21"/>
    <p:sldId id="286" r:id="rId22"/>
    <p:sldId id="287" r:id="rId23"/>
    <p:sldId id="288" r:id="rId24"/>
    <p:sldId id="289" r:id="rId25"/>
    <p:sldId id="292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756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268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220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070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472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903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922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878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771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61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091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D4B9-7616-4264-9095-8DF4175C736F}" type="datetimeFigureOut">
              <a:rPr lang="en-SG" smtClean="0"/>
              <a:t>11/5/2020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775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ktalukder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44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322E0D-D3F8-4FE0-BFFE-38409608273F}"/>
              </a:ext>
            </a:extLst>
          </p:cNvPr>
          <p:cNvGrpSpPr/>
          <p:nvPr/>
        </p:nvGrpSpPr>
        <p:grpSpPr>
          <a:xfrm>
            <a:off x="1427018" y="1073713"/>
            <a:ext cx="5888182" cy="1454729"/>
            <a:chOff x="1510145" y="2202871"/>
            <a:chExt cx="5888182" cy="145472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F93974-2696-49F0-A0A5-33A5BB7D9A55}"/>
                </a:ext>
              </a:extLst>
            </p:cNvPr>
            <p:cNvCxnSpPr/>
            <p:nvPr/>
          </p:nvCxnSpPr>
          <p:spPr>
            <a:xfrm>
              <a:off x="1510145" y="2923309"/>
              <a:ext cx="588818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8D6A82-517E-4517-9ACD-7C629E306A98}"/>
                </a:ext>
              </a:extLst>
            </p:cNvPr>
            <p:cNvCxnSpPr/>
            <p:nvPr/>
          </p:nvCxnSpPr>
          <p:spPr>
            <a:xfrm>
              <a:off x="4572000" y="2202871"/>
              <a:ext cx="0" cy="70658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DFAE7BA-15B7-430B-9F4A-43C1E619B057}"/>
                </a:ext>
              </a:extLst>
            </p:cNvPr>
            <p:cNvCxnSpPr/>
            <p:nvPr/>
          </p:nvCxnSpPr>
          <p:spPr>
            <a:xfrm>
              <a:off x="1510145" y="2951018"/>
              <a:ext cx="0" cy="70658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AF559B-F18A-46CE-969C-F58C366178BE}"/>
                </a:ext>
              </a:extLst>
            </p:cNvPr>
            <p:cNvCxnSpPr/>
            <p:nvPr/>
          </p:nvCxnSpPr>
          <p:spPr>
            <a:xfrm>
              <a:off x="7398327" y="2951018"/>
              <a:ext cx="0" cy="70658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6221443-EB09-40A4-A81E-F477545148B3}"/>
              </a:ext>
            </a:extLst>
          </p:cNvPr>
          <p:cNvSpPr/>
          <p:nvPr/>
        </p:nvSpPr>
        <p:spPr>
          <a:xfrm>
            <a:off x="5029204" y="2545759"/>
            <a:ext cx="4114796" cy="99752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/>
              <a:t>Indirect Narration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5D355A6-A065-4D15-894C-2B9EA03F8E0E}"/>
              </a:ext>
            </a:extLst>
          </p:cNvPr>
          <p:cNvSpPr/>
          <p:nvPr/>
        </p:nvSpPr>
        <p:spPr>
          <a:xfrm>
            <a:off x="0" y="2542288"/>
            <a:ext cx="3962399" cy="99752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/>
              <a:t>Direct Narration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AB7A9D1-71BF-4C15-A8B3-10B3BC065C3E}"/>
              </a:ext>
            </a:extLst>
          </p:cNvPr>
          <p:cNvSpPr/>
          <p:nvPr/>
        </p:nvSpPr>
        <p:spPr>
          <a:xfrm>
            <a:off x="2216727" y="62342"/>
            <a:ext cx="4710546" cy="997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/>
              <a:t>Narration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F24189-A306-41D1-A192-E97A15C61097}"/>
              </a:ext>
            </a:extLst>
          </p:cNvPr>
          <p:cNvGrpSpPr/>
          <p:nvPr/>
        </p:nvGrpSpPr>
        <p:grpSpPr>
          <a:xfrm>
            <a:off x="0" y="3560603"/>
            <a:ext cx="7453744" cy="1884246"/>
            <a:chOff x="193964" y="4028493"/>
            <a:chExt cx="6567054" cy="1333176"/>
          </a:xfrm>
          <a:solidFill>
            <a:srgbClr val="C00000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4F87F0E-259F-4A1D-A394-D44327D0D566}"/>
                </a:ext>
              </a:extLst>
            </p:cNvPr>
            <p:cNvSpPr/>
            <p:nvPr/>
          </p:nvSpPr>
          <p:spPr>
            <a:xfrm>
              <a:off x="193964" y="4364182"/>
              <a:ext cx="6567054" cy="99748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SG" sz="3200" b="1" dirty="0"/>
                <a:t>Direct Narration is the exact speech said by the speaker which is put within quotation marks.</a:t>
              </a:r>
            </a:p>
          </p:txBody>
        </p:sp>
        <p:sp>
          <p:nvSpPr>
            <p:cNvPr id="27" name="Flowchart: Extract 26">
              <a:extLst>
                <a:ext uri="{FF2B5EF4-FFF2-40B4-BE49-F238E27FC236}">
                  <a16:creationId xmlns:a16="http://schemas.microsoft.com/office/drawing/2014/main" id="{88945671-BAC6-4D2B-8DE8-9A407DAD6D85}"/>
                </a:ext>
              </a:extLst>
            </p:cNvPr>
            <p:cNvSpPr/>
            <p:nvPr/>
          </p:nvSpPr>
          <p:spPr>
            <a:xfrm>
              <a:off x="1427018" y="4028493"/>
              <a:ext cx="568037" cy="335689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FAA43A-9CB5-4EE6-8E19-463CD42B3654}"/>
              </a:ext>
            </a:extLst>
          </p:cNvPr>
          <p:cNvGrpSpPr/>
          <p:nvPr/>
        </p:nvGrpSpPr>
        <p:grpSpPr>
          <a:xfrm>
            <a:off x="498764" y="3778817"/>
            <a:ext cx="8645236" cy="3079183"/>
            <a:chOff x="498764" y="3778817"/>
            <a:chExt cx="8645236" cy="3079183"/>
          </a:xfrm>
          <a:solidFill>
            <a:schemeClr val="accent6">
              <a:lumMod val="50000"/>
            </a:schemeClr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26E1B1B-4858-4B50-8FD2-56B069133061}"/>
                </a:ext>
              </a:extLst>
            </p:cNvPr>
            <p:cNvSpPr/>
            <p:nvPr/>
          </p:nvSpPr>
          <p:spPr>
            <a:xfrm>
              <a:off x="498764" y="5555673"/>
              <a:ext cx="8645236" cy="130232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SG" sz="3200" b="1" dirty="0"/>
                <a:t>Indirect Narration, also known as reported speech, is the substance of the speaker’s speech given by someone else.</a:t>
              </a:r>
            </a:p>
          </p:txBody>
        </p:sp>
        <p:sp>
          <p:nvSpPr>
            <p:cNvPr id="30" name="Flowchart: Extract 29">
              <a:extLst>
                <a:ext uri="{FF2B5EF4-FFF2-40B4-BE49-F238E27FC236}">
                  <a16:creationId xmlns:a16="http://schemas.microsoft.com/office/drawing/2014/main" id="{A1C1BEBF-5DF8-41EE-A056-FBE0397DAA52}"/>
                </a:ext>
              </a:extLst>
            </p:cNvPr>
            <p:cNvSpPr/>
            <p:nvPr/>
          </p:nvSpPr>
          <p:spPr>
            <a:xfrm>
              <a:off x="7716982" y="3778817"/>
              <a:ext cx="568037" cy="188077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73755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AB7A9D1-71BF-4C15-A8B3-10B3BC065C3E}"/>
              </a:ext>
            </a:extLst>
          </p:cNvPr>
          <p:cNvSpPr/>
          <p:nvPr/>
        </p:nvSpPr>
        <p:spPr>
          <a:xfrm>
            <a:off x="69275" y="62342"/>
            <a:ext cx="9033164" cy="136467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4000" b="1" dirty="0"/>
              <a:t>Look at the following sentence very carefully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66D7B0-A58A-44E4-A7EF-6D1F294AD3D4}"/>
              </a:ext>
            </a:extLst>
          </p:cNvPr>
          <p:cNvSpPr/>
          <p:nvPr/>
        </p:nvSpPr>
        <p:spPr>
          <a:xfrm>
            <a:off x="55418" y="1527446"/>
            <a:ext cx="9033164" cy="13646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SG" sz="3400" b="1" dirty="0"/>
              <a:t>He said to his friend, “I like sweets very much.”</a:t>
            </a:r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id="{3388DAFA-E7A6-4EFD-A0D8-D9919AD1780A}"/>
              </a:ext>
            </a:extLst>
          </p:cNvPr>
          <p:cNvSpPr/>
          <p:nvPr/>
        </p:nvSpPr>
        <p:spPr>
          <a:xfrm rot="5400000">
            <a:off x="2168236" y="145460"/>
            <a:ext cx="346364" cy="3685308"/>
          </a:xfrm>
          <a:prstGeom prst="leftBracke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Left Bracket 31">
            <a:extLst>
              <a:ext uri="{FF2B5EF4-FFF2-40B4-BE49-F238E27FC236}">
                <a16:creationId xmlns:a16="http://schemas.microsoft.com/office/drawing/2014/main" id="{12EB7FA5-D2C1-425A-BA2C-030E13B7F122}"/>
              </a:ext>
            </a:extLst>
          </p:cNvPr>
          <p:cNvSpPr/>
          <p:nvPr/>
        </p:nvSpPr>
        <p:spPr>
          <a:xfrm rot="5400000">
            <a:off x="6463145" y="-387935"/>
            <a:ext cx="346364" cy="4655126"/>
          </a:xfrm>
          <a:prstGeom prst="leftBracke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84EDFC38-4C07-456D-B02D-E59784C93E4F}"/>
              </a:ext>
            </a:extLst>
          </p:cNvPr>
          <p:cNvSpPr/>
          <p:nvPr/>
        </p:nvSpPr>
        <p:spPr>
          <a:xfrm rot="16200000">
            <a:off x="5689028" y="997511"/>
            <a:ext cx="1762984" cy="4523512"/>
          </a:xfrm>
          <a:prstGeom prst="lef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AA2FA6-D576-4444-904D-14A5B1516ED7}"/>
              </a:ext>
            </a:extLst>
          </p:cNvPr>
          <p:cNvCxnSpPr/>
          <p:nvPr/>
        </p:nvCxnSpPr>
        <p:spPr>
          <a:xfrm>
            <a:off x="706581" y="2440125"/>
            <a:ext cx="0" cy="112567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CC62172-AD47-4D94-A5C4-1F5567B2399F}"/>
              </a:ext>
            </a:extLst>
          </p:cNvPr>
          <p:cNvCxnSpPr/>
          <p:nvPr/>
        </p:nvCxnSpPr>
        <p:spPr>
          <a:xfrm>
            <a:off x="3144981" y="2448781"/>
            <a:ext cx="0" cy="11256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086C75E-0BA6-488F-986B-11D1DA75BD40}"/>
              </a:ext>
            </a:extLst>
          </p:cNvPr>
          <p:cNvSpPr/>
          <p:nvPr/>
        </p:nvSpPr>
        <p:spPr>
          <a:xfrm>
            <a:off x="55418" y="3574457"/>
            <a:ext cx="1551705" cy="9698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Speaker Person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C35A44-4A2B-459A-B6DD-40B9667F2AC4}"/>
              </a:ext>
            </a:extLst>
          </p:cNvPr>
          <p:cNvSpPr/>
          <p:nvPr/>
        </p:nvSpPr>
        <p:spPr>
          <a:xfrm>
            <a:off x="2500753" y="3565801"/>
            <a:ext cx="1551705" cy="9698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Object Person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DB0436B9-CB5E-4C94-9B12-C96EBEEE98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3078" y="3357981"/>
            <a:ext cx="2367388" cy="531671"/>
          </a:xfrm>
          <a:prstGeom prst="bentConnector3">
            <a:avLst>
              <a:gd name="adj1" fmla="val 40636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3D1FF9B-6A34-4157-93FD-EA54B0108E90}"/>
              </a:ext>
            </a:extLst>
          </p:cNvPr>
          <p:cNvSpPr/>
          <p:nvPr/>
        </p:nvSpPr>
        <p:spPr>
          <a:xfrm>
            <a:off x="803565" y="4741701"/>
            <a:ext cx="3248894" cy="7481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Reporting Verb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096D37A-8A03-4FC6-BC13-7BB160429022}"/>
              </a:ext>
            </a:extLst>
          </p:cNvPr>
          <p:cNvSpPr/>
          <p:nvPr/>
        </p:nvSpPr>
        <p:spPr>
          <a:xfrm>
            <a:off x="5091543" y="4405723"/>
            <a:ext cx="3248894" cy="5957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Reported Speech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26BCAA-AB57-4731-852C-999A949826C3}"/>
              </a:ext>
            </a:extLst>
          </p:cNvPr>
          <p:cNvSpPr/>
          <p:nvPr/>
        </p:nvSpPr>
        <p:spPr>
          <a:xfrm>
            <a:off x="5091543" y="5424035"/>
            <a:ext cx="3872347" cy="5957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Person, Tense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ADF434-61AC-4760-9632-9125D16815B0}"/>
              </a:ext>
            </a:extLst>
          </p:cNvPr>
          <p:cNvGrpSpPr/>
          <p:nvPr/>
        </p:nvGrpSpPr>
        <p:grpSpPr>
          <a:xfrm>
            <a:off x="498764" y="4544275"/>
            <a:ext cx="4433454" cy="1177640"/>
            <a:chOff x="498764" y="5320137"/>
            <a:chExt cx="4433454" cy="117764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579D3BD-29BB-4771-B378-2D7FC5AA7D8D}"/>
                </a:ext>
              </a:extLst>
            </p:cNvPr>
            <p:cNvCxnSpPr/>
            <p:nvPr/>
          </p:nvCxnSpPr>
          <p:spPr>
            <a:xfrm>
              <a:off x="498764" y="5320137"/>
              <a:ext cx="0" cy="117764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1C96839-C70E-4081-B80A-E4201D452A1E}"/>
                </a:ext>
              </a:extLst>
            </p:cNvPr>
            <p:cNvCxnSpPr/>
            <p:nvPr/>
          </p:nvCxnSpPr>
          <p:spPr>
            <a:xfrm>
              <a:off x="498764" y="6497777"/>
              <a:ext cx="4433454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6DEFD41-29E4-4596-8595-5AD05DD754F8}"/>
              </a:ext>
            </a:extLst>
          </p:cNvPr>
          <p:cNvCxnSpPr/>
          <p:nvPr/>
        </p:nvCxnSpPr>
        <p:spPr>
          <a:xfrm>
            <a:off x="4184072" y="4253338"/>
            <a:ext cx="907471" cy="11706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A89EF8E-D39F-45EA-A5B6-237689CB7649}"/>
              </a:ext>
            </a:extLst>
          </p:cNvPr>
          <p:cNvCxnSpPr>
            <a:stCxn id="37" idx="3"/>
          </p:cNvCxnSpPr>
          <p:nvPr/>
        </p:nvCxnSpPr>
        <p:spPr>
          <a:xfrm>
            <a:off x="4052459" y="5115774"/>
            <a:ext cx="824354" cy="37407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16BD15C-A85F-4FDE-8587-16D350DB2BD3}"/>
              </a:ext>
            </a:extLst>
          </p:cNvPr>
          <p:cNvCxnSpPr>
            <a:endCxn id="39" idx="0"/>
          </p:cNvCxnSpPr>
          <p:nvPr/>
        </p:nvCxnSpPr>
        <p:spPr>
          <a:xfrm>
            <a:off x="7027716" y="5069866"/>
            <a:ext cx="1" cy="35416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A2357F8-7E79-4FD6-AF1E-B7F810227C17}"/>
              </a:ext>
            </a:extLst>
          </p:cNvPr>
          <p:cNvSpPr/>
          <p:nvPr/>
        </p:nvSpPr>
        <p:spPr>
          <a:xfrm>
            <a:off x="180111" y="6019795"/>
            <a:ext cx="4752108" cy="647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Reporting Verb, Connector</a:t>
            </a:r>
          </a:p>
        </p:txBody>
      </p:sp>
    </p:spTree>
    <p:extLst>
      <p:ext uri="{BB962C8B-B14F-4D97-AF65-F5344CB8AC3E}">
        <p14:creationId xmlns:p14="http://schemas.microsoft.com/office/powerpoint/2010/main" val="24198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3" grpId="0" animBg="1"/>
      <p:bldP spid="32" grpId="0" animBg="1"/>
      <p:bldP spid="4" grpId="0" animBg="1"/>
      <p:bldP spid="7" grpId="0" animBg="1"/>
      <p:bldP spid="35" grpId="0" animBg="1"/>
      <p:bldP spid="37" grpId="0" animBg="1"/>
      <p:bldP spid="38" grpId="0" animBg="1"/>
      <p:bldP spid="3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D3D5E6-6512-4DA5-A0AD-99F54E77A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8122"/>
              </p:ext>
            </p:extLst>
          </p:nvPr>
        </p:nvGraphicFramePr>
        <p:xfrm>
          <a:off x="0" y="678144"/>
          <a:ext cx="9144000" cy="6185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9853">
                  <a:extLst>
                    <a:ext uri="{9D8B030D-6E8A-4147-A177-3AD203B41FA5}">
                      <a16:colId xmlns:a16="http://schemas.microsoft.com/office/drawing/2014/main" val="990701211"/>
                    </a:ext>
                  </a:extLst>
                </a:gridCol>
                <a:gridCol w="2394659">
                  <a:extLst>
                    <a:ext uri="{9D8B030D-6E8A-4147-A177-3AD203B41FA5}">
                      <a16:colId xmlns:a16="http://schemas.microsoft.com/office/drawing/2014/main" val="1265278351"/>
                    </a:ext>
                  </a:extLst>
                </a:gridCol>
                <a:gridCol w="1484219">
                  <a:extLst>
                    <a:ext uri="{9D8B030D-6E8A-4147-A177-3AD203B41FA5}">
                      <a16:colId xmlns:a16="http://schemas.microsoft.com/office/drawing/2014/main" val="4216909166"/>
                    </a:ext>
                  </a:extLst>
                </a:gridCol>
                <a:gridCol w="3035269">
                  <a:extLst>
                    <a:ext uri="{9D8B030D-6E8A-4147-A177-3AD203B41FA5}">
                      <a16:colId xmlns:a16="http://schemas.microsoft.com/office/drawing/2014/main" val="803362648"/>
                    </a:ext>
                  </a:extLst>
                </a:gridCol>
              </a:tblGrid>
              <a:tr h="1418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chemeClr val="bg1"/>
                          </a:solidFill>
                          <a:effectLst/>
                        </a:rPr>
                        <a:t>Sentence</a:t>
                      </a:r>
                      <a:endParaRPr lang="en-SG" sz="3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-SG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chemeClr val="bg1"/>
                          </a:solidFill>
                          <a:effectLst/>
                        </a:rPr>
                        <a:t>Structures of</a:t>
                      </a:r>
                      <a:endParaRPr lang="en-SG" sz="3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chemeClr val="bg1"/>
                          </a:solidFill>
                          <a:effectLst/>
                        </a:rPr>
                        <a:t>Reporting verb</a:t>
                      </a:r>
                      <a:endParaRPr lang="en-SG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chemeClr val="bg1"/>
                          </a:solidFill>
                          <a:effectLst/>
                        </a:rPr>
                        <a:t>Connecting</a:t>
                      </a:r>
                      <a:endParaRPr lang="en-SG" sz="3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chemeClr val="bg1"/>
                          </a:solidFill>
                          <a:effectLst/>
                        </a:rPr>
                        <a:t>words</a:t>
                      </a:r>
                      <a:endParaRPr lang="en-SG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chemeClr val="bg1"/>
                          </a:solidFill>
                          <a:effectLst/>
                        </a:rPr>
                        <a:t>Structures of</a:t>
                      </a:r>
                      <a:endParaRPr lang="en-SG" sz="3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chemeClr val="bg1"/>
                          </a:solidFill>
                          <a:effectLst/>
                        </a:rPr>
                        <a:t>Reported speeches</a:t>
                      </a:r>
                      <a:endParaRPr lang="en-SG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7065822"/>
                  </a:ext>
                </a:extLst>
              </a:tr>
              <a:tr h="936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chemeClr val="bg1"/>
                          </a:solidFill>
                          <a:effectLst/>
                        </a:rPr>
                        <a:t>Assertive sentence</a:t>
                      </a:r>
                      <a:endParaRPr lang="en-SG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/>
                        </a:rPr>
                        <a:t>told/replied</a:t>
                      </a:r>
                      <a:endParaRPr lang="en-SG" sz="3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/>
                        </a:rPr>
                        <a:t>‘that’</a:t>
                      </a:r>
                      <a:endParaRPr lang="en-SG" sz="3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rgbClr val="C00000"/>
                          </a:solidFill>
                          <a:effectLst/>
                        </a:rPr>
                        <a:t>(Subject+ verb+ object+ extra)</a:t>
                      </a:r>
                      <a:endParaRPr lang="en-SG" sz="3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7591758"/>
                  </a:ext>
                </a:extLst>
              </a:tr>
              <a:tr h="1418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>
                          <a:solidFill>
                            <a:schemeClr val="bg1"/>
                          </a:solidFill>
                          <a:effectLst/>
                        </a:rPr>
                        <a:t>Interrogative sentence</a:t>
                      </a:r>
                      <a:endParaRPr lang="en-SG" sz="3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rgbClr val="00B050"/>
                          </a:solidFill>
                          <a:effectLst/>
                        </a:rPr>
                        <a:t>asked</a:t>
                      </a:r>
                      <a:endParaRPr lang="en-SG" sz="3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rgbClr val="00B050"/>
                          </a:solidFill>
                          <a:effectLst/>
                        </a:rPr>
                        <a:t>‘If/‘</a:t>
                      </a:r>
                      <a:r>
                        <a:rPr lang="en-GB" sz="3000" b="1" dirty="0" err="1">
                          <a:solidFill>
                            <a:srgbClr val="00B050"/>
                          </a:solidFill>
                          <a:effectLst/>
                        </a:rPr>
                        <a:t>Wh</a:t>
                      </a:r>
                      <a:r>
                        <a:rPr lang="en-GB" sz="3000" b="1" dirty="0">
                          <a:solidFill>
                            <a:srgbClr val="00B050"/>
                          </a:solidFill>
                          <a:effectLst/>
                        </a:rPr>
                        <a:t>-question</a:t>
                      </a:r>
                      <a:endParaRPr lang="en-SG" sz="3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rgbClr val="00B050"/>
                          </a:solidFill>
                          <a:effectLst/>
                        </a:rPr>
                        <a:t>(Subject+ verb+ object+ extra)</a:t>
                      </a:r>
                      <a:endParaRPr lang="en-SG" sz="3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5516640"/>
                  </a:ext>
                </a:extLst>
              </a:tr>
              <a:tr h="1900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>
                          <a:solidFill>
                            <a:schemeClr val="bg1"/>
                          </a:solidFill>
                          <a:effectLst/>
                        </a:rPr>
                        <a:t>Imperative sentence</a:t>
                      </a:r>
                      <a:endParaRPr lang="en-SG" sz="3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rgbClr val="002060"/>
                          </a:solidFill>
                          <a:effectLst/>
                        </a:rPr>
                        <a:t>ordered/ requested/ advised/ forbade/ told</a:t>
                      </a:r>
                      <a:endParaRPr lang="en-SG" sz="3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rgbClr val="002060"/>
                          </a:solidFill>
                          <a:effectLst/>
                        </a:rPr>
                        <a:t>‘to…’</a:t>
                      </a:r>
                      <a:endParaRPr lang="en-SG" sz="3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rgbClr val="002060"/>
                          </a:solidFill>
                          <a:effectLst/>
                        </a:rPr>
                        <a:t>‘not to…’</a:t>
                      </a:r>
                      <a:endParaRPr lang="en-SG" sz="3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3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b="1" dirty="0">
                          <a:solidFill>
                            <a:srgbClr val="002060"/>
                          </a:solidFill>
                          <a:effectLst/>
                        </a:rPr>
                        <a:t>(verb+ extra)</a:t>
                      </a:r>
                      <a:endParaRPr lang="en-SG" sz="3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88855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3280477-FBD8-4D1E-9809-15B3B5498466}"/>
              </a:ext>
            </a:extLst>
          </p:cNvPr>
          <p:cNvSpPr/>
          <p:nvPr/>
        </p:nvSpPr>
        <p:spPr>
          <a:xfrm>
            <a:off x="249383" y="42523"/>
            <a:ext cx="865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 of Transformation Structures of Narration</a:t>
            </a:r>
            <a:endParaRPr lang="en-SG" sz="3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D3D5E6-6512-4DA5-A0AD-99F54E77A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91386"/>
              </p:ext>
            </p:extLst>
          </p:nvPr>
        </p:nvGraphicFramePr>
        <p:xfrm>
          <a:off x="0" y="886690"/>
          <a:ext cx="9144000" cy="6264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432">
                  <a:extLst>
                    <a:ext uri="{9D8B030D-6E8A-4147-A177-3AD203B41FA5}">
                      <a16:colId xmlns:a16="http://schemas.microsoft.com/office/drawing/2014/main" val="990701211"/>
                    </a:ext>
                  </a:extLst>
                </a:gridCol>
                <a:gridCol w="2555080">
                  <a:extLst>
                    <a:ext uri="{9D8B030D-6E8A-4147-A177-3AD203B41FA5}">
                      <a16:colId xmlns:a16="http://schemas.microsoft.com/office/drawing/2014/main" val="1265278351"/>
                    </a:ext>
                  </a:extLst>
                </a:gridCol>
                <a:gridCol w="1086477">
                  <a:extLst>
                    <a:ext uri="{9D8B030D-6E8A-4147-A177-3AD203B41FA5}">
                      <a16:colId xmlns:a16="http://schemas.microsoft.com/office/drawing/2014/main" val="4216909166"/>
                    </a:ext>
                  </a:extLst>
                </a:gridCol>
                <a:gridCol w="3433011">
                  <a:extLst>
                    <a:ext uri="{9D8B030D-6E8A-4147-A177-3AD203B41FA5}">
                      <a16:colId xmlns:a16="http://schemas.microsoft.com/office/drawing/2014/main" val="803362648"/>
                    </a:ext>
                  </a:extLst>
                </a:gridCol>
              </a:tblGrid>
              <a:tr h="85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Sentence</a:t>
                      </a:r>
                      <a:endParaRPr lang="en-SG" sz="2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category</a:t>
                      </a:r>
                      <a:endParaRPr lang="en-SG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Structures of</a:t>
                      </a:r>
                      <a:endParaRPr lang="en-SG" sz="2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Reporting verb</a:t>
                      </a:r>
                      <a:endParaRPr lang="en-SG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Connecting</a:t>
                      </a:r>
                      <a:endParaRPr lang="en-SG" sz="2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words</a:t>
                      </a:r>
                      <a:endParaRPr lang="en-SG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Structures of</a:t>
                      </a:r>
                      <a:endParaRPr lang="en-SG" sz="2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Reported speeches</a:t>
                      </a:r>
                      <a:endParaRPr lang="en-SG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7065822"/>
                  </a:ext>
                </a:extLst>
              </a:tr>
              <a:tr h="412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Optative sentence</a:t>
                      </a:r>
                      <a:endParaRPr lang="en-SG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C00000"/>
                          </a:solidFill>
                          <a:effectLst/>
                        </a:rPr>
                        <a:t>wished/prayed</a:t>
                      </a:r>
                      <a:endParaRPr lang="en-SG" sz="2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C00000"/>
                          </a:solidFill>
                          <a:effectLst/>
                        </a:rPr>
                        <a:t>That</a:t>
                      </a:r>
                      <a:endParaRPr lang="en-SG" sz="2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C00000"/>
                          </a:solidFill>
                          <a:effectLst/>
                        </a:rPr>
                        <a:t>(Subject+ might+ verb+ etc)</a:t>
                      </a:r>
                      <a:endParaRPr lang="en-SG" sz="2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577591"/>
                  </a:ext>
                </a:extLst>
              </a:tr>
              <a:tr h="1739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SG" sz="2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SG" sz="2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Exclamatory sentence</a:t>
                      </a:r>
                      <a:endParaRPr lang="en-SG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B050"/>
                          </a:solidFill>
                          <a:effectLst/>
                        </a:rPr>
                        <a:t>exclaimed with joy/sorrow /wonder.</a:t>
                      </a:r>
                      <a:endParaRPr lang="en-SG" sz="28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B050"/>
                          </a:solidFill>
                          <a:effectLst/>
                        </a:rPr>
                        <a:t> exclaimed/told</a:t>
                      </a:r>
                      <a:endParaRPr lang="en-SG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SG" sz="28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SG" sz="28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B050"/>
                          </a:solidFill>
                          <a:effectLst/>
                        </a:rPr>
                        <a:t>That</a:t>
                      </a:r>
                      <a:endParaRPr lang="en-SG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i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) Subject + Verb +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etc</a:t>
                      </a:r>
                      <a:endParaRPr lang="en-SG" sz="28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B050"/>
                          </a:solidFill>
                          <a:effectLst/>
                        </a:rPr>
                        <a:t>(ii) (Subject+ verb+ very/a very/a great+ adjective+ extra)</a:t>
                      </a:r>
                      <a:endParaRPr lang="en-SG" sz="2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5020863"/>
                  </a:ext>
                </a:extLst>
              </a:tr>
              <a:tr h="1289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Imperative</a:t>
                      </a:r>
                      <a:endParaRPr lang="en-SG" sz="2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Sentence (Use of Let)</a:t>
                      </a:r>
                      <a:endParaRPr lang="en-SG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proposed to…</a:t>
                      </a:r>
                      <a:endParaRPr lang="en-SG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SG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Told….</a:t>
                      </a:r>
                      <a:endParaRPr lang="en-SG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SG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That</a:t>
                      </a:r>
                      <a:endParaRPr lang="en-SG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) 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Subject(We/they)+ should+ verb+ extra</a:t>
                      </a:r>
                      <a:endParaRPr lang="en-SG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(ii) (Subject+ might+ verb+ extra)</a:t>
                      </a:r>
                      <a:endParaRPr lang="en-SG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34037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3280477-FBD8-4D1E-9809-15B3B5498466}"/>
              </a:ext>
            </a:extLst>
          </p:cNvPr>
          <p:cNvSpPr/>
          <p:nvPr/>
        </p:nvSpPr>
        <p:spPr>
          <a:xfrm>
            <a:off x="249383" y="154817"/>
            <a:ext cx="865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 of Transformation Structures of Narration</a:t>
            </a:r>
            <a:endParaRPr lang="en-SG" sz="3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6CE9E1-7F5B-43EF-A3BA-6D189BDF0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38056"/>
              </p:ext>
            </p:extLst>
          </p:nvPr>
        </p:nvGraphicFramePr>
        <p:xfrm>
          <a:off x="0" y="960527"/>
          <a:ext cx="9144000" cy="472163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959927">
                  <a:extLst>
                    <a:ext uri="{9D8B030D-6E8A-4147-A177-3AD203B41FA5}">
                      <a16:colId xmlns:a16="http://schemas.microsoft.com/office/drawing/2014/main" val="2766114349"/>
                    </a:ext>
                  </a:extLst>
                </a:gridCol>
                <a:gridCol w="4184073">
                  <a:extLst>
                    <a:ext uri="{9D8B030D-6E8A-4147-A177-3AD203B41FA5}">
                      <a16:colId xmlns:a16="http://schemas.microsoft.com/office/drawing/2014/main" val="3044176502"/>
                    </a:ext>
                  </a:extLst>
                </a:gridCol>
              </a:tblGrid>
              <a:tr h="64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</a:rPr>
                        <a:t>Reported speech</a:t>
                      </a:r>
                      <a:endParaRPr lang="en-SG" sz="4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</a:rPr>
                        <a:t>Reporting speech</a:t>
                      </a:r>
                      <a:endParaRPr lang="en-SG" sz="4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671893"/>
                  </a:ext>
                </a:extLst>
              </a:tr>
              <a:tr h="641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en-GB" sz="3200" b="1" baseline="30000" dirty="0">
                          <a:solidFill>
                            <a:srgbClr val="002060"/>
                          </a:solidFill>
                          <a:effectLst/>
                        </a:rPr>
                        <a:t>st</a:t>
                      </a:r>
                      <a:r>
                        <a:rPr lang="en-GB" sz="3200" b="1" dirty="0">
                          <a:solidFill>
                            <a:srgbClr val="002060"/>
                          </a:solidFill>
                          <a:effectLst/>
                        </a:rPr>
                        <a:t> person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</a:rPr>
                        <a:t>(I, we, me, us, my, our)</a:t>
                      </a:r>
                      <a:endParaRPr lang="en-SG" sz="3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n-IN" sz="3200" b="1" dirty="0">
                          <a:solidFill>
                            <a:srgbClr val="002060"/>
                          </a:solidFill>
                          <a:effectLst/>
                        </a:rPr>
                        <a:t> Speaker Person</a:t>
                      </a:r>
                      <a:endParaRPr lang="en-SG" sz="3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900086"/>
                  </a:ext>
                </a:extLst>
              </a:tr>
              <a:tr h="132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lang="en-GB" sz="3200" b="1" baseline="30000" dirty="0">
                          <a:solidFill>
                            <a:srgbClr val="0070C0"/>
                          </a:solidFill>
                          <a:effectLst/>
                        </a:rPr>
                        <a:t>nd</a:t>
                      </a:r>
                      <a:r>
                        <a:rPr lang="en-GB" sz="3200" b="1" dirty="0">
                          <a:solidFill>
                            <a:srgbClr val="0070C0"/>
                          </a:solidFill>
                          <a:effectLst/>
                        </a:rPr>
                        <a:t> person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</a:rPr>
                        <a:t>(you, you, your)</a:t>
                      </a:r>
                      <a:endParaRPr lang="en-SG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</a:rPr>
                        <a:t>Object Person (Listener) </a:t>
                      </a:r>
                      <a:endParaRPr lang="en-SG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116436"/>
                  </a:ext>
                </a:extLst>
              </a:tr>
              <a:tr h="132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en-GB" sz="3200" b="1" baseline="30000" dirty="0">
                          <a:solidFill>
                            <a:srgbClr val="FF0000"/>
                          </a:solidFill>
                          <a:effectLst/>
                        </a:rPr>
                        <a:t>rd</a:t>
                      </a:r>
                      <a:r>
                        <a:rPr lang="en-GB" sz="3200" b="1" dirty="0">
                          <a:solidFill>
                            <a:srgbClr val="FF0000"/>
                          </a:solidFill>
                          <a:effectLst/>
                        </a:rPr>
                        <a:t> person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(he, she, they, it, him, her, them, it, his, her, their, its)</a:t>
                      </a:r>
                      <a:endParaRPr lang="en-SG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  <a:effectLst/>
                        </a:rPr>
                        <a:t>No change</a:t>
                      </a:r>
                      <a:endParaRPr lang="en-SG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3816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EF8D4B0B-2041-4749-B7E3-2B9900B9E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90" y="134073"/>
            <a:ext cx="68302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of Person in Reported speech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44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D38E61-6632-4545-9B1B-C12F6FDCCFAF}"/>
              </a:ext>
            </a:extLst>
          </p:cNvPr>
          <p:cNvSpPr/>
          <p:nvPr/>
        </p:nvSpPr>
        <p:spPr>
          <a:xfrm>
            <a:off x="0" y="221673"/>
            <a:ext cx="9144000" cy="6636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/>
              <a:t>Assertive Sentence: </a:t>
            </a:r>
          </a:p>
          <a:p>
            <a:r>
              <a:rPr lang="en-US" sz="2800" b="1" dirty="0"/>
              <a:t>Generally, a tense  can be changed by making past form of Auxiliary Verb and by the following ways-</a:t>
            </a:r>
          </a:p>
          <a:p>
            <a:r>
              <a:rPr lang="bn-BD" sz="2800" b="1" dirty="0"/>
              <a:t>	</a:t>
            </a:r>
            <a:r>
              <a:rPr lang="en-US" sz="2800" b="1" u="sng" dirty="0">
                <a:solidFill>
                  <a:srgbClr val="FF0000"/>
                </a:solidFill>
              </a:rPr>
              <a:t>Direct Narration</a:t>
            </a:r>
            <a:r>
              <a:rPr lang="en-US" sz="2800" b="1" dirty="0">
                <a:solidFill>
                  <a:srgbClr val="FF0000"/>
                </a:solidFill>
              </a:rPr>
              <a:t>						</a:t>
            </a:r>
            <a:r>
              <a:rPr lang="en-US" sz="2800" b="1" u="sng" dirty="0">
                <a:solidFill>
                  <a:srgbClr val="FF0000"/>
                </a:solidFill>
              </a:rPr>
              <a:t>Indirect Narration</a:t>
            </a:r>
            <a:endParaRPr lang="en-SG" sz="2800" b="1" dirty="0">
              <a:solidFill>
                <a:srgbClr val="FF0000"/>
              </a:solidFill>
            </a:endParaRPr>
          </a:p>
          <a:p>
            <a:pPr marL="571500" indent="-571500">
              <a:buAutoNum type="romanLcParenBoth"/>
            </a:pPr>
            <a:r>
              <a:rPr lang="en-US" sz="2800" b="1" dirty="0"/>
              <a:t>Subject + Verb</a:t>
            </a:r>
            <a:r>
              <a:rPr lang="en-SG" sz="2800" b="1" dirty="0"/>
              <a:t> (</a:t>
            </a:r>
            <a:r>
              <a:rPr lang="en-US" sz="2800" b="1" dirty="0"/>
              <a:t>Present form)		(</a:t>
            </a:r>
            <a:r>
              <a:rPr lang="en-US" sz="2800" b="1" dirty="0" err="1"/>
              <a:t>i</a:t>
            </a:r>
            <a:r>
              <a:rPr lang="en-US" sz="2800" b="1" dirty="0"/>
              <a:t>) Subject + Verb (Past</a:t>
            </a:r>
          </a:p>
          <a:p>
            <a:r>
              <a:rPr lang="en-US" sz="2800" b="1" dirty="0"/>
              <a:t> 												     form)</a:t>
            </a:r>
            <a:endParaRPr lang="en-SG" sz="2800" b="1" dirty="0"/>
          </a:p>
          <a:p>
            <a:r>
              <a:rPr lang="en-US" sz="2800" b="1" dirty="0"/>
              <a:t>(ii) Subject + do not/ does not		      (ii) Subject + did not </a:t>
            </a:r>
            <a:endParaRPr lang="en-SG" sz="2800" b="1" dirty="0"/>
          </a:p>
          <a:p>
            <a:r>
              <a:rPr lang="en-US" sz="2800" b="1" dirty="0"/>
              <a:t>(iii) Subject + Verb (Past form)			(iii) Subject + had +</a:t>
            </a:r>
          </a:p>
          <a:p>
            <a:r>
              <a:rPr lang="en-US" sz="2800" b="1" dirty="0"/>
              <a:t> 												Verb (Past participle)</a:t>
            </a:r>
            <a:endParaRPr lang="en-SG" sz="2800" b="1" dirty="0"/>
          </a:p>
          <a:p>
            <a:r>
              <a:rPr lang="en-US" sz="2800" b="1" dirty="0"/>
              <a:t>(iv) Subject + did not + Verb				(iv) Subject + had not +</a:t>
            </a:r>
          </a:p>
          <a:p>
            <a:r>
              <a:rPr lang="en-US" sz="2800" b="1" dirty="0"/>
              <a:t> 												Verb (Past participle)</a:t>
            </a:r>
            <a:endParaRPr lang="en-SG" sz="2800" b="1" dirty="0"/>
          </a:p>
          <a:p>
            <a:r>
              <a:rPr lang="en-US" sz="2800" b="1" dirty="0"/>
              <a:t>(v) Subject + was/were				      (v) subject + had been</a:t>
            </a:r>
            <a:endParaRPr lang="en-SG" sz="2800" b="1" dirty="0"/>
          </a:p>
          <a:p>
            <a:r>
              <a:rPr lang="en-US" sz="2800" b="1" dirty="0"/>
              <a:t>(vi) Sub + must					     			(vi) Sub+ had to</a:t>
            </a:r>
            <a:endParaRPr lang="en-SG" sz="2800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C87FB1-2C7F-47B6-91FA-F4110796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235" y="0"/>
            <a:ext cx="68302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of </a:t>
            </a:r>
            <a:r>
              <a:rPr lang="en-US" altLang="en-US" sz="3200" b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Tense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Reported speech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57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D38E61-6632-4545-9B1B-C12F6FDCCFAF}"/>
              </a:ext>
            </a:extLst>
          </p:cNvPr>
          <p:cNvSpPr/>
          <p:nvPr/>
        </p:nvSpPr>
        <p:spPr>
          <a:xfrm>
            <a:off x="0" y="584775"/>
            <a:ext cx="9144000" cy="627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u="sng" dirty="0"/>
              <a:t>Interrogative Sentence: </a:t>
            </a:r>
          </a:p>
          <a:p>
            <a:endParaRPr lang="en-SG" sz="3000" b="1" dirty="0"/>
          </a:p>
          <a:p>
            <a:r>
              <a:rPr lang="en-US" sz="3000" b="1" dirty="0"/>
              <a:t> </a:t>
            </a:r>
            <a:r>
              <a:rPr lang="bn-BD" sz="3000" b="1" dirty="0"/>
              <a:t>	</a:t>
            </a:r>
            <a:r>
              <a:rPr lang="en-US" sz="3000" b="1" u="sng" dirty="0">
                <a:solidFill>
                  <a:srgbClr val="FF0000"/>
                </a:solidFill>
              </a:rPr>
              <a:t>Direct Narration</a:t>
            </a:r>
            <a:r>
              <a:rPr lang="en-US" sz="3000" b="1" dirty="0">
                <a:solidFill>
                  <a:srgbClr val="FF0000"/>
                </a:solidFill>
              </a:rPr>
              <a:t>					</a:t>
            </a:r>
            <a:r>
              <a:rPr lang="en-US" sz="3000" b="1" u="sng" dirty="0">
                <a:solidFill>
                  <a:srgbClr val="FF0000"/>
                </a:solidFill>
              </a:rPr>
              <a:t>Indirect Narration</a:t>
            </a:r>
            <a:endParaRPr lang="en-SG" sz="3000" b="1" dirty="0">
              <a:solidFill>
                <a:srgbClr val="FF0000"/>
              </a:solidFill>
            </a:endParaRPr>
          </a:p>
          <a:p>
            <a:pPr marL="571500" indent="-571500">
              <a:buAutoNum type="romanLcParenBoth"/>
            </a:pPr>
            <a:r>
              <a:rPr lang="en-SG" sz="3000" b="1" dirty="0"/>
              <a:t>A.V.</a:t>
            </a:r>
            <a:r>
              <a:rPr lang="bn-BD" sz="3000" b="1" dirty="0"/>
              <a:t> + </a:t>
            </a:r>
            <a:r>
              <a:rPr lang="en-US" sz="3000" b="1" dirty="0"/>
              <a:t>Subject + Verb			(</a:t>
            </a:r>
            <a:r>
              <a:rPr lang="en-US" sz="3000" b="1" dirty="0" err="1"/>
              <a:t>i</a:t>
            </a:r>
            <a:r>
              <a:rPr lang="en-US" sz="3000" b="1" dirty="0"/>
              <a:t>) Subject +</a:t>
            </a:r>
            <a:r>
              <a:rPr lang="bn-BD" sz="3000" b="1" dirty="0"/>
              <a:t> </a:t>
            </a:r>
            <a:r>
              <a:rPr lang="en-US" sz="3000" b="1" dirty="0"/>
              <a:t>Past form</a:t>
            </a:r>
          </a:p>
          <a:p>
            <a:r>
              <a:rPr lang="en-US" sz="3000" b="1" dirty="0"/>
              <a:t>											of A.V. + Verb</a:t>
            </a:r>
            <a:endParaRPr lang="en-SG" sz="3000" b="1" dirty="0"/>
          </a:p>
          <a:p>
            <a:r>
              <a:rPr lang="en-US" sz="3000" b="1" dirty="0"/>
              <a:t>(ii) Do/Does + Sub + Verb		   	(ii) </a:t>
            </a:r>
            <a:r>
              <a:rPr lang="en-US" sz="3000" b="1" dirty="0" err="1"/>
              <a:t>Sub+Verb</a:t>
            </a:r>
            <a:r>
              <a:rPr lang="en-US" sz="3000" b="1" dirty="0"/>
              <a:t>(Past form)</a:t>
            </a:r>
            <a:endParaRPr lang="en-SG" sz="3000" b="1" dirty="0"/>
          </a:p>
          <a:p>
            <a:r>
              <a:rPr lang="en-US" sz="3000" b="1" dirty="0"/>
              <a:t>(iii) Do/Does + sub + not			(iv) Subject + did not</a:t>
            </a:r>
            <a:endParaRPr lang="en-SG" sz="3000" b="1" dirty="0"/>
          </a:p>
          <a:p>
            <a:r>
              <a:rPr lang="en-US" sz="3000" b="1" dirty="0"/>
              <a:t>(iv) Did + Subject + Verb			(iv) Subject + had + </a:t>
            </a:r>
          </a:p>
          <a:p>
            <a:r>
              <a:rPr lang="en-US" sz="3000" b="1" dirty="0"/>
              <a:t>											verb (past participle)</a:t>
            </a:r>
            <a:endParaRPr lang="en-SG" sz="3000" b="1" dirty="0"/>
          </a:p>
          <a:p>
            <a:r>
              <a:rPr lang="en-US" sz="3000" b="1" dirty="0"/>
              <a:t>(v) Was/were + subject 			(v) Subject + had been </a:t>
            </a:r>
            <a:endParaRPr lang="en-SG" sz="3000" b="1" dirty="0"/>
          </a:p>
          <a:p>
            <a:r>
              <a:rPr lang="en-US" sz="3000" b="1" dirty="0"/>
              <a:t>(vi) Must + Subject					(vi) Subject + had to	</a:t>
            </a:r>
            <a:endParaRPr lang="en-SG" sz="3000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C87FB1-2C7F-47B6-91FA-F4110796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3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of </a:t>
            </a:r>
            <a:r>
              <a:rPr lang="en-US" altLang="en-US" sz="3200" b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Tense &amp; Sentence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Reported speech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94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3F5DA9-A590-42B2-BF4E-70484C0BB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22035"/>
              </p:ext>
            </p:extLst>
          </p:nvPr>
        </p:nvGraphicFramePr>
        <p:xfrm>
          <a:off x="2" y="889287"/>
          <a:ext cx="9143998" cy="4856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20715">
                  <a:extLst>
                    <a:ext uri="{9D8B030D-6E8A-4147-A177-3AD203B41FA5}">
                      <a16:colId xmlns:a16="http://schemas.microsoft.com/office/drawing/2014/main" val="1552232874"/>
                    </a:ext>
                  </a:extLst>
                </a:gridCol>
                <a:gridCol w="5823283">
                  <a:extLst>
                    <a:ext uri="{9D8B030D-6E8A-4147-A177-3AD203B41FA5}">
                      <a16:colId xmlns:a16="http://schemas.microsoft.com/office/drawing/2014/main" val="3376412539"/>
                    </a:ext>
                  </a:extLst>
                </a:gridCol>
              </a:tblGrid>
              <a:tr h="609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FF00"/>
                          </a:solidFill>
                          <a:effectLst/>
                        </a:rPr>
                        <a:t>Direct Speech</a:t>
                      </a:r>
                      <a:endParaRPr lang="en-SG" sz="3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FF00"/>
                          </a:solidFill>
                          <a:effectLst/>
                        </a:rPr>
                        <a:t>Forms in Indirect Speech</a:t>
                      </a:r>
                      <a:endParaRPr lang="en-SG" sz="3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313109"/>
                  </a:ext>
                </a:extLst>
              </a:tr>
              <a:tr h="609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</a:rPr>
                        <a:t>This </a:t>
                      </a:r>
                      <a:endParaRPr lang="en-SG" sz="3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</a:rPr>
                        <a:t>That </a:t>
                      </a:r>
                      <a:endParaRPr lang="en-SG" sz="3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308693"/>
                  </a:ext>
                </a:extLst>
              </a:tr>
              <a:tr h="58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</a:rPr>
                        <a:t>Sir</a:t>
                      </a:r>
                      <a:endParaRPr lang="en-SG" sz="3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>
                          <a:effectLst/>
                        </a:rPr>
                        <a:t>Respectfully said/asked…….</a:t>
                      </a:r>
                      <a:endParaRPr lang="en-SG" sz="3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046216"/>
                  </a:ext>
                </a:extLst>
              </a:tr>
              <a:tr h="58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>
                          <a:effectLst/>
                        </a:rPr>
                        <a:t>Yes</a:t>
                      </a:r>
                      <a:endParaRPr lang="en-SG" sz="3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</a:rPr>
                        <a:t>Replied in the affirmative that……</a:t>
                      </a:r>
                      <a:endParaRPr lang="en-SG" sz="3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703975"/>
                  </a:ext>
                </a:extLst>
              </a:tr>
              <a:tr h="58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>
                          <a:effectLst/>
                        </a:rPr>
                        <a:t>No</a:t>
                      </a:r>
                      <a:endParaRPr lang="en-SG" sz="3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>
                          <a:effectLst/>
                        </a:rPr>
                        <a:t>Replied in the negative that……</a:t>
                      </a:r>
                      <a:endParaRPr lang="en-SG" sz="3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955566"/>
                  </a:ext>
                </a:extLst>
              </a:tr>
              <a:tr h="58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</a:rPr>
                        <a:t>Thanks</a:t>
                      </a:r>
                      <a:endParaRPr lang="en-SG" sz="3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</a:rPr>
                        <a:t>Subject+ thanked+ object</a:t>
                      </a:r>
                      <a:endParaRPr lang="en-SG" sz="3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205684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2A38F7C-582A-4E4B-AE6A-9CE3811BD1D0}"/>
              </a:ext>
            </a:extLst>
          </p:cNvPr>
          <p:cNvSpPr/>
          <p:nvPr/>
        </p:nvSpPr>
        <p:spPr>
          <a:xfrm>
            <a:off x="0" y="42523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000" b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some words or Phrases that have to change</a:t>
            </a:r>
            <a:endParaRPr lang="en-SG" sz="3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3F5DA9-A590-42B2-BF4E-70484C0BB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20650"/>
              </p:ext>
            </p:extLst>
          </p:nvPr>
        </p:nvGraphicFramePr>
        <p:xfrm>
          <a:off x="2" y="889287"/>
          <a:ext cx="9143998" cy="56003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20715">
                  <a:extLst>
                    <a:ext uri="{9D8B030D-6E8A-4147-A177-3AD203B41FA5}">
                      <a16:colId xmlns:a16="http://schemas.microsoft.com/office/drawing/2014/main" val="1552232874"/>
                    </a:ext>
                  </a:extLst>
                </a:gridCol>
                <a:gridCol w="5823283">
                  <a:extLst>
                    <a:ext uri="{9D8B030D-6E8A-4147-A177-3AD203B41FA5}">
                      <a16:colId xmlns:a16="http://schemas.microsoft.com/office/drawing/2014/main" val="3376412539"/>
                    </a:ext>
                  </a:extLst>
                </a:gridCol>
              </a:tblGrid>
              <a:tr h="609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FFFF00"/>
                          </a:solidFill>
                          <a:effectLst/>
                        </a:rPr>
                        <a:t>Direct Speech</a:t>
                      </a:r>
                      <a:endParaRPr lang="en-SG" sz="32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FFFF00"/>
                          </a:solidFill>
                          <a:effectLst/>
                        </a:rPr>
                        <a:t>Forms in Indirect Speech</a:t>
                      </a:r>
                      <a:endParaRPr lang="en-SG" sz="32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313109"/>
                  </a:ext>
                </a:extLst>
              </a:tr>
              <a:tr h="58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Good morning/ noon/ afternoon/evening</a:t>
                      </a:r>
                      <a:endParaRPr lang="en-SG" sz="3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Subject+ wished+ object+ good morning/ noon/ afternoon/ evening</a:t>
                      </a:r>
                      <a:endParaRPr lang="en-SG" sz="3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504222"/>
                  </a:ext>
                </a:extLst>
              </a:tr>
              <a:tr h="58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Good bye/good night/farewell</a:t>
                      </a:r>
                      <a:endParaRPr lang="en-SG" sz="3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Subject+ bade+ object+ good bye……</a:t>
                      </a:r>
                      <a:endParaRPr lang="en-SG" sz="3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742200"/>
                  </a:ext>
                </a:extLst>
              </a:tr>
              <a:tr h="58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By Allah/God/ Jove/my life..</a:t>
                      </a:r>
                      <a:endParaRPr lang="en-SG" sz="3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Swearing by Allah/God/Jove/my life..</a:t>
                      </a:r>
                      <a:endParaRPr lang="en-SG" sz="3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807037"/>
                  </a:ext>
                </a:extLst>
              </a:tr>
              <a:tr h="58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Ok</a:t>
                      </a:r>
                      <a:endParaRPr lang="en-SG" sz="3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Subject+ agreed that……</a:t>
                      </a:r>
                      <a:endParaRPr lang="en-SG" sz="3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6042826"/>
                  </a:ext>
                </a:extLst>
              </a:tr>
              <a:tr h="58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Hello/hi</a:t>
                      </a:r>
                      <a:endParaRPr lang="en-SG" sz="3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Subject+ greeted that…</a:t>
                      </a:r>
                      <a:endParaRPr lang="en-SG" sz="3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229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2A38F7C-582A-4E4B-AE6A-9CE3811BD1D0}"/>
              </a:ext>
            </a:extLst>
          </p:cNvPr>
          <p:cNvSpPr/>
          <p:nvPr/>
        </p:nvSpPr>
        <p:spPr>
          <a:xfrm>
            <a:off x="0" y="42523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000" b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some words or Phrases that have to change</a:t>
            </a:r>
            <a:endParaRPr lang="en-SG" sz="3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E4B6E0-7DF6-4149-BEA8-8457091B01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3200" b="1" u="sng" dirty="0"/>
              <a:t>Some key points to remember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SG" sz="3200" b="1" dirty="0"/>
              <a:t>inverted commas are not used, but generally reporting speech and reported speech are joined together by the conjunction like ‘that’, ‘if’ or ‘whether’ etc.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SG" sz="3200" b="1" dirty="0"/>
              <a:t>the comma between reporting speech and reported speech is removed.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SG" sz="3200" b="1" dirty="0"/>
              <a:t>The signs of question mark and exclamation are not used. Instead full stop sign is used.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SG" sz="3200" b="1" dirty="0"/>
              <a:t>The tense of reporting speech is not changed.</a:t>
            </a:r>
          </a:p>
        </p:txBody>
      </p:sp>
    </p:spTree>
    <p:extLst>
      <p:ext uri="{BB962C8B-B14F-4D97-AF65-F5344CB8AC3E}">
        <p14:creationId xmlns:p14="http://schemas.microsoft.com/office/powerpoint/2010/main" val="33268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3D635B-8933-4553-8085-4384A0695AE5}"/>
              </a:ext>
            </a:extLst>
          </p:cNvPr>
          <p:cNvSpPr/>
          <p:nvPr/>
        </p:nvSpPr>
        <p:spPr>
          <a:xfrm>
            <a:off x="0" y="1314451"/>
            <a:ext cx="9144000" cy="4042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625" b="1" dirty="0">
                <a:latin typeface="Viner Hand ITC" panose="03070502030502020203" pitchFamily="66" charset="0"/>
              </a:rPr>
              <a:t>WELCOME</a:t>
            </a:r>
          </a:p>
          <a:p>
            <a:pPr algn="ctr"/>
            <a:r>
              <a:rPr lang="en-SG" sz="8625" b="1" dirty="0">
                <a:latin typeface="Viner Hand ITC" panose="03070502030502020203" pitchFamily="66" charset="0"/>
              </a:rPr>
              <a:t>To</a:t>
            </a:r>
          </a:p>
          <a:p>
            <a:pPr algn="ctr"/>
            <a:r>
              <a:rPr lang="en-SG" sz="7200" b="1" dirty="0">
                <a:latin typeface="Viner Hand ITC" panose="03070502030502020203" pitchFamily="66" charset="0"/>
              </a:rPr>
              <a:t>Live English Class</a:t>
            </a:r>
            <a:endParaRPr lang="en-SG" sz="6600" b="1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5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E4B6E0-7DF6-4149-BEA8-8457091B01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SG" sz="3600" b="1" dirty="0"/>
              <a:t>The forms of interrogative, imperative, exclamatory and optative sentences are changed to assertive sentence.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SG" sz="3600" b="1" dirty="0"/>
              <a:t>The tense of reported speech is changed according to the tense of reporting speech.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SG" sz="3600" b="1" dirty="0"/>
              <a:t>First Person in the reported speech changes according to Subject &amp; Second person according to object  in the reporting speech. For third person there is no change.</a:t>
            </a:r>
          </a:p>
        </p:txBody>
      </p:sp>
    </p:spTree>
    <p:extLst>
      <p:ext uri="{BB962C8B-B14F-4D97-AF65-F5344CB8AC3E}">
        <p14:creationId xmlns:p14="http://schemas.microsoft.com/office/powerpoint/2010/main" val="35625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E4B6E0-7DF6-4149-BEA8-8457091B01AB}"/>
              </a:ext>
            </a:extLst>
          </p:cNvPr>
          <p:cNvSpPr/>
          <p:nvPr/>
        </p:nvSpPr>
        <p:spPr>
          <a:xfrm>
            <a:off x="0" y="1710047"/>
            <a:ext cx="9144000" cy="514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u="sng" dirty="0"/>
              <a:t>Change the following sentences into Indirect Speech.</a:t>
            </a:r>
          </a:p>
          <a:p>
            <a:r>
              <a:rPr lang="en-SG" sz="3200" b="1" dirty="0"/>
              <a:t> </a:t>
            </a:r>
          </a:p>
          <a:p>
            <a:pPr marL="514350" indent="-514350">
              <a:buAutoNum type="arabicPeriod"/>
            </a:pPr>
            <a:r>
              <a:rPr lang="en-SG" sz="3200" b="1" dirty="0"/>
              <a:t>Boys said, “It has been raining since morning. We cannot play today.”</a:t>
            </a:r>
          </a:p>
          <a:p>
            <a:r>
              <a:rPr lang="en-SG" sz="3200" b="1" dirty="0"/>
              <a:t>	Boys said that it had been raining since morning 	and they could not play that day.</a:t>
            </a:r>
          </a:p>
          <a:p>
            <a:r>
              <a:rPr lang="en-SG" sz="3200" b="1" dirty="0"/>
              <a:t>2. She said to him, “I am leaving now and shall 	return after two hours.” </a:t>
            </a:r>
          </a:p>
          <a:p>
            <a:r>
              <a:rPr lang="en-SG" sz="3200" b="1" dirty="0"/>
              <a:t>	She told him that she was leaving then and would 	return after two hours.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EBF8A8-EA84-4983-AA5F-0AB29D763F39}"/>
              </a:ext>
            </a:extLst>
          </p:cNvPr>
          <p:cNvSpPr/>
          <p:nvPr/>
        </p:nvSpPr>
        <p:spPr>
          <a:xfrm>
            <a:off x="2280063" y="213756"/>
            <a:ext cx="4370120" cy="10450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/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4471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E4B6E0-7DF6-4149-BEA8-8457091B01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800" b="1" dirty="0"/>
              <a:t>3.His wife said to him, “Do you know that my servant stole our money ?” </a:t>
            </a:r>
          </a:p>
          <a:p>
            <a:r>
              <a:rPr lang="en-SG" sz="2800" b="1" dirty="0"/>
              <a:t>His wife asked him if he knew that her servant had stolen their money.</a:t>
            </a:r>
          </a:p>
          <a:p>
            <a:r>
              <a:rPr lang="en-SG" sz="2800" b="1" dirty="0"/>
              <a:t>4. Her friend said to her, “Can you spare your book for me for a week?”</a:t>
            </a:r>
          </a:p>
          <a:p>
            <a:r>
              <a:rPr lang="en-SG" sz="2800" b="1" dirty="0"/>
              <a:t>Her friend asked her if she could spare her book for her for a week.</a:t>
            </a:r>
          </a:p>
          <a:p>
            <a:r>
              <a:rPr lang="en-SG" sz="2800" b="1" dirty="0"/>
              <a:t>5. The old man said to the child, “Why did you break this window pane?”</a:t>
            </a:r>
          </a:p>
          <a:p>
            <a:r>
              <a:rPr lang="en-SG" sz="2800" b="1" dirty="0"/>
              <a:t>The old man asked the child why he had broken that window pane.</a:t>
            </a:r>
          </a:p>
          <a:p>
            <a:r>
              <a:rPr lang="en-SG" sz="2800" b="1" dirty="0"/>
              <a:t>6. The teacher said , “Boys, what are you doing here? Why do you not go to your class rooms?</a:t>
            </a:r>
          </a:p>
          <a:p>
            <a:r>
              <a:rPr lang="en-SG" sz="2800" b="1" dirty="0"/>
              <a:t>The teacher  asked the boys what they were doing there</a:t>
            </a:r>
            <a:br>
              <a:rPr lang="en-SG" sz="2800" b="1" dirty="0"/>
            </a:br>
            <a:r>
              <a:rPr lang="en-SG" sz="2800" b="1" dirty="0"/>
              <a:t>and why they did not go to their class rooms.</a:t>
            </a:r>
          </a:p>
        </p:txBody>
      </p:sp>
    </p:spTree>
    <p:extLst>
      <p:ext uri="{BB962C8B-B14F-4D97-AF65-F5344CB8AC3E}">
        <p14:creationId xmlns:p14="http://schemas.microsoft.com/office/powerpoint/2010/main" val="37932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E4B6E0-7DF6-4149-BEA8-8457091B01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800" b="1" dirty="0"/>
              <a:t>7. The woman said, “What a beautiful child this is!</a:t>
            </a:r>
          </a:p>
          <a:p>
            <a:r>
              <a:rPr lang="en-SG" sz="2800" b="1" dirty="0"/>
              <a:t>The woman exclaimed that child was very beautiful.</a:t>
            </a:r>
          </a:p>
          <a:p>
            <a:r>
              <a:rPr lang="en-SG" sz="2800" b="1" dirty="0"/>
              <a:t>8. His aunt said, “What a pleasant surprise to see you here!”</a:t>
            </a:r>
          </a:p>
          <a:p>
            <a:r>
              <a:rPr lang="en-SG" sz="2800" b="1" dirty="0"/>
              <a:t>His aunt exclaimed that it was a pleasant surprise to </a:t>
            </a:r>
            <a:br>
              <a:rPr lang="en-SG" sz="2800" b="1" dirty="0"/>
            </a:br>
            <a:r>
              <a:rPr lang="en-SG" sz="2800" b="1" dirty="0"/>
              <a:t>   see him there.</a:t>
            </a:r>
          </a:p>
          <a:p>
            <a:r>
              <a:rPr lang="en-SG" sz="2800" b="1" dirty="0"/>
              <a:t>9. The land lord said to his </a:t>
            </a:r>
            <a:r>
              <a:rPr lang="en-SG" sz="2800" b="1" dirty="0" err="1"/>
              <a:t>servant,"Go</a:t>
            </a:r>
            <a:r>
              <a:rPr lang="en-SG" sz="2800" b="1" dirty="0"/>
              <a:t> away and leave the room at       once.“</a:t>
            </a:r>
          </a:p>
          <a:p>
            <a:r>
              <a:rPr lang="en-SG" sz="2800" b="1" dirty="0"/>
              <a:t>The land lord ordered his servant to go away and leave the room       at once. </a:t>
            </a:r>
          </a:p>
          <a:p>
            <a:r>
              <a:rPr lang="en-SG" sz="2800" b="1" dirty="0"/>
              <a:t>10. She said to her maid </a:t>
            </a:r>
            <a:r>
              <a:rPr lang="en-SG" sz="2800" b="1" dirty="0" err="1"/>
              <a:t>servant,"Bring</a:t>
            </a:r>
            <a:r>
              <a:rPr lang="en-SG" sz="2800" b="1" dirty="0"/>
              <a:t> me a glass of water.“</a:t>
            </a:r>
          </a:p>
          <a:p>
            <a:r>
              <a:rPr lang="en-SG" sz="2800" b="1" dirty="0"/>
              <a:t>She ordered her maid servant to bring her a glass of water.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25919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E4B6E0-7DF6-4149-BEA8-8457091B01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/>
              <a:t>11.   The officer said to the </a:t>
            </a:r>
            <a:r>
              <a:rPr lang="en-SG" sz="3200" b="1" dirty="0" err="1"/>
              <a:t>peon."Let</a:t>
            </a:r>
            <a:r>
              <a:rPr lang="en-SG" sz="3200" b="1" dirty="0"/>
              <a:t> the visitor come  in." </a:t>
            </a:r>
          </a:p>
          <a:p>
            <a:r>
              <a:rPr lang="en-SG" sz="3200" b="1" dirty="0"/>
              <a:t>The officer told the peon that the visitor might be allowed to come  in.</a:t>
            </a:r>
            <a:br>
              <a:rPr lang="en-SG" sz="3200" b="1" dirty="0"/>
            </a:br>
            <a:r>
              <a:rPr lang="en-SG" sz="3200" b="1" dirty="0"/>
              <a:t>12.   The father said to his </a:t>
            </a:r>
            <a:r>
              <a:rPr lang="en-SG" sz="3200" b="1" dirty="0" err="1"/>
              <a:t>son,"Let</a:t>
            </a:r>
            <a:r>
              <a:rPr lang="en-SG" sz="3200" b="1" dirty="0"/>
              <a:t> us go out for a walk.“</a:t>
            </a:r>
          </a:p>
          <a:p>
            <a:r>
              <a:rPr lang="en-SG" sz="3200" b="1" dirty="0"/>
              <a:t>The father suggested to his son that they should go out for a walk.</a:t>
            </a:r>
          </a:p>
          <a:p>
            <a:r>
              <a:rPr lang="en-SG" sz="3200" b="1" dirty="0"/>
              <a:t>13. The old lady </a:t>
            </a:r>
            <a:r>
              <a:rPr lang="en-SG" sz="3200" b="1" dirty="0" err="1"/>
              <a:t>said,"May</a:t>
            </a:r>
            <a:r>
              <a:rPr lang="en-SG" sz="3200" b="1" dirty="0"/>
              <a:t> you live long, my son!“</a:t>
            </a:r>
          </a:p>
          <a:p>
            <a:r>
              <a:rPr lang="en-SG" sz="3200" b="1" dirty="0"/>
              <a:t>The old lady prayed that her son might live long.</a:t>
            </a:r>
          </a:p>
          <a:p>
            <a:r>
              <a:rPr lang="en-SG" sz="3200" b="1" dirty="0"/>
              <a:t>14.  They said," May you live a long and prosperous life!“</a:t>
            </a:r>
            <a:endParaRPr lang="en-SG" sz="3200" b="1" u="sng" dirty="0"/>
          </a:p>
          <a:p>
            <a:r>
              <a:rPr lang="en-SG" sz="3200" b="1" dirty="0"/>
              <a:t>They prayed that you might live a long and prosperous life.</a:t>
            </a:r>
          </a:p>
        </p:txBody>
      </p:sp>
    </p:spTree>
    <p:extLst>
      <p:ext uri="{BB962C8B-B14F-4D97-AF65-F5344CB8AC3E}">
        <p14:creationId xmlns:p14="http://schemas.microsoft.com/office/powerpoint/2010/main" val="14501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96CA3B-C7B7-45AE-B765-8D89781FA019}"/>
              </a:ext>
            </a:extLst>
          </p:cNvPr>
          <p:cNvSpPr/>
          <p:nvPr/>
        </p:nvSpPr>
        <p:spPr>
          <a:xfrm>
            <a:off x="2048256" y="341376"/>
            <a:ext cx="4596384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SG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8DF5C6-DFEA-45B4-9A8C-81D537C7FC11}"/>
              </a:ext>
            </a:extLst>
          </p:cNvPr>
          <p:cNvSpPr/>
          <p:nvPr/>
        </p:nvSpPr>
        <p:spPr>
          <a:xfrm>
            <a:off x="-15963" y="4041648"/>
            <a:ext cx="9127158" cy="13594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Narration from your reference book.</a:t>
            </a:r>
            <a:endParaRPr lang="en-SG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D1EC30-0154-4EBE-87EC-A02C3CE3BCFB}"/>
              </a:ext>
            </a:extLst>
          </p:cNvPr>
          <p:cNvSpPr txBox="1"/>
          <p:nvPr/>
        </p:nvSpPr>
        <p:spPr>
          <a:xfrm>
            <a:off x="1143000" y="2660904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oper Black" pitchFamily="18" charset="0"/>
              </a:rPr>
              <a:t>Thanks a lot</a:t>
            </a:r>
          </a:p>
        </p:txBody>
      </p:sp>
    </p:spTree>
    <p:extLst>
      <p:ext uri="{BB962C8B-B14F-4D97-AF65-F5344CB8AC3E}">
        <p14:creationId xmlns:p14="http://schemas.microsoft.com/office/powerpoint/2010/main" val="10289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54C371-FD40-4DD9-B53F-A8314A2780BE}"/>
              </a:ext>
            </a:extLst>
          </p:cNvPr>
          <p:cNvSpPr txBox="1"/>
          <p:nvPr/>
        </p:nvSpPr>
        <p:spPr>
          <a:xfrm>
            <a:off x="1772471" y="1227496"/>
            <a:ext cx="4845719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dirty="0">
                <a:solidFill>
                  <a:schemeClr val="bg1"/>
                </a:solidFill>
                <a:latin typeface="Algerian" pitchFamily="82" charset="0"/>
              </a:rPr>
              <a:t>Teacher’s Identity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65CF2-45A3-406A-9359-0982EEFB4111}"/>
              </a:ext>
            </a:extLst>
          </p:cNvPr>
          <p:cNvSpPr txBox="1"/>
          <p:nvPr/>
        </p:nvSpPr>
        <p:spPr>
          <a:xfrm>
            <a:off x="559470" y="2828924"/>
            <a:ext cx="5206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Asim</a:t>
            </a:r>
            <a:r>
              <a:rPr lang="en-US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Kumar </a:t>
            </a:r>
            <a:r>
              <a:rPr lang="en-US" sz="3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Talukder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Lecturer in English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Fenchuganj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Govt. College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Fenchuganj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Email Id: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aktalukder@gmail.com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01716348110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482B9F-BF78-4289-AD0D-219735219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88" y="2049694"/>
            <a:ext cx="2961812" cy="39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88F536-6AB2-4277-8CE8-CDC1A67C7CCC}"/>
              </a:ext>
            </a:extLst>
          </p:cNvPr>
          <p:cNvSpPr/>
          <p:nvPr/>
        </p:nvSpPr>
        <p:spPr>
          <a:xfrm>
            <a:off x="849739" y="2826327"/>
            <a:ext cx="7444521" cy="2873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tx1"/>
              </a:solidFill>
            </a:endParaRPr>
          </a:p>
          <a:p>
            <a:pPr algn="ctr"/>
            <a:r>
              <a:rPr lang="en-US" sz="2700" b="1" dirty="0">
                <a:solidFill>
                  <a:schemeClr val="tx1"/>
                </a:solidFill>
              </a:rPr>
              <a:t>Class: Eleven/Twelve</a:t>
            </a:r>
          </a:p>
          <a:p>
            <a:pPr algn="ctr"/>
            <a:r>
              <a:rPr lang="en-US" sz="2700" b="1" dirty="0">
                <a:solidFill>
                  <a:schemeClr val="tx1"/>
                </a:solidFill>
              </a:rPr>
              <a:t>Subject: English 2</a:t>
            </a:r>
            <a:r>
              <a:rPr lang="en-US" sz="2700" b="1" baseline="30000" dirty="0">
                <a:solidFill>
                  <a:schemeClr val="tx1"/>
                </a:solidFill>
              </a:rPr>
              <a:t>nd</a:t>
            </a:r>
            <a:r>
              <a:rPr lang="en-US" sz="2700" b="1" dirty="0">
                <a:solidFill>
                  <a:schemeClr val="tx1"/>
                </a:solidFill>
              </a:rPr>
              <a:t> Paper</a:t>
            </a:r>
          </a:p>
          <a:p>
            <a:pPr algn="ctr"/>
            <a:r>
              <a:rPr lang="en-US" sz="2700" b="1" dirty="0">
                <a:solidFill>
                  <a:schemeClr val="tx1"/>
                </a:solidFill>
              </a:rPr>
              <a:t>Narration</a:t>
            </a:r>
          </a:p>
          <a:p>
            <a:pPr algn="ctr"/>
            <a:r>
              <a:rPr lang="en-US" sz="2700" b="1" dirty="0">
                <a:solidFill>
                  <a:schemeClr val="tx1"/>
                </a:solidFill>
              </a:rPr>
              <a:t>Time: 50 Minutes</a:t>
            </a:r>
          </a:p>
          <a:p>
            <a:pPr algn="ctr"/>
            <a:r>
              <a:rPr lang="en-US" sz="2700" b="1" dirty="0">
                <a:solidFill>
                  <a:schemeClr val="tx1"/>
                </a:solidFill>
              </a:rPr>
              <a:t>Date: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7B3B1-FDD4-4F21-B7B0-8A9010EBB7E8}"/>
              </a:ext>
            </a:extLst>
          </p:cNvPr>
          <p:cNvSpPr txBox="1"/>
          <p:nvPr/>
        </p:nvSpPr>
        <p:spPr>
          <a:xfrm>
            <a:off x="1745673" y="857250"/>
            <a:ext cx="5205196" cy="6637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13" dirty="0">
                <a:solidFill>
                  <a:srgbClr val="002060"/>
                </a:solidFill>
                <a:latin typeface="Bernard MT Condensed" pitchFamily="18" charset="0"/>
              </a:rPr>
              <a:t>Introduction of the lesson</a:t>
            </a:r>
          </a:p>
        </p:txBody>
      </p:sp>
    </p:spTree>
    <p:extLst>
      <p:ext uri="{BB962C8B-B14F-4D97-AF65-F5344CB8AC3E}">
        <p14:creationId xmlns:p14="http://schemas.microsoft.com/office/powerpoint/2010/main" val="279110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A9C48D-AE67-48D6-814C-FBEEF289D1F6}"/>
              </a:ext>
            </a:extLst>
          </p:cNvPr>
          <p:cNvSpPr txBox="1"/>
          <p:nvPr/>
        </p:nvSpPr>
        <p:spPr>
          <a:xfrm>
            <a:off x="1299411" y="1202940"/>
            <a:ext cx="6424864" cy="71558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1DBF4-3E27-47A1-B1D5-D8125A7A6AF8}"/>
              </a:ext>
            </a:extLst>
          </p:cNvPr>
          <p:cNvSpPr txBox="1"/>
          <p:nvPr/>
        </p:nvSpPr>
        <p:spPr>
          <a:xfrm>
            <a:off x="380010" y="2411361"/>
            <a:ext cx="8372104" cy="221599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bg1"/>
                </a:solidFill>
                <a:latin typeface="Arial Black" pitchFamily="34" charset="0"/>
              </a:rPr>
              <a:t>Students will be able to…….</a:t>
            </a:r>
          </a:p>
          <a:p>
            <a:pPr algn="just"/>
            <a:endParaRPr lang="en-US" sz="2700" dirty="0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r>
              <a:rPr lang="en-US" sz="2700" dirty="0">
                <a:solidFill>
                  <a:schemeClr val="bg1"/>
                </a:solidFill>
                <a:latin typeface="Arial Black" pitchFamily="34" charset="0"/>
              </a:rPr>
              <a:t># Define Narration</a:t>
            </a:r>
          </a:p>
          <a:p>
            <a:pPr algn="just"/>
            <a:r>
              <a:rPr lang="en-US" sz="2700" dirty="0">
                <a:solidFill>
                  <a:schemeClr val="bg1"/>
                </a:solidFill>
                <a:latin typeface="Arial Black" pitchFamily="34" charset="0"/>
              </a:rPr>
              <a:t># Classify Narration</a:t>
            </a:r>
          </a:p>
          <a:p>
            <a:pPr algn="just"/>
            <a:r>
              <a:rPr lang="en-US" sz="2700" dirty="0">
                <a:solidFill>
                  <a:schemeClr val="bg1"/>
                </a:solidFill>
                <a:latin typeface="Arial Black" pitchFamily="34" charset="0"/>
              </a:rPr>
              <a:t># Change from direct to indirect narration.</a:t>
            </a:r>
          </a:p>
        </p:txBody>
      </p:sp>
    </p:spTree>
    <p:extLst>
      <p:ext uri="{BB962C8B-B14F-4D97-AF65-F5344CB8AC3E}">
        <p14:creationId xmlns:p14="http://schemas.microsoft.com/office/powerpoint/2010/main" val="1178851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2B8A96-FE3F-423C-AEC9-EA3A81C77E69}"/>
              </a:ext>
            </a:extLst>
          </p:cNvPr>
          <p:cNvSpPr/>
          <p:nvPr/>
        </p:nvSpPr>
        <p:spPr>
          <a:xfrm>
            <a:off x="1967345" y="718705"/>
            <a:ext cx="5098473" cy="105987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/>
              <a:t>Let’s enjoy a video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82BB2261-EAB3-46B2-B22F-448B707CF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62744"/>
              </p:ext>
            </p:extLst>
          </p:nvPr>
        </p:nvGraphicFramePr>
        <p:xfrm>
          <a:off x="3437906" y="2971986"/>
          <a:ext cx="2008909" cy="1695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7906" y="2971986"/>
                        <a:ext cx="2008909" cy="1695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2B8A96-FE3F-423C-AEC9-EA3A81C77E69}"/>
              </a:ext>
            </a:extLst>
          </p:cNvPr>
          <p:cNvSpPr/>
          <p:nvPr/>
        </p:nvSpPr>
        <p:spPr>
          <a:xfrm>
            <a:off x="322118" y="1023505"/>
            <a:ext cx="8728364" cy="479020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4400" b="1" dirty="0"/>
              <a:t>What have you seen in the video?</a:t>
            </a:r>
          </a:p>
          <a:p>
            <a:endParaRPr lang="en-SG" sz="4400" b="1" dirty="0"/>
          </a:p>
          <a:p>
            <a:r>
              <a:rPr lang="en-SG" sz="4400" b="1" dirty="0"/>
              <a:t>Which grammatical item is related to the conversation?</a:t>
            </a:r>
          </a:p>
          <a:p>
            <a:pPr algn="ctr"/>
            <a:endParaRPr lang="en-SG" sz="4400" b="1" dirty="0"/>
          </a:p>
        </p:txBody>
      </p:sp>
    </p:spTree>
    <p:extLst>
      <p:ext uri="{BB962C8B-B14F-4D97-AF65-F5344CB8AC3E}">
        <p14:creationId xmlns:p14="http://schemas.microsoft.com/office/powerpoint/2010/main" val="16017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2B8A96-FE3F-423C-AEC9-EA3A81C77E69}"/>
              </a:ext>
            </a:extLst>
          </p:cNvPr>
          <p:cNvSpPr/>
          <p:nvPr/>
        </p:nvSpPr>
        <p:spPr>
          <a:xfrm>
            <a:off x="322118" y="1023505"/>
            <a:ext cx="8728364" cy="479020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6000" b="1" dirty="0"/>
              <a:t>Yes, it’s Narration</a:t>
            </a:r>
          </a:p>
        </p:txBody>
      </p:sp>
    </p:spTree>
    <p:extLst>
      <p:ext uri="{BB962C8B-B14F-4D97-AF65-F5344CB8AC3E}">
        <p14:creationId xmlns:p14="http://schemas.microsoft.com/office/powerpoint/2010/main" val="26245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2B8A96-FE3F-423C-AEC9-EA3A81C77E69}"/>
              </a:ext>
            </a:extLst>
          </p:cNvPr>
          <p:cNvSpPr/>
          <p:nvPr/>
        </p:nvSpPr>
        <p:spPr>
          <a:xfrm>
            <a:off x="322118" y="1023505"/>
            <a:ext cx="8728364" cy="479020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4400" b="1" dirty="0"/>
              <a:t>What is narration?</a:t>
            </a:r>
          </a:p>
          <a:p>
            <a:endParaRPr lang="en-SG" sz="4400" b="1" dirty="0"/>
          </a:p>
          <a:p>
            <a:r>
              <a:rPr lang="en-SG" sz="4400" b="1" dirty="0"/>
              <a:t>The way of reporting the speech of a speaker is called narration.</a:t>
            </a:r>
          </a:p>
        </p:txBody>
      </p:sp>
    </p:spTree>
    <p:extLst>
      <p:ext uri="{BB962C8B-B14F-4D97-AF65-F5344CB8AC3E}">
        <p14:creationId xmlns:p14="http://schemas.microsoft.com/office/powerpoint/2010/main" val="115476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1723</TotalTime>
  <Words>1593</Words>
  <Application>Microsoft Office PowerPoint</Application>
  <PresentationFormat>On-screen Show (4:3)</PresentationFormat>
  <Paragraphs>200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Algerian</vt:lpstr>
      <vt:lpstr>Arial</vt:lpstr>
      <vt:lpstr>Arial Black</vt:lpstr>
      <vt:lpstr>Bernard MT Condensed</vt:lpstr>
      <vt:lpstr>Calibri</vt:lpstr>
      <vt:lpstr>Calibri Light</vt:lpstr>
      <vt:lpstr>Cooper Black</vt:lpstr>
      <vt:lpstr>Times New Roman</vt:lpstr>
      <vt:lpstr>Viner Hand ITC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Asim Kumar Talukder</dc:creator>
  <cp:lastModifiedBy>Asim Kumar Talukder</cp:lastModifiedBy>
  <cp:revision>43</cp:revision>
  <dcterms:created xsi:type="dcterms:W3CDTF">2020-05-06T14:27:27Z</dcterms:created>
  <dcterms:modified xsi:type="dcterms:W3CDTF">2020-05-11T15:06:38Z</dcterms:modified>
</cp:coreProperties>
</file>