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9" autoAdjust="0"/>
    <p:restoredTop sz="93362" autoAdjust="0"/>
  </p:normalViewPr>
  <p:slideViewPr>
    <p:cSldViewPr snapToGrid="0">
      <p:cViewPr varScale="1">
        <p:scale>
          <a:sx n="54" d="100"/>
          <a:sy n="5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B3F4C-577F-4150-8A58-88E0351599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85552-BB4D-4D31-9CBB-EF82BAC3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Greeting</a:t>
            </a:r>
            <a:r>
              <a:rPr lang="en-US" baseline="0" dirty="0" smtClean="0"/>
              <a:t>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classification of finite verbs.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Arrangement</a:t>
            </a:r>
            <a:r>
              <a:rPr lang="en-US" baseline="0" dirty="0" smtClean="0"/>
              <a:t> for</a:t>
            </a:r>
            <a:r>
              <a:rPr lang="en-US" dirty="0" smtClean="0"/>
              <a:t> Pair Work. Monitoring the given</a:t>
            </a:r>
            <a:r>
              <a:rPr lang="en-US" baseline="0" dirty="0" smtClean="0"/>
              <a:t> work. Giving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non-finite verbs.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6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non-finite verbs</a:t>
            </a:r>
            <a:r>
              <a:rPr lang="en-US" baseline="0" dirty="0" smtClean="0"/>
              <a:t> &amp; it definition and classification.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full</a:t>
            </a:r>
            <a:r>
              <a:rPr lang="en-US" baseline="0" dirty="0" smtClean="0"/>
              <a:t> classification of non-finite verbs.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12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 of</a:t>
            </a:r>
            <a:r>
              <a:rPr lang="en-US" baseline="0" dirty="0" smtClean="0"/>
              <a:t> Infinitive.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4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Demonstration</a:t>
            </a:r>
            <a:r>
              <a:rPr lang="en-US" baseline="0" dirty="0" smtClean="0"/>
              <a:t> of Participle &amp; Gerund.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7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Arrangement</a:t>
            </a:r>
            <a:r>
              <a:rPr lang="en-US" baseline="0" dirty="0" smtClean="0"/>
              <a:t> for</a:t>
            </a:r>
            <a:r>
              <a:rPr lang="en-US" dirty="0" smtClean="0"/>
              <a:t> Pair Work. Monitoring the given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48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r>
              <a:rPr lang="en-US" baseline="0" dirty="0" smtClean="0"/>
              <a:t> about today’s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8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Giving 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</a:t>
            </a:r>
            <a:r>
              <a:rPr lang="en-US" baseline="0" dirty="0" smtClean="0"/>
              <a:t> the teacher &amp; Subject-Lesson.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5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</a:t>
            </a:r>
            <a:r>
              <a:rPr lang="en-US" baseline="0" dirty="0" smtClean="0"/>
              <a:t> for the 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3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Preparation</a:t>
            </a:r>
            <a:r>
              <a:rPr lang="en-US" baseline="0" dirty="0" smtClean="0"/>
              <a:t> for the lesson declaration.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2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Declaration</a:t>
            </a:r>
            <a:r>
              <a:rPr lang="en-US" baseline="0" dirty="0" smtClean="0"/>
              <a:t> of</a:t>
            </a:r>
            <a:r>
              <a:rPr lang="en-US" dirty="0" smtClean="0"/>
              <a:t>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Proclamation</a:t>
            </a:r>
            <a:r>
              <a:rPr lang="en-US" baseline="0" dirty="0" smtClean="0"/>
              <a:t> of</a:t>
            </a:r>
            <a:r>
              <a:rPr lang="en-US" dirty="0" smtClean="0"/>
              <a:t> learning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</a:t>
            </a:r>
            <a:r>
              <a:rPr lang="en-US" baseline="0" dirty="0" smtClean="0"/>
              <a:t> finite verbs and its definition.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4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</a:t>
            </a:r>
            <a:r>
              <a:rPr lang="en-US" baseline="0" dirty="0" smtClean="0"/>
              <a:t> finite verbs and its definition.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5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</a:t>
            </a:r>
            <a:r>
              <a:rPr lang="en-US" baseline="0" dirty="0" smtClean="0"/>
              <a:t> finite verbs.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0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0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3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39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8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5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9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4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1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38E7-3130-4A1F-8086-6DF83C55ECA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2951-9B16-4A08-B39E-62186FC4B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2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61876"/>
            <a:ext cx="12192001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Dear Students</a:t>
            </a:r>
            <a:endParaRPr lang="en-US" sz="239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33" y="591110"/>
            <a:ext cx="9091332" cy="41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4"/>
          <a:stretch/>
        </p:blipFill>
        <p:spPr>
          <a:xfrm>
            <a:off x="162204" y="155482"/>
            <a:ext cx="3255269" cy="27490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3835" y="104867"/>
            <a:ext cx="8717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Mina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going to market to buy books.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793600" y="239248"/>
            <a:ext cx="1901111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2369" y="1061836"/>
            <a:ext cx="2724398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inite 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8293866" y="1572577"/>
            <a:ext cx="2984497" cy="648107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8988779" y="239248"/>
            <a:ext cx="1477839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620445" y="1061836"/>
            <a:ext cx="2368687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43270" y="2274706"/>
            <a:ext cx="8214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Ranu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sees Mina walking to market.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4809936" y="2409087"/>
            <a:ext cx="1101008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17053" y="3231675"/>
            <a:ext cx="2724398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inite 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6497709" y="3742416"/>
            <a:ext cx="2984497" cy="648107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7257944" y="2409087"/>
            <a:ext cx="188605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05938" y="3231675"/>
            <a:ext cx="2368687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1672" y="4509773"/>
            <a:ext cx="6371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Walking  is good for health.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7168244" y="4644154"/>
            <a:ext cx="489862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07329" y="5466742"/>
            <a:ext cx="2236672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inite 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Up Arrow Callout 32"/>
          <p:cNvSpPr/>
          <p:nvPr/>
        </p:nvSpPr>
        <p:spPr>
          <a:xfrm>
            <a:off x="4309795" y="5977483"/>
            <a:ext cx="2984497" cy="648107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Down Arrow Callout 33"/>
          <p:cNvSpPr/>
          <p:nvPr/>
        </p:nvSpPr>
        <p:spPr>
          <a:xfrm>
            <a:off x="5070027" y="4644154"/>
            <a:ext cx="196758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01672" y="5466742"/>
            <a:ext cx="1627833" cy="456719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0" y="3241104"/>
            <a:ext cx="3147995" cy="31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615" y="3367093"/>
            <a:ext cx="1133203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r>
              <a:rPr lang="en-US" sz="32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finite </a:t>
            </a:r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do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 show tense, person or number.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688" y="268157"/>
            <a:ext cx="8717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Mina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going to market to buy books.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49632" y="386209"/>
            <a:ext cx="1477839" cy="51195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688" y="1143765"/>
            <a:ext cx="82142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Ranu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sees Mina walking to market.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79362" y="1261817"/>
            <a:ext cx="1886057" cy="51195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688" y="2019363"/>
            <a:ext cx="63712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Walking  is good for health.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043" y="2137415"/>
            <a:ext cx="1967587" cy="511950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Callout 8"/>
          <p:cNvSpPr/>
          <p:nvPr/>
        </p:nvSpPr>
        <p:spPr>
          <a:xfrm>
            <a:off x="9182331" y="329713"/>
            <a:ext cx="2461265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Infinitive</a:t>
            </a:r>
            <a:endParaRPr lang="en-US" sz="32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8676722" y="1208969"/>
            <a:ext cx="2461265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Infinitive</a:t>
            </a:r>
            <a:endParaRPr lang="en-US" sz="32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6864826" y="2104544"/>
            <a:ext cx="2461265" cy="584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Infinitive</a:t>
            </a:r>
            <a:endParaRPr lang="en-US" sz="32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615" y="4477621"/>
            <a:ext cx="11332033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Non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</a:t>
            </a:r>
            <a:r>
              <a:rPr lang="en-US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finite </a:t>
            </a:r>
            <a:r>
              <a:rPr lang="en-US" sz="3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verb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 are of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three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kinds.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2275" y="5284799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34937" y="5284799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16337" y="5284799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312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3615" y="705715"/>
            <a:ext cx="11332033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Non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</a:t>
            </a:r>
            <a:r>
              <a:rPr lang="en-US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finite </a:t>
            </a:r>
            <a:r>
              <a:rPr lang="en-US" sz="36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verb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 are of 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three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kinds.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9759" y="1512893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34937" y="1512893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247072" y="1512893"/>
            <a:ext cx="2461265" cy="646986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</a:t>
            </a:r>
            <a:endParaRPr lang="en-US" sz="3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Left Arrow Callout 15"/>
          <p:cNvSpPr/>
          <p:nvPr/>
        </p:nvSpPr>
        <p:spPr>
          <a:xfrm>
            <a:off x="631012" y="2451355"/>
            <a:ext cx="3081759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o-i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nfinitive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Left Arrow Callout 16"/>
          <p:cNvSpPr/>
          <p:nvPr/>
        </p:nvSpPr>
        <p:spPr>
          <a:xfrm>
            <a:off x="631012" y="3180645"/>
            <a:ext cx="3081759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bare-i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nfinitive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Left Arrow Callout 17"/>
          <p:cNvSpPr/>
          <p:nvPr/>
        </p:nvSpPr>
        <p:spPr>
          <a:xfrm>
            <a:off x="4940286" y="2271736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Active participle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Left Arrow Callout 18"/>
          <p:cNvSpPr/>
          <p:nvPr/>
        </p:nvSpPr>
        <p:spPr>
          <a:xfrm>
            <a:off x="4956615" y="2976990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Past participle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151" y="2159879"/>
            <a:ext cx="208665" cy="1710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34937" y="2159879"/>
            <a:ext cx="205349" cy="376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Callout 22"/>
          <p:cNvSpPr/>
          <p:nvPr/>
        </p:nvSpPr>
        <p:spPr>
          <a:xfrm>
            <a:off x="4964779" y="3703865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Perfect participle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Left Arrow Callout 23"/>
          <p:cNvSpPr/>
          <p:nvPr/>
        </p:nvSpPr>
        <p:spPr>
          <a:xfrm>
            <a:off x="4972943" y="4430740"/>
            <a:ext cx="358140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Simple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participle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5" name="Left Arrow Callout 24"/>
          <p:cNvSpPr/>
          <p:nvPr/>
        </p:nvSpPr>
        <p:spPr>
          <a:xfrm>
            <a:off x="4972938" y="5125154"/>
            <a:ext cx="4513961" cy="52322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7634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Continuous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participle</a:t>
            </a:r>
            <a:endParaRPr lang="en-US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8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5679" y="283488"/>
            <a:ext cx="6850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wants me to feel happy.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3187" y="1262798"/>
            <a:ext cx="2789316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To-infinitive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273043" y="425070"/>
            <a:ext cx="1695299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0419" y="1897958"/>
            <a:ext cx="6641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makes me feel happy.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1154" y="2877268"/>
            <a:ext cx="2789316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To-infinitive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6730247" y="2039540"/>
            <a:ext cx="1042153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2580" y="4320035"/>
            <a:ext cx="82275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helps me to feel / feel happy.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468" y="5299345"/>
            <a:ext cx="5229043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To-infinitive /Bare-infinitive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453743" y="4461617"/>
            <a:ext cx="311198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3615" y="3448738"/>
            <a:ext cx="1133203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‘</a:t>
            </a:r>
            <a:r>
              <a:rPr lang="en-US" sz="32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feel</a:t>
            </a:r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’, a bare-infinitive is used.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615" y="5873444"/>
            <a:ext cx="1133203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‘</a:t>
            </a:r>
            <a:r>
              <a:rPr lang="en-US" sz="32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help</a:t>
            </a:r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’, either to-infinitive or bare-infinitive is used.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19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220" y="283488"/>
            <a:ext cx="5655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see the boy walking.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9224" y="1262798"/>
            <a:ext cx="2299460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893527" y="441399"/>
            <a:ext cx="2054530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7" y="283488"/>
            <a:ext cx="2304939" cy="2304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0780" y="2746338"/>
            <a:ext cx="69261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Walking is good for health.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567" y="3725648"/>
            <a:ext cx="3136328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Object -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Gerund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043790" y="2904249"/>
            <a:ext cx="2185157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3600" y="4280499"/>
            <a:ext cx="5864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boy likes walking.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3973" y="5259809"/>
            <a:ext cx="3149585" cy="48435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Object -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Gerund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4456458" y="4438410"/>
            <a:ext cx="2054530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52201" y="1920063"/>
            <a:ext cx="849387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Participle acts as an Adjective &amp; a Verb.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3600" y="5994426"/>
            <a:ext cx="849387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Gerund acts as </a:t>
            </a:r>
            <a:r>
              <a:rPr lang="en-US" sz="32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aNoun</a:t>
            </a:r>
            <a:r>
              <a:rPr lang="en-US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&amp; a Verb.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5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952" y="2528037"/>
            <a:ext cx="4697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Group Work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082" y="3839218"/>
            <a:ext cx="1177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Make sentences with all 23 Operator  Verbs.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6610" y="2681925"/>
            <a:ext cx="367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minutes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39"/>
          <a:stretch/>
        </p:blipFill>
        <p:spPr>
          <a:xfrm>
            <a:off x="3722382" y="430511"/>
            <a:ext cx="3216295" cy="20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657" y="451442"/>
            <a:ext cx="349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Evaluation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552" y="1775001"/>
            <a:ext cx="875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 Rounded MT Bold" panose="020F0704030504030204" pitchFamily="34" charset="0"/>
              </a:rPr>
              <a:t>How many </a:t>
            </a:r>
            <a:r>
              <a:rPr lang="en-US" sz="2800" dirty="0" smtClean="0">
                <a:latin typeface="Arial Rounded MT Bold" panose="020F0704030504030204" pitchFamily="34" charset="0"/>
              </a:rPr>
              <a:t>kinds of </a:t>
            </a:r>
            <a:r>
              <a:rPr lang="en-US" sz="2800" dirty="0" smtClean="0">
                <a:latin typeface="Arial Rounded MT Bold" panose="020F0704030504030204" pitchFamily="34" charset="0"/>
              </a:rPr>
              <a:t>Non-finite</a:t>
            </a:r>
            <a:r>
              <a:rPr lang="en-US" sz="2800" dirty="0" smtClean="0">
                <a:latin typeface="Arial Rounded MT Bold" panose="020F0704030504030204" pitchFamily="34" charset="0"/>
              </a:rPr>
              <a:t> Verbs are there?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553" y="2795248"/>
            <a:ext cx="820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2. </a:t>
            </a:r>
            <a:r>
              <a:rPr lang="en-US" sz="2800" dirty="0" smtClean="0">
                <a:latin typeface="Arial Rounded MT Bold" panose="020F0704030504030204" pitchFamily="34" charset="0"/>
              </a:rPr>
              <a:t>How many </a:t>
            </a:r>
            <a:r>
              <a:rPr lang="en-US" sz="2800" dirty="0" smtClean="0">
                <a:latin typeface="Arial Rounded MT Bold" panose="020F0704030504030204" pitchFamily="34" charset="0"/>
              </a:rPr>
              <a:t>kinds of Finite Verbs are there?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54" y="3758345"/>
            <a:ext cx="8753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3. </a:t>
            </a:r>
            <a:r>
              <a:rPr lang="en-US" sz="2800" dirty="0" smtClean="0">
                <a:latin typeface="Arial Rounded MT Bold" panose="020F0704030504030204" pitchFamily="34" charset="0"/>
              </a:rPr>
              <a:t>Name Finite verbs</a:t>
            </a:r>
            <a:r>
              <a:rPr lang="en-US" sz="2800" dirty="0" smtClean="0">
                <a:latin typeface="Arial Rounded MT Bold" panose="020F0704030504030204" pitchFamily="34" charset="0"/>
              </a:rPr>
              <a:t>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553" y="4785311"/>
            <a:ext cx="84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4. How many </a:t>
            </a:r>
            <a:r>
              <a:rPr lang="en-US" sz="2800" dirty="0" smtClean="0">
                <a:latin typeface="Arial Rounded MT Bold" panose="020F0704030504030204" pitchFamily="34" charset="0"/>
              </a:rPr>
              <a:t>Infinitive verbs are there</a:t>
            </a:r>
            <a:r>
              <a:rPr lang="en-US" sz="2800" dirty="0" smtClean="0">
                <a:latin typeface="Arial Rounded MT Bold" panose="020F0704030504030204" pitchFamily="34" charset="0"/>
              </a:rPr>
              <a:t>?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22" y="5754141"/>
            <a:ext cx="887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5. </a:t>
            </a:r>
            <a:r>
              <a:rPr lang="en-US" sz="2800" dirty="0" smtClean="0">
                <a:latin typeface="Arial Rounded MT Bold" panose="020F0704030504030204" pitchFamily="34" charset="0"/>
              </a:rPr>
              <a:t>Name the </a:t>
            </a:r>
            <a:r>
              <a:rPr lang="en-US" sz="2800" dirty="0" smtClean="0">
                <a:latin typeface="Arial Rounded MT Bold" panose="020F0704030504030204" pitchFamily="34" charset="0"/>
              </a:rPr>
              <a:t>Infinitive Verbs.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9111" y="1800303"/>
            <a:ext cx="287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b="1" dirty="0" smtClean="0">
                <a:solidFill>
                  <a:srgbClr val="FFFF00"/>
                </a:solidFill>
              </a:rPr>
              <a:t>three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8220" y="2818122"/>
            <a:ext cx="412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Two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7328" y="3778791"/>
            <a:ext cx="4140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Auxiliary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  Principal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6436" y="4803329"/>
            <a:ext cx="415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two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5546" y="5706847"/>
            <a:ext cx="4162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b="1" dirty="0" smtClean="0">
                <a:solidFill>
                  <a:srgbClr val="FFFF00"/>
                </a:solidFill>
              </a:rPr>
              <a:t>to-infinitive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  Bare-</a:t>
            </a:r>
            <a:r>
              <a:rPr lang="en-US" sz="2800" b="1" dirty="0" err="1" smtClean="0">
                <a:solidFill>
                  <a:srgbClr val="FFFF00"/>
                </a:solidFill>
              </a:rPr>
              <a:t>infinive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6126" y="532764"/>
            <a:ext cx="3575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minutes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627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229" y="3371474"/>
            <a:ext cx="1165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Write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the list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of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Finite &amp; Non-finite Verbs.</a:t>
            </a:r>
            <a:endParaRPr lang="en-US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9" y="703223"/>
            <a:ext cx="4208847" cy="26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8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582035"/>
            <a:ext cx="1163955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for enjoying</a:t>
            </a:r>
          </a:p>
          <a:p>
            <a:pPr algn="ctr"/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the class.</a:t>
            </a:r>
          </a:p>
        </p:txBody>
      </p:sp>
    </p:spTree>
    <p:extLst>
      <p:ext uri="{BB962C8B-B14F-4D97-AF65-F5344CB8AC3E}">
        <p14:creationId xmlns:p14="http://schemas.microsoft.com/office/powerpoint/2010/main" val="93824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3"/>
          <a:stretch/>
        </p:blipFill>
        <p:spPr>
          <a:xfrm>
            <a:off x="3951747" y="234166"/>
            <a:ext cx="3006553" cy="1985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6" y="234166"/>
            <a:ext cx="1985962" cy="1985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7582" y="245234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8240" y="2452340"/>
            <a:ext cx="2013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58075" y="2452340"/>
            <a:ext cx="2834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Classmates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33905" y="3052652"/>
            <a:ext cx="3084789" cy="865018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Principal 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873511" y="3098671"/>
            <a:ext cx="3084789" cy="865018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Auxiliary </a:t>
            </a:r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>
          <a:xfrm>
            <a:off x="8347037" y="251181"/>
            <a:ext cx="2949135" cy="1968947"/>
          </a:xfrm>
          <a:prstGeom prst="rect">
            <a:avLst/>
          </a:prstGeom>
        </p:spPr>
      </p:pic>
      <p:sp>
        <p:nvSpPr>
          <p:cNvPr id="12" name="Up Arrow Callout 11"/>
          <p:cNvSpPr/>
          <p:nvPr/>
        </p:nvSpPr>
        <p:spPr>
          <a:xfrm>
            <a:off x="8258075" y="3052652"/>
            <a:ext cx="3084789" cy="2003442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Participle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Gerund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91395" y="3998264"/>
            <a:ext cx="3974298" cy="1255054"/>
            <a:chOff x="1691395" y="3998264"/>
            <a:chExt cx="3974298" cy="1255054"/>
          </a:xfrm>
        </p:grpSpPr>
        <p:sp>
          <p:nvSpPr>
            <p:cNvPr id="13" name="Bent-Up Arrow 12"/>
            <p:cNvSpPr/>
            <p:nvPr/>
          </p:nvSpPr>
          <p:spPr>
            <a:xfrm>
              <a:off x="3639671" y="3998264"/>
              <a:ext cx="2026022" cy="89647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ent-Up Arrow 13"/>
            <p:cNvSpPr/>
            <p:nvPr/>
          </p:nvSpPr>
          <p:spPr>
            <a:xfrm flipH="1">
              <a:off x="1691395" y="4016373"/>
              <a:ext cx="1948276" cy="878361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496238" y="4679577"/>
              <a:ext cx="519953" cy="5737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13819" y="5253318"/>
            <a:ext cx="3084789" cy="66320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Finite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Up Arrow Callout 16"/>
          <p:cNvSpPr/>
          <p:nvPr/>
        </p:nvSpPr>
        <p:spPr>
          <a:xfrm>
            <a:off x="8014447" y="5100918"/>
            <a:ext cx="3597357" cy="865018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0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53" y="152120"/>
            <a:ext cx="2075610" cy="2075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3500" y="2237187"/>
            <a:ext cx="84291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is  going to market to buy books.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178" y="3214339"/>
            <a:ext cx="1918460" cy="85596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Auxiliary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252365" y="2375010"/>
            <a:ext cx="526694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Callout 8"/>
          <p:cNvSpPr/>
          <p:nvPr/>
        </p:nvSpPr>
        <p:spPr>
          <a:xfrm>
            <a:off x="2886638" y="2391654"/>
            <a:ext cx="1374076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6562165" y="2371568"/>
            <a:ext cx="1454723" cy="768566"/>
          </a:xfrm>
          <a:prstGeom prst="downArrowCallou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21102" y="3232268"/>
            <a:ext cx="1918460" cy="85596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Principal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0296" y="3194156"/>
            <a:ext cx="1918460" cy="855965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Infinitive</a:t>
            </a:r>
          </a:p>
          <a:p>
            <a:pPr algn="ctr"/>
            <a:r>
              <a:rPr lang="en-US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Verb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91395" y="4070304"/>
            <a:ext cx="2378581" cy="906312"/>
            <a:chOff x="1691395" y="3998264"/>
            <a:chExt cx="3974298" cy="1255054"/>
          </a:xfrm>
        </p:grpSpPr>
        <p:sp>
          <p:nvSpPr>
            <p:cNvPr id="14" name="Bent-Up Arrow 13"/>
            <p:cNvSpPr/>
            <p:nvPr/>
          </p:nvSpPr>
          <p:spPr>
            <a:xfrm>
              <a:off x="3639671" y="3998264"/>
              <a:ext cx="2026022" cy="89647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Bent-Up Arrow 14"/>
            <p:cNvSpPr/>
            <p:nvPr/>
          </p:nvSpPr>
          <p:spPr>
            <a:xfrm flipH="1">
              <a:off x="1691395" y="4016373"/>
              <a:ext cx="1948276" cy="878361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496238" y="4679577"/>
              <a:ext cx="519953" cy="5737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01764" y="5047365"/>
            <a:ext cx="3084789" cy="66320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Finite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5524358" y="4129791"/>
            <a:ext cx="3597357" cy="865018"/>
          </a:xfrm>
          <a:prstGeom prst="upArrowCallout">
            <a:avLst/>
          </a:prstGeom>
          <a:noFill/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Non-finite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Verb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286" y="1770744"/>
            <a:ext cx="10615385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oday’s lesson is on</a:t>
            </a:r>
            <a:endParaRPr lang="en-US" sz="80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8006" y="3537873"/>
            <a:ext cx="9965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Finite &amp; Non-finite Verb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286" y="1911161"/>
            <a:ext cx="10612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tell today’s lesson?</a:t>
            </a:r>
            <a:endParaRPr lang="en-US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6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6228</TotalTime>
  <Words>837</Words>
  <Application>Microsoft Office PowerPoint</Application>
  <PresentationFormat>Widescreen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Rounded MT Bold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609</cp:revision>
  <dcterms:created xsi:type="dcterms:W3CDTF">2018-07-04T12:20:49Z</dcterms:created>
  <dcterms:modified xsi:type="dcterms:W3CDTF">2020-05-11T16:04:34Z</dcterms:modified>
</cp:coreProperties>
</file>