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9" r:id="rId1"/>
  </p:sldMasterIdLst>
  <p:sldIdLst>
    <p:sldId id="296" r:id="rId2"/>
    <p:sldId id="282" r:id="rId3"/>
    <p:sldId id="292" r:id="rId4"/>
    <p:sldId id="285" r:id="rId5"/>
    <p:sldId id="283" r:id="rId6"/>
    <p:sldId id="295" r:id="rId7"/>
    <p:sldId id="293" r:id="rId8"/>
    <p:sldId id="297" r:id="rId9"/>
    <p:sldId id="294" r:id="rId10"/>
    <p:sldId id="288" r:id="rId11"/>
    <p:sldId id="287" r:id="rId12"/>
    <p:sldId id="298" r:id="rId13"/>
    <p:sldId id="289" r:id="rId14"/>
    <p:sldId id="290" r:id="rId15"/>
    <p:sldId id="291" r:id="rId16"/>
    <p:sldId id="29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A50021"/>
    <a:srgbClr val="FC2222"/>
    <a:srgbClr val="66FF66"/>
    <a:srgbClr val="0F512D"/>
    <a:srgbClr val="99FF33"/>
    <a:srgbClr val="FFFFFF"/>
    <a:srgbClr val="FF9900"/>
    <a:srgbClr val="00CC66"/>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E858A9-6726-4CB4-BB3E-D80F547D1AF7}"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66C3F-C3B0-4441-96BC-9EDCEBD07DB3}" type="slidenum">
              <a:rPr lang="en-US" smtClean="0"/>
              <a:t>‹#›</a:t>
            </a:fld>
            <a:endParaRPr lang="en-US"/>
          </a:p>
        </p:txBody>
      </p:sp>
    </p:spTree>
    <p:extLst>
      <p:ext uri="{BB962C8B-B14F-4D97-AF65-F5344CB8AC3E}">
        <p14:creationId xmlns:p14="http://schemas.microsoft.com/office/powerpoint/2010/main" val="6884312"/>
      </p:ext>
    </p:extLst>
  </p:cSld>
  <p:clrMapOvr>
    <a:masterClrMapping/>
  </p:clrMapOvr>
  <mc:AlternateContent xmlns:mc="http://schemas.openxmlformats.org/markup-compatibility/2006" xmlns:p14="http://schemas.microsoft.com/office/powerpoint/2010/main">
    <mc:Choice Requires="p14">
      <p:transition spd="slow" p14:dur="8000">
        <p:fade/>
      </p:transition>
    </mc:Choice>
    <mc:Fallback xmlns="">
      <p:transition spd="slow" advClick="0" advTm="5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E858A9-6726-4CB4-BB3E-D80F547D1AF7}"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66C3F-C3B0-4441-96BC-9EDCEBD07DB3}" type="slidenum">
              <a:rPr lang="en-US" smtClean="0"/>
              <a:t>‹#›</a:t>
            </a:fld>
            <a:endParaRPr lang="en-US"/>
          </a:p>
        </p:txBody>
      </p:sp>
    </p:spTree>
    <p:extLst>
      <p:ext uri="{BB962C8B-B14F-4D97-AF65-F5344CB8AC3E}">
        <p14:creationId xmlns:p14="http://schemas.microsoft.com/office/powerpoint/2010/main" val="1612720001"/>
      </p:ext>
    </p:extLst>
  </p:cSld>
  <p:clrMapOvr>
    <a:masterClrMapping/>
  </p:clrMapOvr>
  <mc:AlternateContent xmlns:mc="http://schemas.openxmlformats.org/markup-compatibility/2006" xmlns:p14="http://schemas.microsoft.com/office/powerpoint/2010/main">
    <mc:Choice Requires="p14">
      <p:transition spd="slow" p14:dur="8000">
        <p:fade/>
      </p:transition>
    </mc:Choice>
    <mc:Fallback xmlns="">
      <p:transition spd="slow" advClick="0" advTm="50">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E858A9-6726-4CB4-BB3E-D80F547D1AF7}"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66C3F-C3B0-4441-96BC-9EDCEBD07DB3}" type="slidenum">
              <a:rPr lang="en-US" smtClean="0"/>
              <a:t>‹#›</a:t>
            </a:fld>
            <a:endParaRPr lang="en-US"/>
          </a:p>
        </p:txBody>
      </p:sp>
    </p:spTree>
    <p:extLst>
      <p:ext uri="{BB962C8B-B14F-4D97-AF65-F5344CB8AC3E}">
        <p14:creationId xmlns:p14="http://schemas.microsoft.com/office/powerpoint/2010/main" val="255931360"/>
      </p:ext>
    </p:extLst>
  </p:cSld>
  <p:clrMapOvr>
    <a:masterClrMapping/>
  </p:clrMapOvr>
  <mc:AlternateContent xmlns:mc="http://schemas.openxmlformats.org/markup-compatibility/2006" xmlns:p14="http://schemas.microsoft.com/office/powerpoint/2010/main">
    <mc:Choice Requires="p14">
      <p:transition spd="slow" p14:dur="8000">
        <p:fade/>
      </p:transition>
    </mc:Choice>
    <mc:Fallback xmlns="">
      <p:transition spd="slow" advClick="0" advTm="50">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E858A9-6726-4CB4-BB3E-D80F547D1AF7}"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66C3F-C3B0-4441-96BC-9EDCEBD07DB3}" type="slidenum">
              <a:rPr lang="en-US" smtClean="0"/>
              <a:t>‹#›</a:t>
            </a:fld>
            <a:endParaRPr lang="en-US"/>
          </a:p>
        </p:txBody>
      </p:sp>
    </p:spTree>
    <p:extLst>
      <p:ext uri="{BB962C8B-B14F-4D97-AF65-F5344CB8AC3E}">
        <p14:creationId xmlns:p14="http://schemas.microsoft.com/office/powerpoint/2010/main" val="922117511"/>
      </p:ext>
    </p:extLst>
  </p:cSld>
  <p:clrMapOvr>
    <a:masterClrMapping/>
  </p:clrMapOvr>
  <mc:AlternateContent xmlns:mc="http://schemas.openxmlformats.org/markup-compatibility/2006" xmlns:p14="http://schemas.microsoft.com/office/powerpoint/2010/main">
    <mc:Choice Requires="p14">
      <p:transition spd="slow" p14:dur="8000">
        <p:fade/>
      </p:transition>
    </mc:Choice>
    <mc:Fallback xmlns="">
      <p:transition spd="slow" advClick="0" advTm="5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E858A9-6726-4CB4-BB3E-D80F547D1AF7}"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66C3F-C3B0-4441-96BC-9EDCEBD07DB3}" type="slidenum">
              <a:rPr lang="en-US" smtClean="0"/>
              <a:t>‹#›</a:t>
            </a:fld>
            <a:endParaRPr lang="en-US"/>
          </a:p>
        </p:txBody>
      </p:sp>
    </p:spTree>
    <p:extLst>
      <p:ext uri="{BB962C8B-B14F-4D97-AF65-F5344CB8AC3E}">
        <p14:creationId xmlns:p14="http://schemas.microsoft.com/office/powerpoint/2010/main" val="4065268814"/>
      </p:ext>
    </p:extLst>
  </p:cSld>
  <p:clrMapOvr>
    <a:masterClrMapping/>
  </p:clrMapOvr>
  <mc:AlternateContent xmlns:mc="http://schemas.openxmlformats.org/markup-compatibility/2006" xmlns:p14="http://schemas.microsoft.com/office/powerpoint/2010/main">
    <mc:Choice Requires="p14">
      <p:transition spd="slow" p14:dur="8000">
        <p:fade/>
      </p:transition>
    </mc:Choice>
    <mc:Fallback xmlns="">
      <p:transition spd="slow" advClick="0" advTm="50">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E858A9-6726-4CB4-BB3E-D80F547D1AF7}" type="datetimeFigureOut">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66C3F-C3B0-4441-96BC-9EDCEBD07DB3}" type="slidenum">
              <a:rPr lang="en-US" smtClean="0"/>
              <a:t>‹#›</a:t>
            </a:fld>
            <a:endParaRPr lang="en-US"/>
          </a:p>
        </p:txBody>
      </p:sp>
    </p:spTree>
    <p:extLst>
      <p:ext uri="{BB962C8B-B14F-4D97-AF65-F5344CB8AC3E}">
        <p14:creationId xmlns:p14="http://schemas.microsoft.com/office/powerpoint/2010/main" val="412390048"/>
      </p:ext>
    </p:extLst>
  </p:cSld>
  <p:clrMapOvr>
    <a:masterClrMapping/>
  </p:clrMapOvr>
  <mc:AlternateContent xmlns:mc="http://schemas.openxmlformats.org/markup-compatibility/2006" xmlns:p14="http://schemas.microsoft.com/office/powerpoint/2010/main">
    <mc:Choice Requires="p14">
      <p:transition spd="slow" p14:dur="8000">
        <p:fade/>
      </p:transition>
    </mc:Choice>
    <mc:Fallback xmlns="">
      <p:transition spd="slow" advClick="0" advTm="50">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E858A9-6726-4CB4-BB3E-D80F547D1AF7}" type="datetimeFigureOut">
              <a:rPr lang="en-US" smtClean="0"/>
              <a:t>5/12/2020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966C3F-C3B0-4441-96BC-9EDCEBD07DB3}" type="slidenum">
              <a:rPr lang="en-US" smtClean="0"/>
              <a:t>‹#›</a:t>
            </a:fld>
            <a:endParaRPr lang="en-US"/>
          </a:p>
        </p:txBody>
      </p:sp>
    </p:spTree>
    <p:extLst>
      <p:ext uri="{BB962C8B-B14F-4D97-AF65-F5344CB8AC3E}">
        <p14:creationId xmlns:p14="http://schemas.microsoft.com/office/powerpoint/2010/main" val="2718683584"/>
      </p:ext>
    </p:extLst>
  </p:cSld>
  <p:clrMapOvr>
    <a:masterClrMapping/>
  </p:clrMapOvr>
  <mc:AlternateContent xmlns:mc="http://schemas.openxmlformats.org/markup-compatibility/2006" xmlns:p14="http://schemas.microsoft.com/office/powerpoint/2010/main">
    <mc:Choice Requires="p14">
      <p:transition spd="slow" p14:dur="8000">
        <p:fade/>
      </p:transition>
    </mc:Choice>
    <mc:Fallback xmlns="">
      <p:transition spd="slow" advClick="0" advTm="50">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E858A9-6726-4CB4-BB3E-D80F547D1AF7}" type="datetimeFigureOut">
              <a:rPr lang="en-US" smtClean="0"/>
              <a:t>5/12/2020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966C3F-C3B0-4441-96BC-9EDCEBD07DB3}" type="slidenum">
              <a:rPr lang="en-US" smtClean="0"/>
              <a:t>‹#›</a:t>
            </a:fld>
            <a:endParaRPr lang="en-US"/>
          </a:p>
        </p:txBody>
      </p:sp>
    </p:spTree>
    <p:extLst>
      <p:ext uri="{BB962C8B-B14F-4D97-AF65-F5344CB8AC3E}">
        <p14:creationId xmlns:p14="http://schemas.microsoft.com/office/powerpoint/2010/main" val="664392218"/>
      </p:ext>
    </p:extLst>
  </p:cSld>
  <p:clrMapOvr>
    <a:masterClrMapping/>
  </p:clrMapOvr>
  <mc:AlternateContent xmlns:mc="http://schemas.openxmlformats.org/markup-compatibility/2006" xmlns:p14="http://schemas.microsoft.com/office/powerpoint/2010/main">
    <mc:Choice Requires="p14">
      <p:transition spd="slow" p14:dur="8000">
        <p:fade/>
      </p:transition>
    </mc:Choice>
    <mc:Fallback xmlns="">
      <p:transition spd="slow" advClick="0" advTm="50">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E858A9-6726-4CB4-BB3E-D80F547D1AF7}" type="datetimeFigureOut">
              <a:rPr lang="en-US" smtClean="0"/>
              <a:t>5/12/2020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966C3F-C3B0-4441-96BC-9EDCEBD07DB3}" type="slidenum">
              <a:rPr lang="en-US" smtClean="0"/>
              <a:t>‹#›</a:t>
            </a:fld>
            <a:endParaRPr lang="en-US"/>
          </a:p>
        </p:txBody>
      </p:sp>
    </p:spTree>
    <p:extLst>
      <p:ext uri="{BB962C8B-B14F-4D97-AF65-F5344CB8AC3E}">
        <p14:creationId xmlns:p14="http://schemas.microsoft.com/office/powerpoint/2010/main" val="2416881792"/>
      </p:ext>
    </p:extLst>
  </p:cSld>
  <p:clrMapOvr>
    <a:masterClrMapping/>
  </p:clrMapOvr>
  <mc:AlternateContent xmlns:mc="http://schemas.openxmlformats.org/markup-compatibility/2006" xmlns:p14="http://schemas.microsoft.com/office/powerpoint/2010/main">
    <mc:Choice Requires="p14">
      <p:transition spd="slow" p14:dur="8000">
        <p:fade/>
      </p:transition>
    </mc:Choice>
    <mc:Fallback xmlns="">
      <p:transition spd="slow" advClick="0" advTm="50">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E858A9-6726-4CB4-BB3E-D80F547D1AF7}" type="datetimeFigureOut">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66C3F-C3B0-4441-96BC-9EDCEBD07DB3}" type="slidenum">
              <a:rPr lang="en-US" smtClean="0"/>
              <a:t>‹#›</a:t>
            </a:fld>
            <a:endParaRPr lang="en-US"/>
          </a:p>
        </p:txBody>
      </p:sp>
    </p:spTree>
    <p:extLst>
      <p:ext uri="{BB962C8B-B14F-4D97-AF65-F5344CB8AC3E}">
        <p14:creationId xmlns:p14="http://schemas.microsoft.com/office/powerpoint/2010/main" val="4292469371"/>
      </p:ext>
    </p:extLst>
  </p:cSld>
  <p:clrMapOvr>
    <a:masterClrMapping/>
  </p:clrMapOvr>
  <mc:AlternateContent xmlns:mc="http://schemas.openxmlformats.org/markup-compatibility/2006" xmlns:p14="http://schemas.microsoft.com/office/powerpoint/2010/main">
    <mc:Choice Requires="p14">
      <p:transition spd="slow" p14:dur="8000">
        <p:fade/>
      </p:transition>
    </mc:Choice>
    <mc:Fallback xmlns="">
      <p:transition spd="slow" advClick="0" advTm="50">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E858A9-6726-4CB4-BB3E-D80F547D1AF7}" type="datetimeFigureOut">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66C3F-C3B0-4441-96BC-9EDCEBD07DB3}" type="slidenum">
              <a:rPr lang="en-US" smtClean="0"/>
              <a:t>‹#›</a:t>
            </a:fld>
            <a:endParaRPr lang="en-US"/>
          </a:p>
        </p:txBody>
      </p:sp>
    </p:spTree>
    <p:extLst>
      <p:ext uri="{BB962C8B-B14F-4D97-AF65-F5344CB8AC3E}">
        <p14:creationId xmlns:p14="http://schemas.microsoft.com/office/powerpoint/2010/main" val="2568232135"/>
      </p:ext>
    </p:extLst>
  </p:cSld>
  <p:clrMapOvr>
    <a:masterClrMapping/>
  </p:clrMapOvr>
  <mc:AlternateContent xmlns:mc="http://schemas.openxmlformats.org/markup-compatibility/2006" xmlns:p14="http://schemas.microsoft.com/office/powerpoint/2010/main">
    <mc:Choice Requires="p14">
      <p:transition spd="slow" p14:dur="8000">
        <p:fade/>
      </p:transition>
    </mc:Choice>
    <mc:Fallback xmlns="">
      <p:transition spd="slow" advClick="0" advTm="50">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E858A9-6726-4CB4-BB3E-D80F547D1AF7}" type="datetimeFigureOut">
              <a:rPr lang="en-US" smtClean="0"/>
              <a:t>5/12/2020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966C3F-C3B0-4441-96BC-9EDCEBD07DB3}" type="slidenum">
              <a:rPr lang="en-US" smtClean="0"/>
              <a:t>‹#›</a:t>
            </a:fld>
            <a:endParaRPr lang="en-US"/>
          </a:p>
        </p:txBody>
      </p:sp>
    </p:spTree>
    <p:extLst>
      <p:ext uri="{BB962C8B-B14F-4D97-AF65-F5344CB8AC3E}">
        <p14:creationId xmlns:p14="http://schemas.microsoft.com/office/powerpoint/2010/main" val="2008174924"/>
      </p:ext>
    </p:extLst>
  </p:cSld>
  <p:clrMap bg1="lt1" tx1="dk1" bg2="lt2" tx2="dk2" accent1="accent1" accent2="accent2" accent3="accent3" accent4="accent4" accent5="accent5" accent6="accent6" hlink="hlink" folHlink="folHlink"/>
  <p:sldLayoutIdLst>
    <p:sldLayoutId id="2147484190" r:id="rId1"/>
    <p:sldLayoutId id="2147484191" r:id="rId2"/>
    <p:sldLayoutId id="2147484192" r:id="rId3"/>
    <p:sldLayoutId id="2147484193" r:id="rId4"/>
    <p:sldLayoutId id="2147484194" r:id="rId5"/>
    <p:sldLayoutId id="2147484195" r:id="rId6"/>
    <p:sldLayoutId id="2147484196" r:id="rId7"/>
    <p:sldLayoutId id="2147484197" r:id="rId8"/>
    <p:sldLayoutId id="2147484198" r:id="rId9"/>
    <p:sldLayoutId id="2147484199" r:id="rId10"/>
    <p:sldLayoutId id="2147484200" r:id="rId11"/>
  </p:sldLayoutIdLst>
  <mc:AlternateContent xmlns:mc="http://schemas.openxmlformats.org/markup-compatibility/2006" xmlns:p14="http://schemas.microsoft.com/office/powerpoint/2010/main">
    <mc:Choice Requires="p14">
      <p:transition spd="slow" p14:dur="8000">
        <p:fade/>
      </p:transition>
    </mc:Choice>
    <mc:Fallback xmlns="">
      <p:transition spd="slow" advClick="0" advTm="50">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naziz13.na@gmail.com" TargetMode="External"/><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2222"/>
        </a:solidFill>
        <a:effectLst/>
      </p:bgPr>
    </p:bg>
    <p:spTree>
      <p:nvGrpSpPr>
        <p:cNvPr id="1" name=""/>
        <p:cNvGrpSpPr/>
        <p:nvPr/>
      </p:nvGrpSpPr>
      <p:grpSpPr>
        <a:xfrm>
          <a:off x="0" y="0"/>
          <a:ext cx="0" cy="0"/>
          <a:chOff x="0" y="0"/>
          <a:chExt cx="0" cy="0"/>
        </a:xfrm>
      </p:grpSpPr>
      <p:sp>
        <p:nvSpPr>
          <p:cNvPr id="3" name="Rectangle 2"/>
          <p:cNvSpPr/>
          <p:nvPr/>
        </p:nvSpPr>
        <p:spPr>
          <a:xfrm>
            <a:off x="185738" y="171450"/>
            <a:ext cx="11801475" cy="6486525"/>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881" y="171450"/>
            <a:ext cx="11804332" cy="6486525"/>
          </a:xfrm>
          <a:prstGeom prst="rect">
            <a:avLst/>
          </a:prstGeom>
        </p:spPr>
      </p:pic>
      <p:sp>
        <p:nvSpPr>
          <p:cNvPr id="4" name="TextBox 3"/>
          <p:cNvSpPr txBox="1"/>
          <p:nvPr/>
        </p:nvSpPr>
        <p:spPr>
          <a:xfrm>
            <a:off x="604912" y="337623"/>
            <a:ext cx="10270184" cy="923330"/>
          </a:xfrm>
          <a:prstGeom prst="rect">
            <a:avLst/>
          </a:prstGeom>
          <a:noFill/>
        </p:spPr>
        <p:txBody>
          <a:bodyPr wrap="square" rtlCol="0">
            <a:spAutoFit/>
          </a:bodyPr>
          <a:lstStyle/>
          <a:p>
            <a:r>
              <a:rPr lang="en-US" sz="5400" dirty="0" smtClean="0"/>
              <a:t>It’s my pleasure to welcome you all. </a:t>
            </a:r>
            <a:endParaRPr lang="en-US" sz="5400" dirty="0"/>
          </a:p>
        </p:txBody>
      </p:sp>
    </p:spTree>
    <p:extLst>
      <p:ext uri="{BB962C8B-B14F-4D97-AF65-F5344CB8AC3E}">
        <p14:creationId xmlns:p14="http://schemas.microsoft.com/office/powerpoint/2010/main" val="417025426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C2222"/>
        </a:solidFill>
        <a:effectLst/>
      </p:bgPr>
    </p:bg>
    <p:spTree>
      <p:nvGrpSpPr>
        <p:cNvPr id="1" name=""/>
        <p:cNvGrpSpPr/>
        <p:nvPr/>
      </p:nvGrpSpPr>
      <p:grpSpPr>
        <a:xfrm>
          <a:off x="0" y="0"/>
          <a:ext cx="0" cy="0"/>
          <a:chOff x="0" y="0"/>
          <a:chExt cx="0" cy="0"/>
        </a:xfrm>
      </p:grpSpPr>
      <p:sp>
        <p:nvSpPr>
          <p:cNvPr id="4" name="Rectangle 3"/>
          <p:cNvSpPr/>
          <p:nvPr/>
        </p:nvSpPr>
        <p:spPr>
          <a:xfrm>
            <a:off x="196947" y="166253"/>
            <a:ext cx="11774659" cy="651163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853546" y="1406598"/>
            <a:ext cx="10461460" cy="5016758"/>
          </a:xfrm>
          <a:prstGeom prst="rect">
            <a:avLst/>
          </a:prstGeom>
          <a:solidFill>
            <a:schemeClr val="bg1"/>
          </a:solidFill>
          <a:ln w="22225">
            <a:noFill/>
          </a:ln>
        </p:spPr>
        <p:txBody>
          <a:bodyPr wrap="square" rtlCol="0">
            <a:spAutoFit/>
          </a:bodyPr>
          <a:lstStyle/>
          <a:p>
            <a:pPr algn="just"/>
            <a:r>
              <a:rPr lang="en-US" sz="2000" dirty="0">
                <a:latin typeface="Times New Roman" panose="02020603050405020304" pitchFamily="18" charset="0"/>
                <a:cs typeface="Times New Roman" panose="02020603050405020304" pitchFamily="18" charset="0"/>
              </a:rPr>
              <a:t>Farabi is Flora’s best friend. They live in the same area. Also they are both in class 7. But they go to different </a:t>
            </a:r>
            <a:r>
              <a:rPr lang="en-US" sz="2000" dirty="0" smtClean="0">
                <a:latin typeface="Times New Roman" panose="02020603050405020304" pitchFamily="18" charset="0"/>
                <a:cs typeface="Times New Roman" panose="02020603050405020304" pitchFamily="18" charset="0"/>
              </a:rPr>
              <a:t>schools</a:t>
            </a:r>
            <a:r>
              <a:rPr lang="en-US" sz="2000" dirty="0">
                <a:latin typeface="Times New Roman" panose="02020603050405020304" pitchFamily="18" charset="0"/>
                <a:cs typeface="Times New Roman" panose="02020603050405020304" pitchFamily="18" charset="0"/>
              </a:rPr>
              <a:t>.</a:t>
            </a:r>
          </a:p>
          <a:p>
            <a:pPr algn="just"/>
            <a:r>
              <a:rPr lang="en-US" sz="2000" dirty="0">
                <a:latin typeface="Times New Roman" panose="02020603050405020304" pitchFamily="18" charset="0"/>
                <a:cs typeface="Times New Roman" panose="02020603050405020304" pitchFamily="18" charset="0"/>
              </a:rPr>
              <a:t>It is a school holiday. Flora has come to visit Farabi. They are talking. Flora wants to know about the prize-giving ceremony of Farabi’s school. “Yesterday was our school’s prize-giving day,” Farabi says. “On this occasion our school </a:t>
            </a:r>
            <a:r>
              <a:rPr lang="en-US" sz="2000" dirty="0" smtClean="0">
                <a:latin typeface="Times New Roman" panose="02020603050405020304" pitchFamily="18" charset="0"/>
                <a:cs typeface="Times New Roman" panose="02020603050405020304" pitchFamily="18" charset="0"/>
              </a:rPr>
              <a:t>auditorium </a:t>
            </a:r>
            <a:r>
              <a:rPr lang="en-US" sz="2000" dirty="0">
                <a:latin typeface="Times New Roman" panose="02020603050405020304" pitchFamily="18" charset="0"/>
                <a:cs typeface="Times New Roman" panose="02020603050405020304" pitchFamily="18" charset="0"/>
              </a:rPr>
              <a:t>and its dais were brightly decorated. Prizes were also  neatly displayed on a separate table on the dais. All the students were present at the function. Among others, the guardians and some eminent persons of the locality attended the function, “ Farabi continues. “ The principal of PN College was the chief guest.”</a:t>
            </a:r>
          </a:p>
          <a:p>
            <a:pPr algn="just"/>
            <a:r>
              <a:rPr lang="en-US" sz="2000" dirty="0">
                <a:latin typeface="Times New Roman" panose="02020603050405020304" pitchFamily="18" charset="0"/>
                <a:cs typeface="Times New Roman" panose="02020603050405020304" pitchFamily="18" charset="0"/>
              </a:rPr>
              <a:t>“When did the function start?” Flora asked.</a:t>
            </a:r>
          </a:p>
          <a:p>
            <a:pPr algn="just"/>
            <a:r>
              <a:rPr lang="en-US" sz="2000" dirty="0">
                <a:latin typeface="Times New Roman" panose="02020603050405020304" pitchFamily="18" charset="0"/>
                <a:cs typeface="Times New Roman" panose="02020603050405020304" pitchFamily="18" charset="0"/>
              </a:rPr>
              <a:t>“Oh, it started on time—just at 4 pm,” Farabi says. “Our Head Teacher first read out the annual report. Then the Chief Guest gave a short speech. He highly praised the overall performance of the school and its excellent JSC and SSC Exam results. Then he gave away the prize among the students for their outstanding activities.”</a:t>
            </a:r>
          </a:p>
          <a:p>
            <a:pPr algn="just"/>
            <a:r>
              <a:rPr lang="en-US" sz="2000" dirty="0">
                <a:latin typeface="Times New Roman" panose="02020603050405020304" pitchFamily="18" charset="0"/>
                <a:cs typeface="Times New Roman" panose="02020603050405020304" pitchFamily="18" charset="0"/>
              </a:rPr>
              <a:t>“Did you get any prize, Farabi?” Flora enquires.</a:t>
            </a:r>
          </a:p>
          <a:p>
            <a:pPr algn="just"/>
            <a:r>
              <a:rPr lang="en-US" sz="2000" dirty="0">
                <a:latin typeface="Times New Roman" panose="02020603050405020304" pitchFamily="18" charset="0"/>
                <a:cs typeface="Times New Roman" panose="02020603050405020304" pitchFamily="18" charset="0"/>
              </a:rPr>
              <a:t>“Yes, I did,” Farabi replies. “I’ve got two prizes-----one for regular attendance and the other for good results in the last year-ending exams.”</a:t>
            </a:r>
          </a:p>
        </p:txBody>
      </p:sp>
      <p:sp>
        <p:nvSpPr>
          <p:cNvPr id="8" name="TextBox 7"/>
          <p:cNvSpPr txBox="1"/>
          <p:nvPr/>
        </p:nvSpPr>
        <p:spPr>
          <a:xfrm>
            <a:off x="1699897" y="494038"/>
            <a:ext cx="9019684" cy="584775"/>
          </a:xfrm>
          <a:prstGeom prst="rect">
            <a:avLst/>
          </a:prstGeom>
          <a:noFill/>
        </p:spPr>
        <p:txBody>
          <a:bodyPr wrap="square" rtlCol="0">
            <a:spAutoFit/>
          </a:bodyPr>
          <a:lstStyle/>
          <a:p>
            <a:r>
              <a:rPr lang="en-US" sz="3200" b="1" dirty="0">
                <a:latin typeface="Times New Roman" panose="02020603050405020304" pitchFamily="18" charset="0"/>
                <a:cs typeface="Times New Roman" panose="02020603050405020304" pitchFamily="18" charset="0"/>
              </a:rPr>
              <a:t>Section B: Read the text and answer the </a:t>
            </a:r>
            <a:r>
              <a:rPr lang="en-US" sz="3200" b="1" dirty="0" smtClean="0">
                <a:latin typeface="Times New Roman" panose="02020603050405020304" pitchFamily="18" charset="0"/>
                <a:cs typeface="Times New Roman" panose="02020603050405020304" pitchFamily="18" charset="0"/>
              </a:rPr>
              <a:t>questions.</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663519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heel(1)">
                                      <p:cBhvr>
                                        <p:cTn id="7" dur="2000"/>
                                        <p:tgtEl>
                                          <p:spTgt spid="7">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wheel(1)">
                                      <p:cBhvr>
                                        <p:cTn id="10" dur="2000"/>
                                        <p:tgtEl>
                                          <p:spTgt spid="7">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wheel(1)">
                                      <p:cBhvr>
                                        <p:cTn id="13" dur="2000"/>
                                        <p:tgtEl>
                                          <p:spTgt spid="7">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wheel(1)">
                                      <p:cBhvr>
                                        <p:cTn id="16" dur="2000"/>
                                        <p:tgtEl>
                                          <p:spTgt spid="7">
                                            <p:txEl>
                                              <p:pRg st="3" end="3"/>
                                            </p:txEl>
                                          </p:spTgt>
                                        </p:tgtEl>
                                      </p:cBhvr>
                                    </p:animEffect>
                                  </p:childTnLst>
                                </p:cTn>
                              </p:par>
                              <p:par>
                                <p:cTn id="17" presetID="21" presetClass="entr" presetSubtype="1" fill="hold"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wheel(1)">
                                      <p:cBhvr>
                                        <p:cTn id="19" dur="2000"/>
                                        <p:tgtEl>
                                          <p:spTgt spid="7">
                                            <p:txEl>
                                              <p:pRg st="4" end="4"/>
                                            </p:txEl>
                                          </p:spTgt>
                                        </p:tgtEl>
                                      </p:cBhvr>
                                    </p:animEffect>
                                  </p:childTnLst>
                                </p:cTn>
                              </p:par>
                              <p:par>
                                <p:cTn id="20" presetID="21" presetClass="entr" presetSubtype="1" fill="hold" nodeType="with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wheel(1)">
                                      <p:cBhvr>
                                        <p:cTn id="22" dur="2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 name="Rectangle 2"/>
          <p:cNvSpPr/>
          <p:nvPr/>
        </p:nvSpPr>
        <p:spPr>
          <a:xfrm>
            <a:off x="185738" y="171450"/>
            <a:ext cx="11801475" cy="6486525"/>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Times New Roman" panose="02020603050405020304" pitchFamily="18" charset="0"/>
              <a:cs typeface="Times New Roman" panose="02020603050405020304" pitchFamily="18" charset="0"/>
            </a:endParaRPr>
          </a:p>
        </p:txBody>
      </p:sp>
      <p:sp>
        <p:nvSpPr>
          <p:cNvPr id="2" name="TextBox 1"/>
          <p:cNvSpPr txBox="1"/>
          <p:nvPr/>
        </p:nvSpPr>
        <p:spPr>
          <a:xfrm>
            <a:off x="1226857" y="2331183"/>
            <a:ext cx="1069972"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Visit</a:t>
            </a:r>
            <a:endParaRPr lang="en-US" sz="24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985889" y="2330970"/>
            <a:ext cx="5960012"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To go to see a person or place</a:t>
            </a:r>
            <a:endParaRPr lang="en-US" sz="24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4095690" y="2953047"/>
            <a:ext cx="2093258"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function</a:t>
            </a:r>
            <a:endParaRPr lang="en-US" sz="24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1237130" y="2983828"/>
            <a:ext cx="2160494"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Ceremony</a:t>
            </a:r>
            <a:endParaRPr lang="en-US" sz="24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1254736" y="3630038"/>
            <a:ext cx="1337258"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Praise</a:t>
            </a:r>
            <a:endParaRPr lang="en-US" sz="2400"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4013960" y="3630038"/>
            <a:ext cx="7666892"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Speak highly of somebody or something </a:t>
            </a:r>
            <a:endParaRPr lang="en-US" sz="2400"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3990556" y="4896180"/>
            <a:ext cx="7690296"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Putting something in a place where you can see it easily</a:t>
            </a:r>
            <a:endParaRPr lang="en-US" sz="2400"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3985889" y="4240681"/>
            <a:ext cx="3249887"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Extremely good</a:t>
            </a:r>
            <a:endParaRPr lang="en-US" sz="2400" dirty="0">
              <a:latin typeface="Times New Roman" panose="02020603050405020304" pitchFamily="18" charset="0"/>
              <a:cs typeface="Times New Roman" panose="02020603050405020304" pitchFamily="18" charset="0"/>
            </a:endParaRPr>
          </a:p>
        </p:txBody>
      </p:sp>
      <p:sp>
        <p:nvSpPr>
          <p:cNvPr id="15" name="TextBox 14"/>
          <p:cNvSpPr txBox="1"/>
          <p:nvPr/>
        </p:nvSpPr>
        <p:spPr>
          <a:xfrm>
            <a:off x="1254736" y="4240682"/>
            <a:ext cx="2534253"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Outstanding</a:t>
            </a:r>
            <a:endParaRPr lang="en-US" sz="2400" dirty="0">
              <a:latin typeface="Times New Roman" panose="02020603050405020304" pitchFamily="18" charset="0"/>
              <a:cs typeface="Times New Roman" panose="02020603050405020304" pitchFamily="18" charset="0"/>
            </a:endParaRPr>
          </a:p>
        </p:txBody>
      </p:sp>
      <p:sp>
        <p:nvSpPr>
          <p:cNvPr id="16" name="TextBox 15"/>
          <p:cNvSpPr txBox="1"/>
          <p:nvPr/>
        </p:nvSpPr>
        <p:spPr>
          <a:xfrm>
            <a:off x="1254736" y="4896181"/>
            <a:ext cx="1662155"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Display</a:t>
            </a:r>
            <a:endParaRPr lang="en-US" sz="2400" dirty="0">
              <a:latin typeface="Times New Roman" panose="02020603050405020304" pitchFamily="18" charset="0"/>
              <a:cs typeface="Times New Roman" panose="02020603050405020304" pitchFamily="18" charset="0"/>
            </a:endParaRPr>
          </a:p>
        </p:txBody>
      </p:sp>
      <p:sp>
        <p:nvSpPr>
          <p:cNvPr id="17" name="TextBox 16"/>
          <p:cNvSpPr txBox="1"/>
          <p:nvPr/>
        </p:nvSpPr>
        <p:spPr>
          <a:xfrm>
            <a:off x="1254736" y="5550100"/>
            <a:ext cx="1794902"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E</a:t>
            </a:r>
            <a:r>
              <a:rPr lang="en-US" sz="2400" dirty="0" smtClean="0">
                <a:latin typeface="Times New Roman" panose="02020603050405020304" pitchFamily="18" charset="0"/>
                <a:cs typeface="Times New Roman" panose="02020603050405020304" pitchFamily="18" charset="0"/>
              </a:rPr>
              <a:t>minent</a:t>
            </a:r>
            <a:endParaRPr lang="en-US" sz="2400" dirty="0">
              <a:latin typeface="Times New Roman" panose="02020603050405020304" pitchFamily="18" charset="0"/>
              <a:cs typeface="Times New Roman" panose="02020603050405020304" pitchFamily="18" charset="0"/>
            </a:endParaRPr>
          </a:p>
        </p:txBody>
      </p:sp>
      <p:sp>
        <p:nvSpPr>
          <p:cNvPr id="18" name="TextBox 17"/>
          <p:cNvSpPr txBox="1"/>
          <p:nvPr/>
        </p:nvSpPr>
        <p:spPr>
          <a:xfrm>
            <a:off x="3985889" y="5546848"/>
            <a:ext cx="8001324"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People having lots of power and influence</a:t>
            </a:r>
            <a:endParaRPr lang="en-US" sz="2400" dirty="0">
              <a:latin typeface="Times New Roman" panose="02020603050405020304" pitchFamily="18" charset="0"/>
              <a:cs typeface="Times New Roman" panose="02020603050405020304" pitchFamily="18" charset="0"/>
            </a:endParaRPr>
          </a:p>
        </p:txBody>
      </p:sp>
      <p:sp>
        <p:nvSpPr>
          <p:cNvPr id="19" name="TextBox 18"/>
          <p:cNvSpPr txBox="1"/>
          <p:nvPr/>
        </p:nvSpPr>
        <p:spPr>
          <a:xfrm>
            <a:off x="4542193" y="336203"/>
            <a:ext cx="3293511" cy="646331"/>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Individual work </a:t>
            </a:r>
            <a:endParaRPr lang="en-US" sz="3600" dirty="0">
              <a:latin typeface="Times New Roman" panose="02020603050405020304" pitchFamily="18" charset="0"/>
              <a:cs typeface="Times New Roman" panose="02020603050405020304" pitchFamily="18" charset="0"/>
            </a:endParaRPr>
          </a:p>
        </p:txBody>
      </p:sp>
      <p:sp>
        <p:nvSpPr>
          <p:cNvPr id="20" name="TextBox 19"/>
          <p:cNvSpPr txBox="1"/>
          <p:nvPr/>
        </p:nvSpPr>
        <p:spPr>
          <a:xfrm>
            <a:off x="1225544" y="1362224"/>
            <a:ext cx="5740291"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C) Match the words with their meanings.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020212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childTnLst>
                          </p:cTn>
                        </p:par>
                      </p:childTnLst>
                    </p:cTn>
                  </p:par>
                </p:childTnLst>
              </p:cTn>
              <p:nextCondLst>
                <p:cond evt="onClick" delay="0">
                  <p:tgtEl>
                    <p:spTgt spid="2"/>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edge">
                                      <p:cBhvr>
                                        <p:cTn id="13" dur="2000"/>
                                        <p:tgtEl>
                                          <p:spTgt spid="9"/>
                                        </p:tgtEl>
                                      </p:cBhvr>
                                    </p:animEffect>
                                  </p:childTnLst>
                                </p:cTn>
                              </p:par>
                            </p:childTnLst>
                          </p:cTn>
                        </p:par>
                      </p:childTnLst>
                    </p:cTn>
                  </p:par>
                </p:childTnLst>
              </p:cTn>
              <p:nextCondLst>
                <p:cond evt="onClick" delay="0">
                  <p:tgtEl>
                    <p:spTgt spid="10"/>
                  </p:tgtEl>
                </p:cond>
              </p:nextCondLst>
            </p:seq>
            <p:seq concurrent="1" nextAc="seek">
              <p:cTn id="14" restart="whenNotActive" fill="hold" evtFilter="cancelBubble" nodeType="interactiveSeq">
                <p:stCondLst>
                  <p:cond evt="onClick" delay="0">
                    <p:tgtEl>
                      <p:spTgt spid="11"/>
                    </p:tgtEl>
                  </p:cond>
                </p:stCondLst>
                <p:endSync evt="end" delay="0">
                  <p:rtn val="all"/>
                </p:endSync>
                <p:childTnLst>
                  <p:par>
                    <p:cTn id="15" fill="hold">
                      <p:stCondLst>
                        <p:cond delay="0"/>
                      </p:stCondLst>
                      <p:childTnLst>
                        <p:par>
                          <p:cTn id="16" fill="hold">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edge">
                                      <p:cBhvr>
                                        <p:cTn id="19" dur="2000"/>
                                        <p:tgtEl>
                                          <p:spTgt spid="12"/>
                                        </p:tgtEl>
                                      </p:cBhvr>
                                    </p:animEffect>
                                  </p:childTnLst>
                                </p:cTn>
                              </p:par>
                            </p:childTnLst>
                          </p:cTn>
                        </p:par>
                      </p:childTnLst>
                    </p:cTn>
                  </p:par>
                </p:childTnLst>
              </p:cTn>
              <p:nextCondLst>
                <p:cond evt="onClick" delay="0">
                  <p:tgtEl>
                    <p:spTgt spid="11"/>
                  </p:tgtEl>
                </p:cond>
              </p:nextCondLst>
            </p:seq>
            <p:seq concurrent="1" nextAc="seek">
              <p:cTn id="20" restart="whenNotActive" fill="hold" evtFilter="cancelBubble" nodeType="interactiveSeq">
                <p:stCondLst>
                  <p:cond evt="onClick" delay="0">
                    <p:tgtEl>
                      <p:spTgt spid="15"/>
                    </p:tgtEl>
                  </p:cond>
                </p:stCondLst>
                <p:endSync evt="end" delay="0">
                  <p:rtn val="all"/>
                </p:endSync>
                <p:childTnLst>
                  <p:par>
                    <p:cTn id="21" fill="hold">
                      <p:stCondLst>
                        <p:cond delay="0"/>
                      </p:stCondLst>
                      <p:childTnLst>
                        <p:par>
                          <p:cTn id="22" fill="hold">
                            <p:stCondLst>
                              <p:cond delay="0"/>
                            </p:stCondLst>
                            <p:childTnLst>
                              <p:par>
                                <p:cTn id="23" presetID="20"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edge">
                                      <p:cBhvr>
                                        <p:cTn id="25" dur="2000"/>
                                        <p:tgtEl>
                                          <p:spTgt spid="14"/>
                                        </p:tgtEl>
                                      </p:cBhvr>
                                    </p:animEffect>
                                  </p:childTnLst>
                                </p:cTn>
                              </p:par>
                            </p:childTnLst>
                          </p:cTn>
                        </p:par>
                      </p:childTnLst>
                    </p:cTn>
                  </p:par>
                </p:childTnLst>
              </p:cTn>
              <p:nextCondLst>
                <p:cond evt="onClick" delay="0">
                  <p:tgtEl>
                    <p:spTgt spid="15"/>
                  </p:tgtEl>
                </p:cond>
              </p:nextCondLst>
            </p:seq>
            <p:seq concurrent="1" nextAc="seek">
              <p:cTn id="26" restart="whenNotActive" fill="hold" evtFilter="cancelBubble" nodeType="interactiveSeq">
                <p:stCondLst>
                  <p:cond evt="onClick" delay="0">
                    <p:tgtEl>
                      <p:spTgt spid="16"/>
                    </p:tgtEl>
                  </p:cond>
                </p:stCondLst>
                <p:endSync evt="end" delay="0">
                  <p:rtn val="all"/>
                </p:endSync>
                <p:childTnLst>
                  <p:par>
                    <p:cTn id="27" fill="hold">
                      <p:stCondLst>
                        <p:cond delay="0"/>
                      </p:stCondLst>
                      <p:childTnLst>
                        <p:par>
                          <p:cTn id="28" fill="hold">
                            <p:stCondLst>
                              <p:cond delay="0"/>
                            </p:stCondLst>
                            <p:childTnLst>
                              <p:par>
                                <p:cTn id="29" presetID="20"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edge">
                                      <p:cBhvr>
                                        <p:cTn id="31" dur="2000"/>
                                        <p:tgtEl>
                                          <p:spTgt spid="13"/>
                                        </p:tgtEl>
                                      </p:cBhvr>
                                    </p:animEffect>
                                  </p:childTnLst>
                                </p:cTn>
                              </p:par>
                            </p:childTnLst>
                          </p:cTn>
                        </p:par>
                      </p:childTnLst>
                    </p:cTn>
                  </p:par>
                </p:childTnLst>
              </p:cTn>
              <p:nextCondLst>
                <p:cond evt="onClick" delay="0">
                  <p:tgtEl>
                    <p:spTgt spid="16"/>
                  </p:tgtEl>
                </p:cond>
              </p:nextCondLst>
            </p:seq>
            <p:seq concurrent="1" nextAc="seek">
              <p:cTn id="32" restart="whenNotActive" fill="hold" evtFilter="cancelBubble" nodeType="interactiveSeq">
                <p:stCondLst>
                  <p:cond evt="onClick" delay="0">
                    <p:tgtEl>
                      <p:spTgt spid="17"/>
                    </p:tgtEl>
                  </p:cond>
                </p:stCondLst>
                <p:endSync evt="end" delay="0">
                  <p:rtn val="all"/>
                </p:endSync>
                <p:childTnLst>
                  <p:par>
                    <p:cTn id="33" fill="hold">
                      <p:stCondLst>
                        <p:cond delay="0"/>
                      </p:stCondLst>
                      <p:childTnLst>
                        <p:par>
                          <p:cTn id="34" fill="hold">
                            <p:stCondLst>
                              <p:cond delay="0"/>
                            </p:stCondLst>
                            <p:childTnLst>
                              <p:par>
                                <p:cTn id="35" presetID="20"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edge">
                                      <p:cBhvr>
                                        <p:cTn id="37" dur="2000"/>
                                        <p:tgtEl>
                                          <p:spTgt spid="18"/>
                                        </p:tgtEl>
                                      </p:cBhvr>
                                    </p:animEffect>
                                  </p:childTnLst>
                                </p:cTn>
                              </p:par>
                            </p:childTnLst>
                          </p:cTn>
                        </p:par>
                      </p:childTnLst>
                    </p:cTn>
                  </p:par>
                </p:childTnLst>
              </p:cTn>
              <p:nextCondLst>
                <p:cond evt="onClick" delay="0">
                  <p:tgtEl>
                    <p:spTgt spid="17"/>
                  </p:tgtEl>
                </p:cond>
              </p:nextCondLst>
            </p:seq>
          </p:childTnLst>
        </p:cTn>
      </p:par>
    </p:tnLst>
    <p:bldLst>
      <p:bldP spid="6" grpId="0"/>
      <p:bldP spid="9" grpId="0"/>
      <p:bldP spid="12" grpId="0"/>
      <p:bldP spid="13" grpId="0"/>
      <p:bldP spid="14"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 name="Rectangle 2"/>
          <p:cNvSpPr/>
          <p:nvPr/>
        </p:nvSpPr>
        <p:spPr>
          <a:xfrm>
            <a:off x="185738" y="171450"/>
            <a:ext cx="11801475" cy="6486525"/>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Times New Roman" panose="02020603050405020304" pitchFamily="18" charset="0"/>
              <a:cs typeface="Times New Roman" panose="02020603050405020304" pitchFamily="18" charset="0"/>
            </a:endParaRPr>
          </a:p>
        </p:txBody>
      </p:sp>
      <p:sp>
        <p:nvSpPr>
          <p:cNvPr id="19" name="TextBox 18"/>
          <p:cNvSpPr txBox="1"/>
          <p:nvPr/>
        </p:nvSpPr>
        <p:spPr>
          <a:xfrm>
            <a:off x="5086833" y="336203"/>
            <a:ext cx="1999284" cy="646331"/>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Pair work </a:t>
            </a:r>
            <a:endParaRPr lang="en-US" sz="3600" dirty="0">
              <a:latin typeface="Times New Roman" panose="02020603050405020304" pitchFamily="18" charset="0"/>
              <a:cs typeface="Times New Roman" panose="02020603050405020304" pitchFamily="18" charset="0"/>
            </a:endParaRPr>
          </a:p>
        </p:txBody>
      </p:sp>
      <p:sp>
        <p:nvSpPr>
          <p:cNvPr id="20" name="TextBox 19"/>
          <p:cNvSpPr txBox="1"/>
          <p:nvPr/>
        </p:nvSpPr>
        <p:spPr>
          <a:xfrm>
            <a:off x="782955" y="1644763"/>
            <a:ext cx="10607040"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D) Ask and answer in pairs. Make questions and then choose answer from this table. </a:t>
            </a:r>
            <a:endParaRPr lang="en-US" sz="2400" dirty="0">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597554790"/>
              </p:ext>
            </p:extLst>
          </p:nvPr>
        </p:nvGraphicFramePr>
        <p:xfrm>
          <a:off x="782955" y="2768657"/>
          <a:ext cx="10480431" cy="2804160"/>
        </p:xfrm>
        <a:graphic>
          <a:graphicData uri="http://schemas.openxmlformats.org/drawingml/2006/table">
            <a:tbl>
              <a:tblPr firstRow="1" bandRow="1">
                <a:tableStyleId>{5C22544A-7EE6-4342-B048-85BDC9FD1C3A}</a:tableStyleId>
              </a:tblPr>
              <a:tblGrid>
                <a:gridCol w="1334239"/>
                <a:gridCol w="1256594"/>
                <a:gridCol w="4119457"/>
                <a:gridCol w="3770141"/>
              </a:tblGrid>
              <a:tr h="370840">
                <a:tc gridSpan="3">
                  <a:txBody>
                    <a:bodyPr/>
                    <a:lstStyle/>
                    <a:p>
                      <a:r>
                        <a:rPr lang="en-US" sz="2800" dirty="0" smtClean="0">
                          <a:solidFill>
                            <a:schemeClr val="tx1"/>
                          </a:solidFill>
                        </a:rPr>
                        <a:t>        Questions</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800" dirty="0" smtClean="0">
                          <a:solidFill>
                            <a:schemeClr val="tx1"/>
                          </a:solidFill>
                        </a:rPr>
                        <a:t>Answers</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2400" dirty="0" smtClean="0">
                          <a:solidFill>
                            <a:schemeClr val="tx1"/>
                          </a:solidFill>
                          <a:latin typeface="Times New Roman" panose="02020603050405020304" pitchFamily="18" charset="0"/>
                          <a:cs typeface="Times New Roman" panose="02020603050405020304" pitchFamily="18" charset="0"/>
                        </a:rPr>
                        <a:t>How</a:t>
                      </a:r>
                      <a:endParaRPr lang="en-US"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endParaRPr lang="en-US" sz="2400" dirty="0" smtClean="0">
                        <a:solidFill>
                          <a:schemeClr val="tx1"/>
                        </a:solidFill>
                        <a:latin typeface="Times New Roman" panose="02020603050405020304" pitchFamily="18" charset="0"/>
                        <a:cs typeface="Times New Roman" panose="02020603050405020304" pitchFamily="18" charset="0"/>
                      </a:endParaRPr>
                    </a:p>
                    <a:p>
                      <a:endParaRPr lang="en-US" sz="2400" dirty="0" smtClean="0">
                        <a:solidFill>
                          <a:schemeClr val="tx1"/>
                        </a:solidFill>
                        <a:latin typeface="Times New Roman" panose="02020603050405020304" pitchFamily="18" charset="0"/>
                        <a:cs typeface="Times New Roman" panose="02020603050405020304" pitchFamily="18" charset="0"/>
                      </a:endParaRPr>
                    </a:p>
                    <a:p>
                      <a:endParaRPr lang="en-US" sz="2400" dirty="0" smtClean="0">
                        <a:solidFill>
                          <a:schemeClr val="tx1"/>
                        </a:solidFill>
                        <a:latin typeface="Times New Roman" panose="02020603050405020304" pitchFamily="18" charset="0"/>
                        <a:cs typeface="Times New Roman" panose="02020603050405020304" pitchFamily="18" charset="0"/>
                      </a:endParaRPr>
                    </a:p>
                    <a:p>
                      <a:r>
                        <a:rPr lang="en-US" sz="2400" dirty="0" smtClean="0">
                          <a:solidFill>
                            <a:schemeClr val="tx1"/>
                          </a:solidFill>
                          <a:latin typeface="Times New Roman" panose="02020603050405020304" pitchFamily="18" charset="0"/>
                          <a:cs typeface="Times New Roman" panose="02020603050405020304" pitchFamily="18" charset="0"/>
                        </a:rPr>
                        <a:t>Was</a:t>
                      </a:r>
                    </a:p>
                    <a:p>
                      <a:endParaRPr lang="en-US" sz="2400" dirty="0" smtClean="0">
                        <a:solidFill>
                          <a:schemeClr val="tx1"/>
                        </a:solidFill>
                        <a:latin typeface="Times New Roman" panose="02020603050405020304" pitchFamily="18" charset="0"/>
                        <a:cs typeface="Times New Roman" panose="02020603050405020304" pitchFamily="18" charset="0"/>
                      </a:endParaRPr>
                    </a:p>
                    <a:p>
                      <a:r>
                        <a:rPr lang="en-US" sz="2400" dirty="0" smtClean="0">
                          <a:solidFill>
                            <a:schemeClr val="tx1"/>
                          </a:solidFill>
                          <a:latin typeface="Times New Roman" panose="02020603050405020304" pitchFamily="18" charset="0"/>
                          <a:cs typeface="Times New Roman" panose="02020603050405020304" pitchFamily="18" charset="0"/>
                        </a:rPr>
                        <a:t>Did</a:t>
                      </a:r>
                      <a:endParaRPr lang="en-US"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400" dirty="0" smtClean="0">
                          <a:solidFill>
                            <a:schemeClr val="tx1"/>
                          </a:solidFill>
                          <a:latin typeface="Times New Roman" panose="02020603050405020304" pitchFamily="18" charset="0"/>
                          <a:cs typeface="Times New Roman" panose="02020603050405020304" pitchFamily="18" charset="0"/>
                        </a:rPr>
                        <a:t>the prize-giving function</a:t>
                      </a:r>
                      <a:r>
                        <a:rPr lang="en-US" sz="2400" baseline="0" dirty="0" smtClean="0">
                          <a:solidFill>
                            <a:schemeClr val="tx1"/>
                          </a:solidFill>
                          <a:latin typeface="Times New Roman" panose="02020603050405020304" pitchFamily="18" charset="0"/>
                          <a:cs typeface="Times New Roman" panose="02020603050405020304" pitchFamily="18" charset="0"/>
                        </a:rPr>
                        <a:t> held?</a:t>
                      </a:r>
                      <a:endParaRPr lang="en-US"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400" dirty="0" smtClean="0">
                          <a:solidFill>
                            <a:schemeClr val="tx1"/>
                          </a:solidFill>
                          <a:latin typeface="Times New Roman" panose="02020603050405020304" pitchFamily="18" charset="0"/>
                          <a:cs typeface="Times New Roman" panose="02020603050405020304" pitchFamily="18" charset="0"/>
                        </a:rPr>
                        <a:t>The Principal of PN</a:t>
                      </a:r>
                      <a:r>
                        <a:rPr lang="en-US" sz="2400" baseline="0" dirty="0" smtClean="0">
                          <a:solidFill>
                            <a:schemeClr val="tx1"/>
                          </a:solidFill>
                          <a:latin typeface="Times New Roman" panose="02020603050405020304" pitchFamily="18" charset="0"/>
                          <a:cs typeface="Times New Roman" panose="02020603050405020304" pitchFamily="18" charset="0"/>
                        </a:rPr>
                        <a:t> College.</a:t>
                      </a:r>
                      <a:endParaRPr lang="en-US"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2400" dirty="0" smtClean="0">
                          <a:solidFill>
                            <a:schemeClr val="tx1"/>
                          </a:solidFill>
                          <a:latin typeface="Times New Roman" panose="02020603050405020304" pitchFamily="18" charset="0"/>
                          <a:cs typeface="Times New Roman" panose="02020603050405020304" pitchFamily="18" charset="0"/>
                        </a:rPr>
                        <a:t>What</a:t>
                      </a:r>
                      <a:endParaRPr lang="en-US"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400" dirty="0" smtClean="0">
                          <a:solidFill>
                            <a:schemeClr val="tx1"/>
                          </a:solidFill>
                          <a:latin typeface="Times New Roman" panose="02020603050405020304" pitchFamily="18" charset="0"/>
                          <a:cs typeface="Times New Roman" panose="02020603050405020304" pitchFamily="18" charset="0"/>
                        </a:rPr>
                        <a:t>the</a:t>
                      </a:r>
                      <a:r>
                        <a:rPr lang="en-US" sz="2400" baseline="0" dirty="0" smtClean="0">
                          <a:solidFill>
                            <a:schemeClr val="tx1"/>
                          </a:solidFill>
                          <a:latin typeface="Times New Roman" panose="02020603050405020304" pitchFamily="18" charset="0"/>
                          <a:cs typeface="Times New Roman" panose="02020603050405020304" pitchFamily="18" charset="0"/>
                        </a:rPr>
                        <a:t> auditorium decorated?</a:t>
                      </a:r>
                      <a:endParaRPr lang="en-US"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400" dirty="0" smtClean="0">
                          <a:solidFill>
                            <a:schemeClr val="tx1"/>
                          </a:solidFill>
                          <a:latin typeface="Times New Roman" panose="02020603050405020304" pitchFamily="18" charset="0"/>
                          <a:cs typeface="Times New Roman" panose="02020603050405020304" pitchFamily="18" charset="0"/>
                        </a:rPr>
                        <a:t>In the school</a:t>
                      </a:r>
                      <a:r>
                        <a:rPr lang="en-US" sz="2400" baseline="0" dirty="0" smtClean="0">
                          <a:solidFill>
                            <a:schemeClr val="tx1"/>
                          </a:solidFill>
                          <a:latin typeface="Times New Roman" panose="02020603050405020304" pitchFamily="18" charset="0"/>
                          <a:cs typeface="Times New Roman" panose="02020603050405020304" pitchFamily="18" charset="0"/>
                        </a:rPr>
                        <a:t> auditorium.</a:t>
                      </a:r>
                      <a:endParaRPr lang="en-US"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2400" dirty="0" smtClean="0">
                          <a:solidFill>
                            <a:schemeClr val="tx1"/>
                          </a:solidFill>
                          <a:latin typeface="Times New Roman" panose="02020603050405020304" pitchFamily="18" charset="0"/>
                          <a:cs typeface="Times New Roman" panose="02020603050405020304" pitchFamily="18" charset="0"/>
                        </a:rPr>
                        <a:t>Who</a:t>
                      </a:r>
                      <a:endParaRPr lang="en-US"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400" dirty="0" smtClean="0">
                          <a:solidFill>
                            <a:schemeClr val="tx1"/>
                          </a:solidFill>
                          <a:latin typeface="Times New Roman" panose="02020603050405020304" pitchFamily="18" charset="0"/>
                          <a:cs typeface="Times New Roman" panose="02020603050405020304" pitchFamily="18" charset="0"/>
                        </a:rPr>
                        <a:t>the</a:t>
                      </a:r>
                      <a:r>
                        <a:rPr lang="en-US" sz="2400" baseline="0" dirty="0" smtClean="0">
                          <a:solidFill>
                            <a:schemeClr val="tx1"/>
                          </a:solidFill>
                          <a:latin typeface="Times New Roman" panose="02020603050405020304" pitchFamily="18" charset="0"/>
                          <a:cs typeface="Times New Roman" panose="02020603050405020304" pitchFamily="18" charset="0"/>
                        </a:rPr>
                        <a:t> chief guest at the function?</a:t>
                      </a:r>
                      <a:endParaRPr lang="en-US"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400" dirty="0" smtClean="0">
                          <a:solidFill>
                            <a:schemeClr val="tx1"/>
                          </a:solidFill>
                          <a:latin typeface="Times New Roman" panose="02020603050405020304" pitchFamily="18" charset="0"/>
                          <a:cs typeface="Times New Roman" panose="02020603050405020304" pitchFamily="18" charset="0"/>
                        </a:rPr>
                        <a:t>Read out</a:t>
                      </a:r>
                      <a:r>
                        <a:rPr lang="en-US" sz="2400" baseline="0" dirty="0" smtClean="0">
                          <a:solidFill>
                            <a:schemeClr val="tx1"/>
                          </a:solidFill>
                          <a:latin typeface="Times New Roman" panose="02020603050405020304" pitchFamily="18" charset="0"/>
                          <a:cs typeface="Times New Roman" panose="02020603050405020304" pitchFamily="18" charset="0"/>
                        </a:rPr>
                        <a:t> the annual report.</a:t>
                      </a:r>
                      <a:endParaRPr lang="en-US"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2400" dirty="0" smtClean="0">
                          <a:solidFill>
                            <a:schemeClr val="tx1"/>
                          </a:solidFill>
                          <a:latin typeface="Times New Roman" panose="02020603050405020304" pitchFamily="18" charset="0"/>
                          <a:cs typeface="Times New Roman" panose="02020603050405020304" pitchFamily="18" charset="0"/>
                        </a:rPr>
                        <a:t>Where</a:t>
                      </a:r>
                      <a:endParaRPr lang="en-US"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400" dirty="0" smtClean="0">
                          <a:solidFill>
                            <a:schemeClr val="tx1"/>
                          </a:solidFill>
                          <a:latin typeface="Times New Roman" panose="02020603050405020304" pitchFamily="18" charset="0"/>
                          <a:cs typeface="Times New Roman" panose="02020603050405020304" pitchFamily="18" charset="0"/>
                        </a:rPr>
                        <a:t>the Head</a:t>
                      </a:r>
                      <a:r>
                        <a:rPr lang="en-US" sz="2400" baseline="0" dirty="0" smtClean="0">
                          <a:solidFill>
                            <a:schemeClr val="tx1"/>
                          </a:solidFill>
                          <a:latin typeface="Times New Roman" panose="02020603050405020304" pitchFamily="18" charset="0"/>
                          <a:cs typeface="Times New Roman" panose="02020603050405020304" pitchFamily="18" charset="0"/>
                        </a:rPr>
                        <a:t> Teacher do at the beginning of the function?</a:t>
                      </a:r>
                      <a:r>
                        <a:rPr lang="en-US" sz="2400" dirty="0" smtClean="0">
                          <a:solidFill>
                            <a:schemeClr val="tx1"/>
                          </a:solidFill>
                          <a:latin typeface="Times New Roman" panose="02020603050405020304" pitchFamily="18" charset="0"/>
                          <a:cs typeface="Times New Roman" panose="02020603050405020304" pitchFamily="18" charset="0"/>
                        </a:rPr>
                        <a:t> </a:t>
                      </a:r>
                      <a:endParaRPr lang="en-US"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400" dirty="0" smtClean="0">
                          <a:solidFill>
                            <a:schemeClr val="tx1"/>
                          </a:solidFill>
                          <a:latin typeface="Times New Roman" panose="02020603050405020304" pitchFamily="18" charset="0"/>
                          <a:cs typeface="Times New Roman" panose="02020603050405020304" pitchFamily="18" charset="0"/>
                        </a:rPr>
                        <a:t>Brightly.</a:t>
                      </a:r>
                      <a:endParaRPr lang="en-US"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9881838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 name="Rectangle 3"/>
          <p:cNvSpPr/>
          <p:nvPr/>
        </p:nvSpPr>
        <p:spPr>
          <a:xfrm>
            <a:off x="211015" y="166253"/>
            <a:ext cx="11746523" cy="651163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5833" y="1036625"/>
            <a:ext cx="7082819" cy="4656438"/>
          </a:xfrm>
          <a:prstGeom prst="rect">
            <a:avLst/>
          </a:prstGeom>
          <a:ln w="34925">
            <a:solidFill>
              <a:schemeClr val="tx1"/>
            </a:solidFill>
          </a:ln>
        </p:spPr>
      </p:pic>
      <p:sp>
        <p:nvSpPr>
          <p:cNvPr id="3" name="TextBox 2"/>
          <p:cNvSpPr txBox="1"/>
          <p:nvPr/>
        </p:nvSpPr>
        <p:spPr>
          <a:xfrm>
            <a:off x="4023360" y="5858820"/>
            <a:ext cx="4107766" cy="584775"/>
          </a:xfrm>
          <a:prstGeom prst="rect">
            <a:avLst/>
          </a:prstGeom>
          <a:noFill/>
        </p:spPr>
        <p:txBody>
          <a:bodyPr wrap="square" rtlCol="0">
            <a:spAutoFit/>
          </a:bodyPr>
          <a:lstStyle/>
          <a:p>
            <a:pPr algn="ctr"/>
            <a:r>
              <a:rPr lang="en-US" sz="3200" b="1" dirty="0">
                <a:latin typeface="Times New Roman" panose="02020603050405020304" pitchFamily="18" charset="0"/>
                <a:cs typeface="Times New Roman" panose="02020603050405020304" pitchFamily="18" charset="0"/>
              </a:rPr>
              <a:t>Staging one-act play</a:t>
            </a:r>
          </a:p>
        </p:txBody>
      </p:sp>
      <p:sp>
        <p:nvSpPr>
          <p:cNvPr id="7" name="TextBox 6"/>
          <p:cNvSpPr txBox="1"/>
          <p:nvPr/>
        </p:nvSpPr>
        <p:spPr>
          <a:xfrm>
            <a:off x="3158195" y="224537"/>
            <a:ext cx="5838093" cy="646331"/>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Now think about the picture</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16137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 name="Rectangle 3"/>
          <p:cNvSpPr/>
          <p:nvPr/>
        </p:nvSpPr>
        <p:spPr>
          <a:xfrm>
            <a:off x="211015" y="182881"/>
            <a:ext cx="11760591" cy="645707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450036" y="3122525"/>
            <a:ext cx="9113734" cy="2062103"/>
          </a:xfrm>
          <a:prstGeom prst="rect">
            <a:avLst/>
          </a:prstGeom>
          <a:noFill/>
          <a:ln>
            <a:solidFill>
              <a:schemeClr val="tx1"/>
            </a:solidFill>
          </a:ln>
        </p:spPr>
        <p:txBody>
          <a:bodyPr wrap="square" rtlCol="0">
            <a:spAutoFit/>
          </a:bodyPr>
          <a:lstStyle/>
          <a:p>
            <a:pPr algn="just"/>
            <a:r>
              <a:rPr lang="en-US" sz="3200" dirty="0" smtClean="0">
                <a:latin typeface="Times New Roman" panose="02020603050405020304" pitchFamily="18" charset="0"/>
                <a:cs typeface="Times New Roman" panose="02020603050405020304" pitchFamily="18" charset="0"/>
              </a:rPr>
              <a:t>At </a:t>
            </a:r>
            <a:r>
              <a:rPr lang="en-US" sz="3200" dirty="0">
                <a:latin typeface="Times New Roman" panose="02020603050405020304" pitchFamily="18" charset="0"/>
                <a:cs typeface="Times New Roman" panose="02020603050405020304" pitchFamily="18" charset="0"/>
              </a:rPr>
              <a:t>the end of the prize-giving function </a:t>
            </a:r>
            <a:r>
              <a:rPr lang="en-US" sz="3200" dirty="0" smtClean="0">
                <a:latin typeface="Times New Roman" panose="02020603050405020304" pitchFamily="18" charset="0"/>
                <a:cs typeface="Times New Roman" panose="02020603050405020304" pitchFamily="18" charset="0"/>
              </a:rPr>
              <a:t>there </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a </a:t>
            </a:r>
            <a:r>
              <a:rPr lang="en-US" sz="3200" dirty="0">
                <a:latin typeface="Times New Roman" panose="02020603050405020304" pitchFamily="18" charset="0"/>
                <a:cs typeface="Times New Roman" panose="02020603050405020304" pitchFamily="18" charset="0"/>
              </a:rPr>
              <a:t>cultural show. The </a:t>
            </a:r>
            <a:r>
              <a:rPr lang="en-US" sz="3200" dirty="0" smtClean="0">
                <a:latin typeface="Times New Roman" panose="02020603050405020304" pitchFamily="18" charset="0"/>
                <a:cs typeface="Times New Roman" panose="02020603050405020304" pitchFamily="18" charset="0"/>
              </a:rPr>
              <a:t>students</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a:t>
            </a:r>
            <a:r>
              <a:rPr lang="en-US" sz="3200" dirty="0" smtClean="0">
                <a:solidFill>
                  <a:srgbClr val="FF0000"/>
                </a:solidFill>
                <a:latin typeface="Times New Roman" panose="02020603050405020304" pitchFamily="18" charset="0"/>
                <a:cs typeface="Times New Roman" panose="02020603050405020304" pitchFamily="18" charset="0"/>
              </a:rPr>
              <a:t> , </a:t>
            </a:r>
            <a:r>
              <a:rPr lang="en-US" sz="3200" dirty="0" smtClean="0">
                <a:latin typeface="Times New Roman" panose="02020603050405020304" pitchFamily="18" charset="0"/>
                <a:cs typeface="Times New Roman" panose="02020603050405020304" pitchFamily="18" charset="0"/>
              </a:rPr>
              <a:t>danced </a:t>
            </a:r>
            <a:r>
              <a:rPr lang="en-US" sz="3200" dirty="0">
                <a:latin typeface="Times New Roman" panose="02020603050405020304" pitchFamily="18" charset="0"/>
                <a:cs typeface="Times New Roman" panose="02020603050405020304" pitchFamily="18" charset="0"/>
              </a:rPr>
              <a:t>and </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a </a:t>
            </a:r>
            <a:r>
              <a:rPr lang="en-US" sz="3200" dirty="0">
                <a:latin typeface="Times New Roman" panose="02020603050405020304" pitchFamily="18" charset="0"/>
                <a:cs typeface="Times New Roman" panose="02020603050405020304" pitchFamily="18" charset="0"/>
              </a:rPr>
              <a:t>one-act play. It was so good that </a:t>
            </a:r>
            <a:r>
              <a:rPr lang="en-US" sz="3200" dirty="0" smtClean="0">
                <a:latin typeface="Times New Roman" panose="02020603050405020304" pitchFamily="18" charset="0"/>
                <a:cs typeface="Times New Roman" panose="02020603050405020304" pitchFamily="18" charset="0"/>
              </a:rPr>
              <a:t>everyone</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highly </a:t>
            </a:r>
            <a:r>
              <a:rPr lang="en-US" sz="3200" dirty="0">
                <a:latin typeface="Times New Roman" panose="02020603050405020304" pitchFamily="18" charset="0"/>
                <a:cs typeface="Times New Roman" panose="02020603050405020304" pitchFamily="18" charset="0"/>
              </a:rPr>
              <a:t>of it.</a:t>
            </a:r>
          </a:p>
        </p:txBody>
      </p:sp>
      <p:sp>
        <p:nvSpPr>
          <p:cNvPr id="3" name="TextBox 2"/>
          <p:cNvSpPr txBox="1"/>
          <p:nvPr/>
        </p:nvSpPr>
        <p:spPr>
          <a:xfrm>
            <a:off x="779929" y="967814"/>
            <a:ext cx="10663517" cy="461665"/>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E) Complete </a:t>
            </a:r>
            <a:r>
              <a:rPr lang="en-US" sz="2400" b="1" dirty="0">
                <a:latin typeface="Times New Roman" panose="02020603050405020304" pitchFamily="18" charset="0"/>
                <a:cs typeface="Times New Roman" panose="02020603050405020304" pitchFamily="18" charset="0"/>
              </a:rPr>
              <a:t>the passage with the verbs in the box. Give their correct forms.</a:t>
            </a:r>
          </a:p>
        </p:txBody>
      </p:sp>
      <p:sp>
        <p:nvSpPr>
          <p:cNvPr id="5" name="Rectangle 4"/>
          <p:cNvSpPr/>
          <p:nvPr/>
        </p:nvSpPr>
        <p:spPr>
          <a:xfrm>
            <a:off x="8879055" y="3290955"/>
            <a:ext cx="534572" cy="337624"/>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a)</a:t>
            </a:r>
            <a:endParaRPr lang="en-US" sz="2800" b="1" dirty="0">
              <a:solidFill>
                <a:schemeClr val="tx1"/>
              </a:solidFill>
            </a:endParaRPr>
          </a:p>
        </p:txBody>
      </p:sp>
      <p:sp>
        <p:nvSpPr>
          <p:cNvPr id="6" name="Rectangle 5"/>
          <p:cNvSpPr/>
          <p:nvPr/>
        </p:nvSpPr>
        <p:spPr>
          <a:xfrm>
            <a:off x="7298788" y="3802920"/>
            <a:ext cx="522848" cy="313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b)</a:t>
            </a:r>
            <a:endParaRPr lang="en-US" sz="2800" b="1" dirty="0">
              <a:solidFill>
                <a:schemeClr val="tx1"/>
              </a:solidFill>
            </a:endParaRPr>
          </a:p>
        </p:txBody>
      </p:sp>
      <p:sp>
        <p:nvSpPr>
          <p:cNvPr id="7" name="Rectangle 6"/>
          <p:cNvSpPr/>
          <p:nvPr/>
        </p:nvSpPr>
        <p:spPr>
          <a:xfrm>
            <a:off x="2248485" y="4277756"/>
            <a:ext cx="452510" cy="3071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c)</a:t>
            </a:r>
            <a:endParaRPr lang="en-US" sz="2800" b="1" dirty="0">
              <a:solidFill>
                <a:schemeClr val="tx1"/>
              </a:solidFill>
            </a:endParaRPr>
          </a:p>
        </p:txBody>
      </p:sp>
      <p:sp>
        <p:nvSpPr>
          <p:cNvPr id="8" name="Rectangle 7"/>
          <p:cNvSpPr/>
          <p:nvPr/>
        </p:nvSpPr>
        <p:spPr>
          <a:xfrm>
            <a:off x="3139222" y="4769155"/>
            <a:ext cx="494714" cy="2972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d)</a:t>
            </a:r>
            <a:endParaRPr lang="en-US" sz="2800" b="1" dirty="0">
              <a:solidFill>
                <a:schemeClr val="tx1"/>
              </a:solidFill>
            </a:endParaRPr>
          </a:p>
        </p:txBody>
      </p:sp>
      <p:sp>
        <p:nvSpPr>
          <p:cNvPr id="9" name="TextBox 8"/>
          <p:cNvSpPr txBox="1"/>
          <p:nvPr/>
        </p:nvSpPr>
        <p:spPr>
          <a:xfrm>
            <a:off x="9580203" y="3122525"/>
            <a:ext cx="829994" cy="584775"/>
          </a:xfrm>
          <a:prstGeom prst="rect">
            <a:avLst/>
          </a:prstGeom>
          <a:noFill/>
        </p:spPr>
        <p:txBody>
          <a:bodyPr wrap="square" rtlCol="0">
            <a:spAutoFit/>
          </a:bodyPr>
          <a:lstStyle/>
          <a:p>
            <a:r>
              <a:rPr lang="en-US" sz="3200" dirty="0" smtClean="0"/>
              <a:t>was</a:t>
            </a:r>
            <a:endParaRPr lang="en-US" sz="3200" dirty="0"/>
          </a:p>
        </p:txBody>
      </p:sp>
      <p:sp>
        <p:nvSpPr>
          <p:cNvPr id="10" name="TextBox 9"/>
          <p:cNvSpPr txBox="1"/>
          <p:nvPr/>
        </p:nvSpPr>
        <p:spPr>
          <a:xfrm>
            <a:off x="3631539" y="4599853"/>
            <a:ext cx="1412631" cy="584775"/>
          </a:xfrm>
          <a:prstGeom prst="rect">
            <a:avLst/>
          </a:prstGeom>
          <a:noFill/>
        </p:spPr>
        <p:txBody>
          <a:bodyPr wrap="square" rtlCol="0">
            <a:spAutoFit/>
          </a:bodyPr>
          <a:lstStyle/>
          <a:p>
            <a:r>
              <a:rPr lang="en-US" sz="3200" dirty="0" smtClean="0"/>
              <a:t>spoke</a:t>
            </a:r>
            <a:endParaRPr lang="en-US" sz="3200" dirty="0"/>
          </a:p>
        </p:txBody>
      </p:sp>
      <p:sp>
        <p:nvSpPr>
          <p:cNvPr id="11" name="TextBox 10"/>
          <p:cNvSpPr txBox="1"/>
          <p:nvPr/>
        </p:nvSpPr>
        <p:spPr>
          <a:xfrm>
            <a:off x="7821636" y="3628579"/>
            <a:ext cx="1069143" cy="584775"/>
          </a:xfrm>
          <a:prstGeom prst="rect">
            <a:avLst/>
          </a:prstGeom>
          <a:noFill/>
        </p:spPr>
        <p:txBody>
          <a:bodyPr wrap="square" rtlCol="0">
            <a:spAutoFit/>
          </a:bodyPr>
          <a:lstStyle/>
          <a:p>
            <a:r>
              <a:rPr lang="en-US" sz="3200" dirty="0" smtClean="0"/>
              <a:t>sang</a:t>
            </a:r>
            <a:endParaRPr lang="en-US" sz="3200" dirty="0"/>
          </a:p>
        </p:txBody>
      </p:sp>
      <p:sp>
        <p:nvSpPr>
          <p:cNvPr id="12" name="TextBox 11"/>
          <p:cNvSpPr txBox="1"/>
          <p:nvPr/>
        </p:nvSpPr>
        <p:spPr>
          <a:xfrm>
            <a:off x="2870448" y="4138940"/>
            <a:ext cx="1334085" cy="584775"/>
          </a:xfrm>
          <a:prstGeom prst="rect">
            <a:avLst/>
          </a:prstGeom>
          <a:noFill/>
        </p:spPr>
        <p:txBody>
          <a:bodyPr wrap="square" rtlCol="0">
            <a:spAutoFit/>
          </a:bodyPr>
          <a:lstStyle/>
          <a:p>
            <a:r>
              <a:rPr lang="en-US" sz="3200" dirty="0" smtClean="0"/>
              <a:t>staged</a:t>
            </a:r>
            <a:endParaRPr lang="en-US" sz="3200" dirty="0"/>
          </a:p>
        </p:txBody>
      </p:sp>
      <p:sp>
        <p:nvSpPr>
          <p:cNvPr id="13" name="TextBox 12"/>
          <p:cNvSpPr txBox="1"/>
          <p:nvPr/>
        </p:nvSpPr>
        <p:spPr>
          <a:xfrm>
            <a:off x="4555035" y="318024"/>
            <a:ext cx="2477778" cy="584775"/>
          </a:xfrm>
          <a:prstGeom prst="rect">
            <a:avLst/>
          </a:prstGeom>
          <a:noFill/>
        </p:spPr>
        <p:txBody>
          <a:bodyPr wrap="square" rtlCol="0">
            <a:spAutoFit/>
          </a:bodyPr>
          <a:lstStyle/>
          <a:p>
            <a:r>
              <a:rPr lang="en-US" sz="3200" b="1" dirty="0" smtClean="0">
                <a:latin typeface="Times New Roman" panose="02020603050405020304" pitchFamily="18" charset="0"/>
                <a:cs typeface="Times New Roman" panose="02020603050405020304" pitchFamily="18" charset="0"/>
              </a:rPr>
              <a:t>Group Work</a:t>
            </a:r>
            <a:endParaRPr lang="en-US" sz="3200" b="1"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2483887" y="1999493"/>
            <a:ext cx="7214846" cy="461665"/>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Be 		sing 		speak 		stage</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143737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edge">
                                      <p:cBhvr>
                                        <p:cTn id="7" dur="2000"/>
                                        <p:tgtEl>
                                          <p:spTgt spid="9"/>
                                        </p:tgtEl>
                                      </p:cBhvr>
                                    </p:animEffect>
                                  </p:childTnLst>
                                </p:cTn>
                              </p:par>
                            </p:childTnLst>
                          </p:cTn>
                        </p:par>
                      </p:childTnLst>
                    </p:cTn>
                  </p:par>
                </p:childTnLst>
              </p:cTn>
              <p:nextCondLst>
                <p:cond evt="onClick" delay="0">
                  <p:tgtEl>
                    <p:spTgt spid="5"/>
                  </p:tgtEl>
                </p:cond>
              </p:nextCondLst>
            </p:seq>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edge">
                                      <p:cBhvr>
                                        <p:cTn id="13" dur="2000"/>
                                        <p:tgtEl>
                                          <p:spTgt spid="11"/>
                                        </p:tgtEl>
                                      </p:cBhvr>
                                    </p:animEffect>
                                  </p:childTnLst>
                                </p:cTn>
                              </p:par>
                            </p:childTnLst>
                          </p:cTn>
                        </p:par>
                      </p:childTnLst>
                    </p:cTn>
                  </p:par>
                </p:childTnLst>
              </p:cTn>
              <p:nextCondLst>
                <p:cond evt="onClick" delay="0">
                  <p:tgtEl>
                    <p:spTgt spid="6"/>
                  </p:tgtEl>
                </p:cond>
              </p:nextCondLst>
            </p:seq>
            <p:seq concurrent="1" nextAc="seek">
              <p:cTn id="14" restart="whenNotActive" fill="hold" evtFilter="cancelBubble" nodeType="interactiveSeq">
                <p:stCondLst>
                  <p:cond evt="onClick" delay="0">
                    <p:tgtEl>
                      <p:spTgt spid="7"/>
                    </p:tgtEl>
                  </p:cond>
                </p:stCondLst>
                <p:endSync evt="end" delay="0">
                  <p:rtn val="all"/>
                </p:endSync>
                <p:childTnLst>
                  <p:par>
                    <p:cTn id="15" fill="hold">
                      <p:stCondLst>
                        <p:cond delay="0"/>
                      </p:stCondLst>
                      <p:childTnLst>
                        <p:par>
                          <p:cTn id="16" fill="hold">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edge">
                                      <p:cBhvr>
                                        <p:cTn id="19" dur="2000"/>
                                        <p:tgtEl>
                                          <p:spTgt spid="12"/>
                                        </p:tgtEl>
                                      </p:cBhvr>
                                    </p:animEffect>
                                  </p:childTnLst>
                                </p:cTn>
                              </p:par>
                            </p:childTnLst>
                          </p:cTn>
                        </p:par>
                      </p:childTnLst>
                    </p:cTn>
                  </p:par>
                </p:childTnLst>
              </p:cTn>
              <p:nextCondLst>
                <p:cond evt="onClick" delay="0">
                  <p:tgtEl>
                    <p:spTgt spid="7"/>
                  </p:tgtEl>
                </p:cond>
              </p:nextCondLst>
            </p:seq>
            <p:seq concurrent="1" nextAc="seek">
              <p:cTn id="20" restart="whenNotActive" fill="hold" evtFilter="cancelBubble" nodeType="interactiveSeq">
                <p:stCondLst>
                  <p:cond evt="onClick" delay="0">
                    <p:tgtEl>
                      <p:spTgt spid="8"/>
                    </p:tgtEl>
                  </p:cond>
                </p:stCondLst>
                <p:endSync evt="end" delay="0">
                  <p:rtn val="all"/>
                </p:endSync>
                <p:childTnLst>
                  <p:par>
                    <p:cTn id="21" fill="hold">
                      <p:stCondLst>
                        <p:cond delay="0"/>
                      </p:stCondLst>
                      <p:childTnLst>
                        <p:par>
                          <p:cTn id="22" fill="hold">
                            <p:stCondLst>
                              <p:cond delay="0"/>
                            </p:stCondLst>
                            <p:childTnLst>
                              <p:par>
                                <p:cTn id="23" presetID="20"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edge">
                                      <p:cBhvr>
                                        <p:cTn id="25" dur="2000"/>
                                        <p:tgtEl>
                                          <p:spTgt spid="10"/>
                                        </p:tgtEl>
                                      </p:cBhvr>
                                    </p:animEffect>
                                  </p:childTnLst>
                                </p:cTn>
                              </p:par>
                            </p:childTnLst>
                          </p:cTn>
                        </p:par>
                      </p:childTnLst>
                    </p:cTn>
                  </p:par>
                </p:childTnLst>
              </p:cTn>
              <p:nextCondLst>
                <p:cond evt="onClick" delay="0">
                  <p:tgtEl>
                    <p:spTgt spid="8"/>
                  </p:tgtEl>
                </p:cond>
              </p:nextCondLst>
            </p:seq>
          </p:childTnLst>
        </p:cTn>
      </p:par>
    </p:tnLst>
    <p:bldLst>
      <p:bldP spid="9" grpId="0"/>
      <p:bldP spid="10" grpId="0"/>
      <p:bldP spid="11"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 name="Rectangle 3"/>
          <p:cNvSpPr/>
          <p:nvPr/>
        </p:nvSpPr>
        <p:spPr>
          <a:xfrm>
            <a:off x="152401" y="166253"/>
            <a:ext cx="11859490" cy="651163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885224" y="4155241"/>
            <a:ext cx="6393844" cy="1446550"/>
          </a:xfrm>
          <a:prstGeom prst="rect">
            <a:avLst/>
          </a:prstGeom>
          <a:noFill/>
        </p:spPr>
        <p:txBody>
          <a:bodyPr wrap="square" rtlCol="0">
            <a:spAutoFit/>
          </a:bodyPr>
          <a:lstStyle/>
          <a:p>
            <a:r>
              <a:rPr lang="en-US" sz="4400" dirty="0" smtClean="0">
                <a:latin typeface="Times New Roman" panose="02020603050405020304" pitchFamily="18" charset="0"/>
                <a:cs typeface="Times New Roman" panose="02020603050405020304" pitchFamily="18" charset="0"/>
              </a:rPr>
              <a:t>F) Write </a:t>
            </a:r>
            <a:r>
              <a:rPr lang="en-US" sz="4400" dirty="0">
                <a:latin typeface="Times New Roman" panose="02020603050405020304" pitchFamily="18" charset="0"/>
                <a:cs typeface="Times New Roman" panose="02020603050405020304" pitchFamily="18" charset="0"/>
              </a:rPr>
              <a:t>a paragraph on </a:t>
            </a:r>
            <a:r>
              <a:rPr lang="en-US" sz="4400" b="1" dirty="0" smtClean="0">
                <a:latin typeface="Times New Roman" panose="02020603050405020304" pitchFamily="18" charset="0"/>
                <a:cs typeface="Times New Roman" panose="02020603050405020304" pitchFamily="18" charset="0"/>
              </a:rPr>
              <a:t>Sports day at your </a:t>
            </a:r>
            <a:r>
              <a:rPr lang="en-US" sz="4400" b="1" dirty="0">
                <a:latin typeface="Times New Roman" panose="02020603050405020304" pitchFamily="18" charset="0"/>
                <a:cs typeface="Times New Roman" panose="02020603050405020304" pitchFamily="18" charset="0"/>
              </a:rPr>
              <a:t>s</a:t>
            </a:r>
            <a:r>
              <a:rPr lang="en-US" sz="4400" b="1" dirty="0" smtClean="0">
                <a:latin typeface="Times New Roman" panose="02020603050405020304" pitchFamily="18" charset="0"/>
                <a:cs typeface="Times New Roman" panose="02020603050405020304" pitchFamily="18" charset="0"/>
              </a:rPr>
              <a:t>chool</a:t>
            </a:r>
            <a:r>
              <a:rPr lang="en-US" sz="4400" b="1" dirty="0">
                <a:latin typeface="Times New Roman" panose="02020603050405020304" pitchFamily="18" charset="0"/>
                <a:cs typeface="Times New Roman" panose="02020603050405020304" pitchFamily="18" charset="0"/>
              </a:rPr>
              <a:t>.</a:t>
            </a:r>
            <a:endParaRPr lang="en-US" sz="4400" b="1" i="1" dirty="0">
              <a:latin typeface="Times New Roman" panose="02020603050405020304" pitchFamily="18" charset="0"/>
              <a:cs typeface="Times New Roman" panose="02020603050405020304" pitchFamily="18" charset="0"/>
            </a:endParaRPr>
          </a:p>
        </p:txBody>
      </p:sp>
      <p:sp>
        <p:nvSpPr>
          <p:cNvPr id="3" name="Rectangle 2"/>
          <p:cNvSpPr/>
          <p:nvPr/>
        </p:nvSpPr>
        <p:spPr>
          <a:xfrm>
            <a:off x="4683652" y="659151"/>
            <a:ext cx="2796988" cy="7933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latin typeface="Times New Roman" panose="02020603050405020304" pitchFamily="18" charset="0"/>
                <a:cs typeface="Times New Roman" panose="02020603050405020304" pitchFamily="18" charset="0"/>
              </a:rPr>
              <a:t>Home Work</a:t>
            </a:r>
            <a:endParaRPr lang="en-US" sz="4000" dirty="0">
              <a:solidFill>
                <a:schemeClr val="tx1"/>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91521" y="1846621"/>
            <a:ext cx="2381250" cy="1914525"/>
          </a:xfrm>
          <a:prstGeom prst="rect">
            <a:avLst/>
          </a:prstGeom>
        </p:spPr>
      </p:pic>
    </p:spTree>
    <p:extLst>
      <p:ext uri="{BB962C8B-B14F-4D97-AF65-F5344CB8AC3E}">
        <p14:creationId xmlns:p14="http://schemas.microsoft.com/office/powerpoint/2010/main" val="257417206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 name="Rectangle 3"/>
          <p:cNvSpPr/>
          <p:nvPr/>
        </p:nvSpPr>
        <p:spPr>
          <a:xfrm>
            <a:off x="152401" y="166253"/>
            <a:ext cx="11859490" cy="651163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1" y="166254"/>
            <a:ext cx="11859490" cy="6511636"/>
          </a:xfrm>
          <a:prstGeom prst="rect">
            <a:avLst/>
          </a:prstGeom>
        </p:spPr>
      </p:pic>
      <p:sp>
        <p:nvSpPr>
          <p:cNvPr id="7" name="TextBox 6"/>
          <p:cNvSpPr txBox="1"/>
          <p:nvPr/>
        </p:nvSpPr>
        <p:spPr>
          <a:xfrm>
            <a:off x="2616591" y="4923693"/>
            <a:ext cx="7807569" cy="1569660"/>
          </a:xfrm>
          <a:prstGeom prst="rect">
            <a:avLst/>
          </a:prstGeom>
          <a:noFill/>
        </p:spPr>
        <p:txBody>
          <a:bodyPr wrap="square" rtlCol="0">
            <a:spAutoFit/>
          </a:bodyPr>
          <a:lstStyle/>
          <a:p>
            <a:r>
              <a:rPr lang="en-US" sz="9600" dirty="0" smtClean="0">
                <a:solidFill>
                  <a:srgbClr val="003300"/>
                </a:solidFill>
              </a:rPr>
              <a:t>Thank you all.</a:t>
            </a:r>
            <a:endParaRPr lang="en-US" sz="9600" dirty="0">
              <a:solidFill>
                <a:srgbClr val="003300"/>
              </a:solidFill>
            </a:endParaRPr>
          </a:p>
        </p:txBody>
      </p:sp>
    </p:spTree>
    <p:extLst>
      <p:ext uri="{BB962C8B-B14F-4D97-AF65-F5344CB8AC3E}">
        <p14:creationId xmlns:p14="http://schemas.microsoft.com/office/powerpoint/2010/main" val="350538134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 name="Rectangle 2"/>
          <p:cNvSpPr/>
          <p:nvPr/>
        </p:nvSpPr>
        <p:spPr>
          <a:xfrm>
            <a:off x="185738" y="171450"/>
            <a:ext cx="11801475" cy="6486525"/>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4107" y="1192046"/>
            <a:ext cx="2228850" cy="2228850"/>
          </a:xfrm>
          <a:prstGeom prst="rect">
            <a:avLst/>
          </a:prstGeom>
          <a:ln w="31750">
            <a:solidFill>
              <a:schemeClr val="tx1"/>
            </a:solidFill>
          </a:ln>
        </p:spPr>
      </p:pic>
      <p:sp>
        <p:nvSpPr>
          <p:cNvPr id="6" name="Rectangle 5"/>
          <p:cNvSpPr/>
          <p:nvPr/>
        </p:nvSpPr>
        <p:spPr>
          <a:xfrm>
            <a:off x="495756" y="4133778"/>
            <a:ext cx="5829299" cy="2357437"/>
          </a:xfrm>
          <a:prstGeom prst="rect">
            <a:avLst/>
          </a:prstGeom>
          <a:solidFill>
            <a:schemeClr val="bg1"/>
          </a:solidFill>
          <a:ln w="44450" cmpd="thickThin">
            <a:no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Times New Roman" panose="02020603050405020304" pitchFamily="18" charset="0"/>
                <a:cs typeface="Times New Roman" panose="02020603050405020304" pitchFamily="18" charset="0"/>
              </a:rPr>
              <a:t>Nurul Aziz</a:t>
            </a:r>
          </a:p>
          <a:p>
            <a:pPr algn="ctr"/>
            <a:r>
              <a:rPr lang="en-US" sz="2400" dirty="0">
                <a:solidFill>
                  <a:schemeClr val="tx1"/>
                </a:solidFill>
                <a:latin typeface="Times New Roman" panose="02020603050405020304" pitchFamily="18" charset="0"/>
                <a:cs typeface="Times New Roman" panose="02020603050405020304" pitchFamily="18" charset="0"/>
              </a:rPr>
              <a:t>Assistant Teacher (English)</a:t>
            </a:r>
          </a:p>
          <a:p>
            <a:pPr algn="ctr"/>
            <a:r>
              <a:rPr lang="en-US" sz="2400" dirty="0">
                <a:solidFill>
                  <a:schemeClr val="tx1"/>
                </a:solidFill>
                <a:latin typeface="Times New Roman" panose="02020603050405020304" pitchFamily="18" charset="0"/>
                <a:cs typeface="Times New Roman" panose="02020603050405020304" pitchFamily="18" charset="0"/>
              </a:rPr>
              <a:t>Krishnakumari City </a:t>
            </a:r>
            <a:r>
              <a:rPr lang="en-US" sz="2400" dirty="0" smtClean="0">
                <a:solidFill>
                  <a:schemeClr val="tx1"/>
                </a:solidFill>
                <a:latin typeface="Times New Roman" panose="02020603050405020304" pitchFamily="18" charset="0"/>
                <a:cs typeface="Times New Roman" panose="02020603050405020304" pitchFamily="18" charset="0"/>
              </a:rPr>
              <a:t>Corp. </a:t>
            </a:r>
            <a:r>
              <a:rPr lang="en-US" sz="2400" dirty="0">
                <a:solidFill>
                  <a:schemeClr val="tx1"/>
                </a:solidFill>
                <a:latin typeface="Times New Roman" panose="02020603050405020304" pitchFamily="18" charset="0"/>
                <a:cs typeface="Times New Roman" panose="02020603050405020304" pitchFamily="18" charset="0"/>
              </a:rPr>
              <a:t>Girls’ High School,</a:t>
            </a:r>
          </a:p>
          <a:p>
            <a:pPr algn="ctr"/>
            <a:r>
              <a:rPr lang="en-US" sz="2400" dirty="0">
                <a:solidFill>
                  <a:schemeClr val="tx1"/>
                </a:solidFill>
                <a:latin typeface="Times New Roman" panose="02020603050405020304" pitchFamily="18" charset="0"/>
                <a:cs typeface="Times New Roman" panose="02020603050405020304" pitchFamily="18" charset="0"/>
              </a:rPr>
              <a:t>Nandankanan,Chittagong</a:t>
            </a:r>
          </a:p>
          <a:p>
            <a:pPr algn="ctr"/>
            <a:r>
              <a:rPr lang="en-US" sz="2400" dirty="0">
                <a:solidFill>
                  <a:schemeClr val="tx1"/>
                </a:solidFill>
                <a:latin typeface="Times New Roman" panose="02020603050405020304" pitchFamily="18" charset="0"/>
                <a:cs typeface="Times New Roman" panose="02020603050405020304" pitchFamily="18" charset="0"/>
              </a:rPr>
              <a:t>E-mail : </a:t>
            </a:r>
            <a:r>
              <a:rPr lang="en-US" sz="2400" dirty="0">
                <a:solidFill>
                  <a:schemeClr val="tx1"/>
                </a:solidFill>
                <a:latin typeface="Times New Roman" panose="02020603050405020304" pitchFamily="18" charset="0"/>
                <a:cs typeface="Times New Roman" panose="02020603050405020304" pitchFamily="18" charset="0"/>
                <a:hlinkClick r:id="rId3"/>
              </a:rPr>
              <a:t>naziz13.na@gmail.com</a:t>
            </a:r>
            <a:endParaRPr lang="en-US" sz="2400" dirty="0">
              <a:solidFill>
                <a:schemeClr val="tx1"/>
              </a:solidFill>
              <a:latin typeface="Times New Roman" panose="02020603050405020304" pitchFamily="18" charset="0"/>
              <a:cs typeface="Times New Roman" panose="02020603050405020304" pitchFamily="18" charset="0"/>
            </a:endParaRPr>
          </a:p>
          <a:p>
            <a:pPr algn="ctr"/>
            <a:r>
              <a:rPr lang="en-US" sz="2400" dirty="0" smtClean="0">
                <a:solidFill>
                  <a:schemeClr val="tx1"/>
                </a:solidFill>
                <a:latin typeface="Times New Roman" panose="02020603050405020304" pitchFamily="18" charset="0"/>
                <a:cs typeface="Times New Roman" panose="02020603050405020304" pitchFamily="18" charset="0"/>
              </a:rPr>
              <a:t>Mobile : 01843773924</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8" name="Rectangle 7"/>
          <p:cNvSpPr/>
          <p:nvPr/>
        </p:nvSpPr>
        <p:spPr>
          <a:xfrm>
            <a:off x="7736696" y="4133777"/>
            <a:ext cx="3598531" cy="2357437"/>
          </a:xfrm>
          <a:prstGeom prst="rect">
            <a:avLst/>
          </a:prstGeom>
          <a:solidFill>
            <a:schemeClr val="bg1"/>
          </a:solidFill>
          <a:ln w="47625" cap="sq" cmpd="thickThin">
            <a:no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Times New Roman" panose="02020603050405020304" pitchFamily="18" charset="0"/>
                <a:cs typeface="Times New Roman" panose="02020603050405020304" pitchFamily="18" charset="0"/>
              </a:rPr>
              <a:t>English For Today</a:t>
            </a:r>
          </a:p>
          <a:p>
            <a:pPr algn="ctr"/>
            <a:r>
              <a:rPr lang="en-US" sz="2400" dirty="0">
                <a:solidFill>
                  <a:schemeClr val="tx1"/>
                </a:solidFill>
                <a:latin typeface="Times New Roman" panose="02020603050405020304" pitchFamily="18" charset="0"/>
                <a:cs typeface="Times New Roman" panose="02020603050405020304" pitchFamily="18" charset="0"/>
              </a:rPr>
              <a:t>Class </a:t>
            </a:r>
            <a:r>
              <a:rPr lang="en-US" sz="2400" dirty="0" smtClean="0">
                <a:solidFill>
                  <a:schemeClr val="tx1"/>
                </a:solidFill>
                <a:latin typeface="Times New Roman" panose="02020603050405020304" pitchFamily="18" charset="0"/>
                <a:cs typeface="Times New Roman" panose="02020603050405020304" pitchFamily="18" charset="0"/>
              </a:rPr>
              <a:t>: 7 </a:t>
            </a:r>
            <a:endParaRPr lang="en-US" sz="2400" dirty="0">
              <a:solidFill>
                <a:schemeClr val="tx1"/>
              </a:solidFill>
              <a:latin typeface="Times New Roman" panose="02020603050405020304" pitchFamily="18" charset="0"/>
              <a:cs typeface="Times New Roman" panose="02020603050405020304" pitchFamily="18" charset="0"/>
            </a:endParaRPr>
          </a:p>
          <a:p>
            <a:pPr algn="ctr"/>
            <a:r>
              <a:rPr lang="en-US" sz="2400" dirty="0">
                <a:solidFill>
                  <a:schemeClr val="tx1"/>
                </a:solidFill>
                <a:latin typeface="Times New Roman" panose="02020603050405020304" pitchFamily="18" charset="0"/>
                <a:cs typeface="Times New Roman" panose="02020603050405020304" pitchFamily="18" charset="0"/>
              </a:rPr>
              <a:t>Time : 45 Minutes</a:t>
            </a:r>
          </a:p>
          <a:p>
            <a:pPr algn="ctr"/>
            <a:r>
              <a:rPr lang="en-US" sz="2400" dirty="0">
                <a:solidFill>
                  <a:schemeClr val="tx1"/>
                </a:solidFill>
                <a:latin typeface="Times New Roman" panose="02020603050405020304" pitchFamily="18" charset="0"/>
                <a:cs typeface="Times New Roman" panose="02020603050405020304" pitchFamily="18" charset="0"/>
              </a:rPr>
              <a:t>Date </a:t>
            </a:r>
            <a:r>
              <a:rPr lang="en-US" sz="2400" dirty="0" smtClean="0">
                <a:solidFill>
                  <a:schemeClr val="tx1"/>
                </a:solidFill>
                <a:latin typeface="Times New Roman" panose="02020603050405020304" pitchFamily="18" charset="0"/>
                <a:cs typeface="Times New Roman" panose="02020603050405020304" pitchFamily="18" charset="0"/>
              </a:rPr>
              <a:t>: 14/03/2020 </a:t>
            </a:r>
            <a:endParaRPr lang="en-US" sz="2400" dirty="0">
              <a:solidFill>
                <a:schemeClr val="tx1"/>
              </a:solidFill>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61863" y="1192808"/>
            <a:ext cx="1748195" cy="2227326"/>
          </a:xfrm>
          <a:prstGeom prst="rect">
            <a:avLst/>
          </a:prstGeom>
          <a:ln w="28575">
            <a:solidFill>
              <a:schemeClr val="tx1"/>
            </a:solidFill>
          </a:ln>
        </p:spPr>
      </p:pic>
    </p:spTree>
    <p:extLst>
      <p:ext uri="{BB962C8B-B14F-4D97-AF65-F5344CB8AC3E}">
        <p14:creationId xmlns:p14="http://schemas.microsoft.com/office/powerpoint/2010/main" val="27662973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wedge">
                                      <p:cBhvr>
                                        <p:cTn id="17" dur="2000"/>
                                        <p:tgtEl>
                                          <p:spTgt spid="6">
                                            <p:txEl>
                                              <p:pRg st="0" end="0"/>
                                            </p:txEl>
                                          </p:spTgt>
                                        </p:tgtEl>
                                      </p:cBhvr>
                                    </p:animEffect>
                                  </p:childTnLst>
                                </p:cTn>
                              </p:par>
                              <p:par>
                                <p:cTn id="18" presetID="20" presetClass="entr" presetSubtype="0" fill="hold" nodeType="with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wedge">
                                      <p:cBhvr>
                                        <p:cTn id="20" dur="2000"/>
                                        <p:tgtEl>
                                          <p:spTgt spid="6">
                                            <p:txEl>
                                              <p:pRg st="1" end="1"/>
                                            </p:txEl>
                                          </p:spTgt>
                                        </p:tgtEl>
                                      </p:cBhvr>
                                    </p:animEffect>
                                  </p:childTnLst>
                                </p:cTn>
                              </p:par>
                              <p:par>
                                <p:cTn id="21" presetID="20" presetClass="entr" presetSubtype="0" fill="hold"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wedge">
                                      <p:cBhvr>
                                        <p:cTn id="23" dur="2000"/>
                                        <p:tgtEl>
                                          <p:spTgt spid="6">
                                            <p:txEl>
                                              <p:pRg st="2" end="2"/>
                                            </p:txEl>
                                          </p:spTgt>
                                        </p:tgtEl>
                                      </p:cBhvr>
                                    </p:animEffect>
                                  </p:childTnLst>
                                </p:cTn>
                              </p:par>
                              <p:par>
                                <p:cTn id="24" presetID="20" presetClass="entr" presetSubtype="0" fill="hold" nodeType="with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Effect transition="in" filter="wedge">
                                      <p:cBhvr>
                                        <p:cTn id="26" dur="2000"/>
                                        <p:tgtEl>
                                          <p:spTgt spid="6">
                                            <p:txEl>
                                              <p:pRg st="3" end="3"/>
                                            </p:txEl>
                                          </p:spTgt>
                                        </p:tgtEl>
                                      </p:cBhvr>
                                    </p:animEffect>
                                  </p:childTnLst>
                                </p:cTn>
                              </p:par>
                              <p:par>
                                <p:cTn id="27" presetID="20" presetClass="entr" presetSubtype="0" fill="hold" nodeType="with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Effect transition="in" filter="wedge">
                                      <p:cBhvr>
                                        <p:cTn id="29" dur="2000"/>
                                        <p:tgtEl>
                                          <p:spTgt spid="6">
                                            <p:txEl>
                                              <p:pRg st="4" end="4"/>
                                            </p:txEl>
                                          </p:spTgt>
                                        </p:tgtEl>
                                      </p:cBhvr>
                                    </p:animEffect>
                                  </p:childTnLst>
                                </p:cTn>
                              </p:par>
                              <p:par>
                                <p:cTn id="30" presetID="20" presetClass="entr" presetSubtype="0" fill="hold" nodeType="with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edge">
                                      <p:cBhvr>
                                        <p:cTn id="32" dur="20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ntr" presetSubtype="0"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wedge">
                                      <p:cBhvr>
                                        <p:cTn id="37" dur="2000"/>
                                        <p:tgtEl>
                                          <p:spTgt spid="8">
                                            <p:txEl>
                                              <p:pRg st="0" end="0"/>
                                            </p:txEl>
                                          </p:spTgt>
                                        </p:tgtEl>
                                      </p:cBhvr>
                                    </p:animEffect>
                                  </p:childTnLst>
                                </p:cTn>
                              </p:par>
                              <p:par>
                                <p:cTn id="38" presetID="20" presetClass="entr" presetSubtype="0" fill="hold" nodeType="withEffect">
                                  <p:stCondLst>
                                    <p:cond delay="0"/>
                                  </p:stCondLst>
                                  <p:childTnLst>
                                    <p:set>
                                      <p:cBhvr>
                                        <p:cTn id="39" dur="1" fill="hold">
                                          <p:stCondLst>
                                            <p:cond delay="0"/>
                                          </p:stCondLst>
                                        </p:cTn>
                                        <p:tgtEl>
                                          <p:spTgt spid="8">
                                            <p:txEl>
                                              <p:pRg st="1" end="1"/>
                                            </p:txEl>
                                          </p:spTgt>
                                        </p:tgtEl>
                                        <p:attrNameLst>
                                          <p:attrName>style.visibility</p:attrName>
                                        </p:attrNameLst>
                                      </p:cBhvr>
                                      <p:to>
                                        <p:strVal val="visible"/>
                                      </p:to>
                                    </p:set>
                                    <p:animEffect transition="in" filter="wedge">
                                      <p:cBhvr>
                                        <p:cTn id="40" dur="2000"/>
                                        <p:tgtEl>
                                          <p:spTgt spid="8">
                                            <p:txEl>
                                              <p:pRg st="1" end="1"/>
                                            </p:txEl>
                                          </p:spTgt>
                                        </p:tgtEl>
                                      </p:cBhvr>
                                    </p:animEffect>
                                  </p:childTnLst>
                                </p:cTn>
                              </p:par>
                              <p:par>
                                <p:cTn id="41" presetID="20" presetClass="entr" presetSubtype="0" fill="hold" nodeType="withEffect">
                                  <p:stCondLst>
                                    <p:cond delay="0"/>
                                  </p:stCondLst>
                                  <p:childTnLst>
                                    <p:set>
                                      <p:cBhvr>
                                        <p:cTn id="42" dur="1" fill="hold">
                                          <p:stCondLst>
                                            <p:cond delay="0"/>
                                          </p:stCondLst>
                                        </p:cTn>
                                        <p:tgtEl>
                                          <p:spTgt spid="8">
                                            <p:txEl>
                                              <p:pRg st="2" end="2"/>
                                            </p:txEl>
                                          </p:spTgt>
                                        </p:tgtEl>
                                        <p:attrNameLst>
                                          <p:attrName>style.visibility</p:attrName>
                                        </p:attrNameLst>
                                      </p:cBhvr>
                                      <p:to>
                                        <p:strVal val="visible"/>
                                      </p:to>
                                    </p:set>
                                    <p:animEffect transition="in" filter="wedge">
                                      <p:cBhvr>
                                        <p:cTn id="43" dur="2000"/>
                                        <p:tgtEl>
                                          <p:spTgt spid="8">
                                            <p:txEl>
                                              <p:pRg st="2" end="2"/>
                                            </p:txEl>
                                          </p:spTgt>
                                        </p:tgtEl>
                                      </p:cBhvr>
                                    </p:animEffect>
                                  </p:childTnLst>
                                </p:cTn>
                              </p:par>
                              <p:par>
                                <p:cTn id="44" presetID="20" presetClass="entr" presetSubtype="0" fill="hold" nodeType="withEffect">
                                  <p:stCondLst>
                                    <p:cond delay="0"/>
                                  </p:stCondLst>
                                  <p:childTnLst>
                                    <p:set>
                                      <p:cBhvr>
                                        <p:cTn id="45" dur="1" fill="hold">
                                          <p:stCondLst>
                                            <p:cond delay="0"/>
                                          </p:stCondLst>
                                        </p:cTn>
                                        <p:tgtEl>
                                          <p:spTgt spid="8">
                                            <p:txEl>
                                              <p:pRg st="3" end="3"/>
                                            </p:txEl>
                                          </p:spTgt>
                                        </p:tgtEl>
                                        <p:attrNameLst>
                                          <p:attrName>style.visibility</p:attrName>
                                        </p:attrNameLst>
                                      </p:cBhvr>
                                      <p:to>
                                        <p:strVal val="visible"/>
                                      </p:to>
                                    </p:set>
                                    <p:animEffect transition="in" filter="wedge">
                                      <p:cBhvr>
                                        <p:cTn id="46" dur="2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 name="Rectangle 2"/>
          <p:cNvSpPr/>
          <p:nvPr/>
        </p:nvSpPr>
        <p:spPr>
          <a:xfrm>
            <a:off x="185738" y="171450"/>
            <a:ext cx="11801475" cy="6486525"/>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479306" y="5568204"/>
            <a:ext cx="9214338" cy="584775"/>
          </a:xfrm>
          <a:prstGeom prst="rect">
            <a:avLst/>
          </a:prstGeom>
          <a:solidFill>
            <a:schemeClr val="bg1"/>
          </a:solid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some students are running a race during annual sports.</a:t>
            </a:r>
            <a:endParaRPr lang="en-US" sz="32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589062" y="381336"/>
            <a:ext cx="8778093" cy="830997"/>
          </a:xfrm>
          <a:prstGeom prst="rect">
            <a:avLst/>
          </a:prstGeom>
          <a:noFill/>
        </p:spPr>
        <p:txBody>
          <a:bodyPr wrap="square" rtlCol="0">
            <a:spAutoFit/>
          </a:bodyPr>
          <a:lstStyle/>
          <a:p>
            <a:r>
              <a:rPr lang="en-US" sz="4800" b="1" dirty="0" smtClean="0">
                <a:latin typeface="Times New Roman" panose="02020603050405020304" pitchFamily="18" charset="0"/>
                <a:cs typeface="Times New Roman" panose="02020603050405020304" pitchFamily="18" charset="0"/>
              </a:rPr>
              <a:t>What do you see in the picture?</a:t>
            </a:r>
            <a:endParaRPr lang="en-US" sz="4800" b="1"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2494" y="1717329"/>
            <a:ext cx="5027961" cy="3345879"/>
          </a:xfrm>
          <a:prstGeom prst="rect">
            <a:avLst/>
          </a:prstGeom>
          <a:ln w="31750">
            <a:solidFill>
              <a:schemeClr val="tx1"/>
            </a:solidFill>
          </a:ln>
        </p:spPr>
      </p:pic>
    </p:spTree>
    <p:extLst>
      <p:ext uri="{BB962C8B-B14F-4D97-AF65-F5344CB8AC3E}">
        <p14:creationId xmlns:p14="http://schemas.microsoft.com/office/powerpoint/2010/main" val="14504740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C2222"/>
        </a:solidFill>
        <a:effectLst/>
      </p:bgPr>
    </p:bg>
    <p:spTree>
      <p:nvGrpSpPr>
        <p:cNvPr id="1" name=""/>
        <p:cNvGrpSpPr/>
        <p:nvPr/>
      </p:nvGrpSpPr>
      <p:grpSpPr>
        <a:xfrm>
          <a:off x="0" y="0"/>
          <a:ext cx="0" cy="0"/>
          <a:chOff x="0" y="0"/>
          <a:chExt cx="0" cy="0"/>
        </a:xfrm>
      </p:grpSpPr>
      <p:sp>
        <p:nvSpPr>
          <p:cNvPr id="3" name="Rectangle 2"/>
          <p:cNvSpPr/>
          <p:nvPr/>
        </p:nvSpPr>
        <p:spPr>
          <a:xfrm>
            <a:off x="185738" y="171450"/>
            <a:ext cx="11801475" cy="6486525"/>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092048" y="346114"/>
            <a:ext cx="8778093" cy="830997"/>
          </a:xfrm>
          <a:prstGeom prst="rect">
            <a:avLst/>
          </a:prstGeom>
          <a:noFill/>
        </p:spPr>
        <p:txBody>
          <a:bodyPr wrap="square" rtlCol="0">
            <a:spAutoFit/>
          </a:bodyPr>
          <a:lstStyle/>
          <a:p>
            <a:r>
              <a:rPr lang="en-US" sz="4800" b="1" dirty="0" smtClean="0">
                <a:latin typeface="Times New Roman" panose="02020603050405020304" pitchFamily="18" charset="0"/>
                <a:cs typeface="Times New Roman" panose="02020603050405020304" pitchFamily="18" charset="0"/>
              </a:rPr>
              <a:t>What do you see in the picture?</a:t>
            </a:r>
            <a:endParaRPr lang="en-US" sz="48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1430068" y="5471080"/>
            <a:ext cx="9312812" cy="584775"/>
          </a:xfrm>
          <a:prstGeom prst="rect">
            <a:avLst/>
          </a:prstGeom>
          <a:solidFill>
            <a:schemeClr val="bg1"/>
          </a:solid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A participant is receiving prize for good performance. </a:t>
            </a:r>
            <a:endParaRPr lang="en-US" sz="32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8680"/>
          <a:stretch/>
        </p:blipFill>
        <p:spPr>
          <a:xfrm>
            <a:off x="3906876" y="1756038"/>
            <a:ext cx="4359197" cy="3317347"/>
          </a:xfrm>
          <a:prstGeom prst="rect">
            <a:avLst/>
          </a:prstGeom>
          <a:ln w="31750">
            <a:solidFill>
              <a:schemeClr val="tx1"/>
            </a:solidFill>
          </a:ln>
        </p:spPr>
      </p:pic>
    </p:spTree>
    <p:extLst>
      <p:ext uri="{BB962C8B-B14F-4D97-AF65-F5344CB8AC3E}">
        <p14:creationId xmlns:p14="http://schemas.microsoft.com/office/powerpoint/2010/main" val="21317189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C2222"/>
        </a:solidFill>
        <a:effectLst/>
      </p:bgPr>
    </p:bg>
    <p:spTree>
      <p:nvGrpSpPr>
        <p:cNvPr id="1" name=""/>
        <p:cNvGrpSpPr/>
        <p:nvPr/>
      </p:nvGrpSpPr>
      <p:grpSpPr>
        <a:xfrm>
          <a:off x="0" y="0"/>
          <a:ext cx="0" cy="0"/>
          <a:chOff x="0" y="0"/>
          <a:chExt cx="0" cy="0"/>
        </a:xfrm>
      </p:grpSpPr>
      <p:sp>
        <p:nvSpPr>
          <p:cNvPr id="3" name="Rectangle 2"/>
          <p:cNvSpPr/>
          <p:nvPr/>
        </p:nvSpPr>
        <p:spPr>
          <a:xfrm>
            <a:off x="185738" y="171450"/>
            <a:ext cx="11801475" cy="6486525"/>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579904" y="950848"/>
            <a:ext cx="11013141" cy="5355312"/>
          </a:xfrm>
          <a:prstGeom prst="rect">
            <a:avLst/>
          </a:prstGeom>
          <a:noFill/>
          <a:ln>
            <a:noFill/>
          </a:ln>
        </p:spPr>
        <p:txBody>
          <a:bodyPr wrap="square" rtlCol="0">
            <a:spAutoFit/>
          </a:bodyPr>
          <a:lstStyle/>
          <a:p>
            <a:pPr algn="ctr"/>
            <a:r>
              <a:rPr lang="en-US" sz="5400" b="1" dirty="0">
                <a:latin typeface="Times New Roman" panose="02020603050405020304" pitchFamily="18" charset="0"/>
                <a:cs typeface="Times New Roman" panose="02020603050405020304" pitchFamily="18" charset="0"/>
              </a:rPr>
              <a:t>Our Today’s lesson is on……</a:t>
            </a:r>
          </a:p>
          <a:p>
            <a:pPr algn="ctr"/>
            <a:endParaRPr lang="en-US" sz="5400" b="1" i="1" dirty="0">
              <a:latin typeface="Times New Roman" panose="02020603050405020304" pitchFamily="18" charset="0"/>
              <a:cs typeface="Times New Roman" panose="02020603050405020304" pitchFamily="18" charset="0"/>
            </a:endParaRPr>
          </a:p>
          <a:p>
            <a:pPr algn="ctr"/>
            <a:r>
              <a:rPr lang="en-US" sz="7200" b="1" i="1" dirty="0" smtClean="0">
                <a:solidFill>
                  <a:srgbClr val="003300"/>
                </a:solidFill>
                <a:latin typeface="Times New Roman" panose="02020603050405020304" pitchFamily="18" charset="0"/>
                <a:cs typeface="Times New Roman" panose="02020603050405020304" pitchFamily="18" charset="0"/>
              </a:rPr>
              <a:t>Prize-giving day at school</a:t>
            </a:r>
            <a:endParaRPr lang="en-US" sz="7200" b="1" i="1" dirty="0">
              <a:solidFill>
                <a:srgbClr val="003300"/>
              </a:solidFill>
              <a:latin typeface="Times New Roman" panose="02020603050405020304" pitchFamily="18" charset="0"/>
              <a:cs typeface="Times New Roman" panose="02020603050405020304" pitchFamily="18" charset="0"/>
            </a:endParaRPr>
          </a:p>
          <a:p>
            <a:pPr algn="ctr"/>
            <a:r>
              <a:rPr lang="en-US" sz="5400" b="1" i="1" dirty="0">
                <a:latin typeface="Times New Roman" panose="02020603050405020304" pitchFamily="18" charset="0"/>
                <a:cs typeface="Times New Roman" panose="02020603050405020304" pitchFamily="18" charset="0"/>
              </a:rPr>
              <a:t>Unit : </a:t>
            </a:r>
            <a:r>
              <a:rPr lang="en-US" sz="5400" b="1" i="1" dirty="0" smtClean="0">
                <a:latin typeface="Times New Roman" panose="02020603050405020304" pitchFamily="18" charset="0"/>
                <a:cs typeface="Times New Roman" panose="02020603050405020304" pitchFamily="18" charset="0"/>
              </a:rPr>
              <a:t>3, </a:t>
            </a:r>
            <a:r>
              <a:rPr lang="en-US" sz="5400" b="1" i="1" dirty="0">
                <a:latin typeface="Times New Roman" panose="02020603050405020304" pitchFamily="18" charset="0"/>
                <a:cs typeface="Times New Roman" panose="02020603050405020304" pitchFamily="18" charset="0"/>
              </a:rPr>
              <a:t>Lesson: </a:t>
            </a:r>
            <a:r>
              <a:rPr lang="en-US" sz="5400" b="1" i="1" dirty="0" smtClean="0">
                <a:latin typeface="Times New Roman" panose="02020603050405020304" pitchFamily="18" charset="0"/>
                <a:cs typeface="Times New Roman" panose="02020603050405020304" pitchFamily="18" charset="0"/>
              </a:rPr>
              <a:t>1</a:t>
            </a:r>
            <a:endParaRPr lang="en-US" sz="5400" b="1" i="1" dirty="0">
              <a:latin typeface="Times New Roman" panose="02020603050405020304" pitchFamily="18" charset="0"/>
              <a:cs typeface="Times New Roman" panose="02020603050405020304" pitchFamily="18" charset="0"/>
            </a:endParaRPr>
          </a:p>
          <a:p>
            <a:pPr algn="ctr"/>
            <a:r>
              <a:rPr lang="en-US" sz="5400" b="1" i="1" dirty="0">
                <a:latin typeface="Times New Roman" panose="02020603050405020304" pitchFamily="18" charset="0"/>
                <a:cs typeface="Times New Roman" panose="02020603050405020304" pitchFamily="18" charset="0"/>
              </a:rPr>
              <a:t>English For Today (Page: </a:t>
            </a:r>
            <a:r>
              <a:rPr lang="en-US" sz="5400" b="1" i="1" dirty="0" smtClean="0">
                <a:latin typeface="Times New Roman" panose="02020603050405020304" pitchFamily="18" charset="0"/>
                <a:cs typeface="Times New Roman" panose="02020603050405020304" pitchFamily="18" charset="0"/>
              </a:rPr>
              <a:t>17)</a:t>
            </a:r>
            <a:endParaRPr lang="en-US" sz="5400" b="1" i="1" dirty="0">
              <a:latin typeface="Times New Roman" panose="02020603050405020304" pitchFamily="18" charset="0"/>
              <a:cs typeface="Times New Roman" panose="02020603050405020304" pitchFamily="18" charset="0"/>
            </a:endParaRPr>
          </a:p>
          <a:p>
            <a:pPr algn="ctr"/>
            <a:endParaRPr lang="en-US"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626066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 name="Rectangle 2"/>
          <p:cNvSpPr/>
          <p:nvPr/>
        </p:nvSpPr>
        <p:spPr>
          <a:xfrm>
            <a:off x="185738" y="171450"/>
            <a:ext cx="11801475" cy="6486525"/>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514474" y="2251150"/>
            <a:ext cx="8895618" cy="3539430"/>
          </a:xfrm>
          <a:prstGeom prst="rect">
            <a:avLst/>
          </a:prstGeom>
          <a:noFill/>
        </p:spPr>
        <p:txBody>
          <a:bodyPr wrap="square" rtlCol="0">
            <a:spAutoFit/>
          </a:bodyPr>
          <a:lstStyle/>
          <a:p>
            <a:r>
              <a:rPr lang="en-US" sz="3200" b="1" dirty="0" smtClean="0">
                <a:latin typeface="Times New Roman" panose="02020603050405020304" pitchFamily="18" charset="0"/>
                <a:cs typeface="Times New Roman" panose="02020603050405020304" pitchFamily="18" charset="0"/>
              </a:rPr>
              <a:t>After the end of the lessons students </a:t>
            </a:r>
            <a:r>
              <a:rPr lang="en-US" sz="3200" b="1" dirty="0">
                <a:latin typeface="Times New Roman" panose="02020603050405020304" pitchFamily="18" charset="0"/>
                <a:cs typeface="Times New Roman" panose="02020603050405020304" pitchFamily="18" charset="0"/>
              </a:rPr>
              <a:t>will </a:t>
            </a:r>
            <a:r>
              <a:rPr lang="en-US" sz="3200" b="1" dirty="0" smtClean="0">
                <a:latin typeface="Times New Roman" panose="02020603050405020304" pitchFamily="18" charset="0"/>
                <a:cs typeface="Times New Roman" panose="02020603050405020304" pitchFamily="18" charset="0"/>
              </a:rPr>
              <a:t>have…</a:t>
            </a:r>
            <a:endParaRPr lang="en-US" sz="3200" b="1" dirty="0">
              <a:latin typeface="Times New Roman" panose="02020603050405020304" pitchFamily="18" charset="0"/>
              <a:cs typeface="Times New Roman" panose="02020603050405020304" pitchFamily="18" charset="0"/>
            </a:endParaRPr>
          </a:p>
          <a:p>
            <a:endParaRPr lang="en-US" sz="3200" dirty="0" smtClean="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read </a:t>
            </a:r>
            <a:r>
              <a:rPr lang="en-US" sz="3200" dirty="0">
                <a:latin typeface="Times New Roman" panose="02020603050405020304" pitchFamily="18" charset="0"/>
                <a:cs typeface="Times New Roman" panose="02020603050405020304" pitchFamily="18" charset="0"/>
              </a:rPr>
              <a:t>and </a:t>
            </a:r>
            <a:r>
              <a:rPr lang="en-US" sz="3200" dirty="0" smtClean="0">
                <a:latin typeface="Times New Roman" panose="02020603050405020304" pitchFamily="18" charset="0"/>
                <a:cs typeface="Times New Roman" panose="02020603050405020304" pitchFamily="18" charset="0"/>
              </a:rPr>
              <a:t>understood the texts</a:t>
            </a:r>
          </a:p>
          <a:p>
            <a:pPr marL="457200" indent="-457200">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asked </a:t>
            </a:r>
            <a:r>
              <a:rPr lang="en-US" sz="3200" dirty="0">
                <a:latin typeface="Times New Roman" panose="02020603050405020304" pitchFamily="18" charset="0"/>
                <a:cs typeface="Times New Roman" panose="02020603050405020304" pitchFamily="18" charset="0"/>
              </a:rPr>
              <a:t>and </a:t>
            </a:r>
            <a:r>
              <a:rPr lang="en-US" sz="3200" dirty="0" smtClean="0">
                <a:latin typeface="Times New Roman" panose="02020603050405020304" pitchFamily="18" charset="0"/>
                <a:cs typeface="Times New Roman" panose="02020603050405020304" pitchFamily="18" charset="0"/>
              </a:rPr>
              <a:t>answered </a:t>
            </a:r>
            <a:r>
              <a:rPr lang="en-US" sz="3200" dirty="0">
                <a:latin typeface="Times New Roman" panose="02020603050405020304" pitchFamily="18" charset="0"/>
                <a:cs typeface="Times New Roman" panose="02020603050405020304" pitchFamily="18" charset="0"/>
              </a:rPr>
              <a:t>questions</a:t>
            </a:r>
          </a:p>
          <a:p>
            <a:pPr marL="457200" indent="-457200">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t</a:t>
            </a:r>
            <a:r>
              <a:rPr lang="en-US" sz="3200" dirty="0" smtClean="0">
                <a:latin typeface="Times New Roman" panose="02020603050405020304" pitchFamily="18" charset="0"/>
                <a:cs typeface="Times New Roman" panose="02020603050405020304" pitchFamily="18" charset="0"/>
              </a:rPr>
              <a:t>alked about </a:t>
            </a:r>
            <a:r>
              <a:rPr lang="en-US" sz="3200" dirty="0">
                <a:latin typeface="Times New Roman" panose="02020603050405020304" pitchFamily="18" charset="0"/>
                <a:cs typeface="Times New Roman" panose="02020603050405020304" pitchFamily="18" charset="0"/>
              </a:rPr>
              <a:t>familiar events</a:t>
            </a:r>
          </a:p>
          <a:p>
            <a:pPr marL="457200" indent="-457200">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made </a:t>
            </a:r>
            <a:r>
              <a:rPr lang="en-US" sz="3200" dirty="0">
                <a:latin typeface="Times New Roman" panose="02020603050405020304" pitchFamily="18" charset="0"/>
                <a:cs typeface="Times New Roman" panose="02020603050405020304" pitchFamily="18" charset="0"/>
              </a:rPr>
              <a:t>sentences </a:t>
            </a:r>
            <a:r>
              <a:rPr lang="en-US" sz="3200" dirty="0" smtClean="0">
                <a:latin typeface="Times New Roman" panose="02020603050405020304" pitchFamily="18" charset="0"/>
                <a:cs typeface="Times New Roman" panose="02020603050405020304" pitchFamily="18" charset="0"/>
              </a:rPr>
              <a:t>using new </a:t>
            </a:r>
            <a:r>
              <a:rPr lang="en-US" sz="3200" dirty="0">
                <a:latin typeface="Times New Roman" panose="02020603050405020304" pitchFamily="18" charset="0"/>
                <a:cs typeface="Times New Roman" panose="02020603050405020304" pitchFamily="18" charset="0"/>
              </a:rPr>
              <a:t>words</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814542" y="503414"/>
            <a:ext cx="4543864" cy="707886"/>
          </a:xfrm>
          <a:prstGeom prst="rect">
            <a:avLst/>
          </a:prstGeom>
          <a:noFill/>
        </p:spPr>
        <p:txBody>
          <a:bodyPr wrap="square" rtlCol="0">
            <a:spAutoFit/>
          </a:bodyPr>
          <a:lstStyle/>
          <a:p>
            <a:pPr algn="ctr"/>
            <a:r>
              <a:rPr lang="en-US" sz="4000" b="1" dirty="0" smtClean="0">
                <a:latin typeface="Times New Roman" panose="02020603050405020304" pitchFamily="18" charset="0"/>
                <a:cs typeface="Times New Roman" panose="02020603050405020304" pitchFamily="18" charset="0"/>
              </a:rPr>
              <a:t> </a:t>
            </a:r>
            <a:r>
              <a:rPr lang="en-US" sz="4000" b="1" dirty="0" smtClean="0">
                <a:solidFill>
                  <a:srgbClr val="A50021"/>
                </a:solidFill>
                <a:latin typeface="Times New Roman" panose="02020603050405020304" pitchFamily="18" charset="0"/>
                <a:cs typeface="Times New Roman" panose="02020603050405020304" pitchFamily="18" charset="0"/>
              </a:rPr>
              <a:t>Learning outcomes</a:t>
            </a:r>
            <a:endParaRPr lang="en-US" sz="4000" b="1" dirty="0">
              <a:solidFill>
                <a:srgbClr val="A5002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22773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
                                            <p:txEl>
                                              <p:pRg st="2" end="2"/>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nodeType="clickEffect">
                                  <p:stCondLst>
                                    <p:cond delay="0"/>
                                  </p:stCondLst>
                                  <p:iterate type="lt">
                                    <p:tmPct val="4000"/>
                                  </p:iterate>
                                  <p:childTnLst>
                                    <p:set>
                                      <p:cBhvr override="childStyle">
                                        <p:cTn id="10" dur="500" fill="hold"/>
                                        <p:tgtEl>
                                          <p:spTgt spid="5">
                                            <p:txEl>
                                              <p:pRg st="3" end="3"/>
                                            </p:txEl>
                                          </p:spTgt>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18" presetClass="emph" presetSubtype="0" fill="hold" nodeType="clickEffect">
                                  <p:stCondLst>
                                    <p:cond delay="0"/>
                                  </p:stCondLst>
                                  <p:iterate type="lt">
                                    <p:tmPct val="4000"/>
                                  </p:iterate>
                                  <p:childTnLst>
                                    <p:set>
                                      <p:cBhvr override="childStyle">
                                        <p:cTn id="14" dur="500" fill="hold"/>
                                        <p:tgtEl>
                                          <p:spTgt spid="5">
                                            <p:txEl>
                                              <p:pRg st="4" end="4"/>
                                            </p:txEl>
                                          </p:spTgt>
                                        </p:tgtEl>
                                        <p:attrNameLst>
                                          <p:attrName>style.textDecorationUnderline</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18" presetClass="emph" presetSubtype="0" fill="hold" nodeType="clickEffect">
                                  <p:stCondLst>
                                    <p:cond delay="0"/>
                                  </p:stCondLst>
                                  <p:iterate type="lt">
                                    <p:tmPct val="4000"/>
                                  </p:iterate>
                                  <p:childTnLst>
                                    <p:set>
                                      <p:cBhvr override="childStyle">
                                        <p:cTn id="18" dur="500" fill="hold"/>
                                        <p:tgtEl>
                                          <p:spTgt spid="5">
                                            <p:txEl>
                                              <p:pRg st="5" end="5"/>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C2222"/>
        </a:solidFill>
        <a:effectLst/>
      </p:bgPr>
    </p:bg>
    <p:spTree>
      <p:nvGrpSpPr>
        <p:cNvPr id="1" name=""/>
        <p:cNvGrpSpPr/>
        <p:nvPr/>
      </p:nvGrpSpPr>
      <p:grpSpPr>
        <a:xfrm>
          <a:off x="0" y="0"/>
          <a:ext cx="0" cy="0"/>
          <a:chOff x="0" y="0"/>
          <a:chExt cx="0" cy="0"/>
        </a:xfrm>
      </p:grpSpPr>
      <p:sp>
        <p:nvSpPr>
          <p:cNvPr id="3" name="Rectangle 2"/>
          <p:cNvSpPr/>
          <p:nvPr/>
        </p:nvSpPr>
        <p:spPr>
          <a:xfrm>
            <a:off x="185738" y="171450"/>
            <a:ext cx="11801475" cy="6486525"/>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75249" y="5377416"/>
            <a:ext cx="10592973" cy="861774"/>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Shakib Al Hasan is an eminent al-rounder in the world cricket.</a:t>
            </a:r>
          </a:p>
          <a:p>
            <a:endParaRPr lang="en-US" dirty="0"/>
          </a:p>
        </p:txBody>
      </p:sp>
      <p:sp>
        <p:nvSpPr>
          <p:cNvPr id="6" name="TextBox 5"/>
          <p:cNvSpPr txBox="1"/>
          <p:nvPr/>
        </p:nvSpPr>
        <p:spPr>
          <a:xfrm>
            <a:off x="1783492" y="1401565"/>
            <a:ext cx="3590366" cy="584775"/>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Eminent </a:t>
            </a:r>
            <a:r>
              <a:rPr lang="en-US" sz="3200" dirty="0">
                <a:latin typeface="Times New Roman" panose="02020603050405020304" pitchFamily="18" charset="0"/>
                <a:cs typeface="Times New Roman" panose="02020603050405020304" pitchFamily="18" charset="0"/>
              </a:rPr>
              <a:t>(Adjective</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4715" y="2379533"/>
            <a:ext cx="4279802" cy="2396689"/>
          </a:xfrm>
          <a:prstGeom prst="rect">
            <a:avLst/>
          </a:prstGeom>
        </p:spPr>
      </p:pic>
      <p:sp>
        <p:nvSpPr>
          <p:cNvPr id="7" name="TextBox 6"/>
          <p:cNvSpPr txBox="1"/>
          <p:nvPr/>
        </p:nvSpPr>
        <p:spPr>
          <a:xfrm>
            <a:off x="6130333" y="1401565"/>
            <a:ext cx="3590366" cy="584775"/>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Famous </a:t>
            </a:r>
            <a:r>
              <a:rPr lang="en-US" sz="3200" dirty="0">
                <a:latin typeface="Times New Roman" panose="02020603050405020304" pitchFamily="18" charset="0"/>
                <a:cs typeface="Times New Roman" panose="02020603050405020304" pitchFamily="18" charset="0"/>
              </a:rPr>
              <a:t>, celebrated</a:t>
            </a:r>
          </a:p>
        </p:txBody>
      </p:sp>
      <p:sp>
        <p:nvSpPr>
          <p:cNvPr id="4" name="TextBox 3"/>
          <p:cNvSpPr txBox="1"/>
          <p:nvPr/>
        </p:nvSpPr>
        <p:spPr>
          <a:xfrm>
            <a:off x="4510102" y="300487"/>
            <a:ext cx="2709028" cy="707886"/>
          </a:xfrm>
          <a:prstGeom prst="rect">
            <a:avLst/>
          </a:prstGeom>
          <a:noFill/>
        </p:spPr>
        <p:txBody>
          <a:bodyPr wrap="square" rtlCol="0">
            <a:spAutoFit/>
          </a:bodyPr>
          <a:lstStyle/>
          <a:p>
            <a:r>
              <a:rPr lang="en-US" sz="4000" dirty="0" smtClean="0">
                <a:latin typeface="Times New Roman" panose="02020603050405020304" pitchFamily="18" charset="0"/>
                <a:cs typeface="Times New Roman" panose="02020603050405020304" pitchFamily="18" charset="0"/>
              </a:rPr>
              <a:t>Vocabulary</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408634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edge">
                                      <p:cBhvr>
                                        <p:cTn id="13" dur="2000"/>
                                        <p:tgtEl>
                                          <p:spTgt spid="7"/>
                                        </p:tgtEl>
                                      </p:cBhvr>
                                    </p:animEffect>
                                  </p:childTnLst>
                                </p:cTn>
                              </p:par>
                            </p:childTnLst>
                          </p:cTn>
                        </p:par>
                      </p:childTnLst>
                    </p:cTn>
                  </p:par>
                </p:childTnLst>
              </p:cTn>
              <p:nextCondLst>
                <p:cond evt="onClick" delay="0">
                  <p:tgtEl>
                    <p:spTgt spid="6"/>
                  </p:tgtEl>
                </p:cond>
              </p:nextCondLst>
            </p:seq>
          </p:childTnLst>
        </p:cTn>
      </p:par>
    </p:tnLst>
    <p:bldLst>
      <p:bldP spid="5"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 name="Rectangle 2"/>
          <p:cNvSpPr/>
          <p:nvPr/>
        </p:nvSpPr>
        <p:spPr>
          <a:xfrm>
            <a:off x="185738" y="171450"/>
            <a:ext cx="11801475" cy="6486525"/>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61411" y="1247975"/>
            <a:ext cx="3748213" cy="523220"/>
          </a:xfrm>
          <a:prstGeom prst="rect">
            <a:avLst/>
          </a:prstGeom>
          <a:noFill/>
        </p:spPr>
        <p:txBody>
          <a:bodyPr wrap="square" rtlCol="0">
            <a:spAutoFit/>
          </a:bodyPr>
          <a:lstStyle/>
          <a:p>
            <a:r>
              <a:rPr lang="en-US" sz="2800" dirty="0" smtClean="0"/>
              <a:t>Outstanding (adjective)</a:t>
            </a:r>
            <a:endParaRPr lang="en-US" sz="2800" dirty="0"/>
          </a:p>
        </p:txBody>
      </p:sp>
      <p:sp>
        <p:nvSpPr>
          <p:cNvPr id="2" name="TextBox 1"/>
          <p:cNvSpPr txBox="1"/>
          <p:nvPr/>
        </p:nvSpPr>
        <p:spPr>
          <a:xfrm>
            <a:off x="2996203" y="5760637"/>
            <a:ext cx="6499274" cy="523220"/>
          </a:xfrm>
          <a:prstGeom prst="rect">
            <a:avLst/>
          </a:prstGeom>
          <a:noFill/>
        </p:spPr>
        <p:txBody>
          <a:bodyPr wrap="square" rtlCol="0">
            <a:spAutoFit/>
          </a:bodyPr>
          <a:lstStyle/>
          <a:p>
            <a:r>
              <a:rPr lang="en-US" sz="2800" dirty="0" smtClean="0"/>
              <a:t>Mushfiqur Rahim is an outstanding criketer.</a:t>
            </a:r>
            <a:endParaRPr lang="en-US" sz="2800" dirty="0"/>
          </a:p>
        </p:txBody>
      </p:sp>
      <p:sp>
        <p:nvSpPr>
          <p:cNvPr id="8" name="TextBox 7"/>
          <p:cNvSpPr txBox="1"/>
          <p:nvPr/>
        </p:nvSpPr>
        <p:spPr>
          <a:xfrm>
            <a:off x="6791599" y="1247975"/>
            <a:ext cx="2999515" cy="523220"/>
          </a:xfrm>
          <a:prstGeom prst="rect">
            <a:avLst/>
          </a:prstGeom>
          <a:noFill/>
        </p:spPr>
        <p:txBody>
          <a:bodyPr wrap="square" rtlCol="0">
            <a:spAutoFit/>
          </a:bodyPr>
          <a:lstStyle/>
          <a:p>
            <a:r>
              <a:rPr lang="en-US" sz="2800" dirty="0" smtClean="0"/>
              <a:t>Striking, arresting</a:t>
            </a:r>
            <a:endParaRPr lang="en-US" sz="2800" dirty="0"/>
          </a:p>
        </p:txBody>
      </p:sp>
      <p:sp>
        <p:nvSpPr>
          <p:cNvPr id="7" name="TextBox 6"/>
          <p:cNvSpPr txBox="1"/>
          <p:nvPr/>
        </p:nvSpPr>
        <p:spPr>
          <a:xfrm>
            <a:off x="4496655" y="227567"/>
            <a:ext cx="2709028" cy="707886"/>
          </a:xfrm>
          <a:prstGeom prst="rect">
            <a:avLst/>
          </a:prstGeom>
          <a:noFill/>
        </p:spPr>
        <p:txBody>
          <a:bodyPr wrap="square" rtlCol="0">
            <a:spAutoFit/>
          </a:bodyPr>
          <a:lstStyle/>
          <a:p>
            <a:r>
              <a:rPr lang="en-US" sz="4000" dirty="0" smtClean="0">
                <a:latin typeface="Times New Roman" panose="02020603050405020304" pitchFamily="18" charset="0"/>
                <a:cs typeface="Times New Roman" panose="02020603050405020304" pitchFamily="18" charset="0"/>
              </a:rPr>
              <a:t>Vocabulary</a:t>
            </a:r>
            <a:endParaRPr lang="en-US" sz="4000" dirty="0">
              <a:latin typeface="Times New Roman" panose="02020603050405020304" pitchFamily="18" charset="0"/>
              <a:cs typeface="Times New Roman" panose="02020603050405020304" pitchFamily="18" charset="0"/>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7858" y="2258863"/>
            <a:ext cx="5715964" cy="3241604"/>
          </a:xfrm>
          <a:prstGeom prst="rect">
            <a:avLst/>
          </a:prstGeom>
          <a:ln w="31750">
            <a:solidFill>
              <a:schemeClr val="tx1"/>
            </a:solidFill>
          </a:ln>
        </p:spPr>
      </p:pic>
    </p:spTree>
    <p:extLst>
      <p:ext uri="{BB962C8B-B14F-4D97-AF65-F5344CB8AC3E}">
        <p14:creationId xmlns:p14="http://schemas.microsoft.com/office/powerpoint/2010/main" val="20116558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edge">
                                      <p:cBhvr>
                                        <p:cTn id="13" dur="2000"/>
                                        <p:tgtEl>
                                          <p:spTgt spid="8"/>
                                        </p:tgtEl>
                                      </p:cBhvr>
                                    </p:animEffect>
                                  </p:childTnLst>
                                </p:cTn>
                              </p:par>
                            </p:childTnLst>
                          </p:cTn>
                        </p:par>
                      </p:childTnLst>
                    </p:cTn>
                  </p:par>
                </p:childTnLst>
              </p:cTn>
              <p:nextCondLst>
                <p:cond evt="onClick" delay="0">
                  <p:tgtEl>
                    <p:spTgt spid="6"/>
                  </p:tgtEl>
                </p:cond>
              </p:nextCondLst>
            </p:seq>
          </p:childTnLst>
        </p:cTn>
      </p:par>
    </p:tnLst>
    <p:bldLst>
      <p:bldP spid="2"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 name="Rectangle 2"/>
          <p:cNvSpPr/>
          <p:nvPr/>
        </p:nvSpPr>
        <p:spPr>
          <a:xfrm>
            <a:off x="185738" y="171450"/>
            <a:ext cx="11801475" cy="6486525"/>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9209" y="1112838"/>
            <a:ext cx="3156956" cy="523220"/>
          </a:xfrm>
          <a:prstGeom prst="rect">
            <a:avLst/>
          </a:prstGeom>
          <a:noFill/>
        </p:spPr>
        <p:txBody>
          <a:bodyPr wrap="square" rtlCol="0">
            <a:spAutoFit/>
          </a:bodyPr>
          <a:lstStyle/>
          <a:p>
            <a:r>
              <a:rPr lang="en-US" sz="2800" dirty="0" smtClean="0"/>
              <a:t>Performance </a:t>
            </a:r>
            <a:r>
              <a:rPr lang="en-US" sz="2800" dirty="0"/>
              <a:t>(noun</a:t>
            </a:r>
            <a:r>
              <a:rPr lang="en-US" sz="2800" dirty="0" smtClean="0"/>
              <a:t>)</a:t>
            </a:r>
            <a:endParaRPr lang="en-US" sz="2800" dirty="0"/>
          </a:p>
        </p:txBody>
      </p:sp>
      <p:sp>
        <p:nvSpPr>
          <p:cNvPr id="2" name="TextBox 1"/>
          <p:cNvSpPr txBox="1"/>
          <p:nvPr/>
        </p:nvSpPr>
        <p:spPr>
          <a:xfrm>
            <a:off x="1739558" y="5740158"/>
            <a:ext cx="8693834" cy="523220"/>
          </a:xfrm>
          <a:prstGeom prst="rect">
            <a:avLst/>
          </a:prstGeom>
          <a:noFill/>
        </p:spPr>
        <p:txBody>
          <a:bodyPr wrap="square" rtlCol="0">
            <a:spAutoFit/>
          </a:bodyPr>
          <a:lstStyle/>
          <a:p>
            <a:r>
              <a:rPr lang="en-US" sz="2800" dirty="0" smtClean="0"/>
              <a:t>The children’s performance in the match was eye-catching.</a:t>
            </a:r>
            <a:endParaRPr lang="en-US" sz="2800" dirty="0"/>
          </a:p>
        </p:txBody>
      </p:sp>
      <p:sp>
        <p:nvSpPr>
          <p:cNvPr id="8" name="TextBox 7"/>
          <p:cNvSpPr txBox="1"/>
          <p:nvPr/>
        </p:nvSpPr>
        <p:spPr>
          <a:xfrm>
            <a:off x="5129335" y="1112838"/>
            <a:ext cx="6004707" cy="523220"/>
          </a:xfrm>
          <a:prstGeom prst="rect">
            <a:avLst/>
          </a:prstGeom>
          <a:noFill/>
        </p:spPr>
        <p:txBody>
          <a:bodyPr wrap="square" rtlCol="0">
            <a:spAutoFit/>
          </a:bodyPr>
          <a:lstStyle/>
          <a:p>
            <a:r>
              <a:rPr lang="en-US" sz="2800" dirty="0" smtClean="0"/>
              <a:t>An act of presenting a play, concert etc.</a:t>
            </a:r>
            <a:endParaRPr lang="en-US" sz="2800" dirty="0"/>
          </a:p>
        </p:txBody>
      </p:sp>
      <p:sp>
        <p:nvSpPr>
          <p:cNvPr id="7" name="TextBox 6"/>
          <p:cNvSpPr txBox="1"/>
          <p:nvPr/>
        </p:nvSpPr>
        <p:spPr>
          <a:xfrm>
            <a:off x="4496655" y="227567"/>
            <a:ext cx="2709028" cy="707886"/>
          </a:xfrm>
          <a:prstGeom prst="rect">
            <a:avLst/>
          </a:prstGeom>
          <a:noFill/>
        </p:spPr>
        <p:txBody>
          <a:bodyPr wrap="square" rtlCol="0">
            <a:spAutoFit/>
          </a:bodyPr>
          <a:lstStyle/>
          <a:p>
            <a:r>
              <a:rPr lang="en-US" sz="4000" dirty="0" smtClean="0">
                <a:latin typeface="Times New Roman" panose="02020603050405020304" pitchFamily="18" charset="0"/>
                <a:cs typeface="Times New Roman" panose="02020603050405020304" pitchFamily="18" charset="0"/>
              </a:rPr>
              <a:t>Vocabulary</a:t>
            </a:r>
            <a:endParaRPr lang="en-US" sz="4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18939" y="1976872"/>
            <a:ext cx="4935071" cy="3422472"/>
          </a:xfrm>
          <a:prstGeom prst="rect">
            <a:avLst/>
          </a:prstGeom>
          <a:ln w="31750">
            <a:solidFill>
              <a:schemeClr val="tx1"/>
            </a:solidFill>
          </a:ln>
        </p:spPr>
      </p:pic>
    </p:spTree>
    <p:extLst>
      <p:ext uri="{BB962C8B-B14F-4D97-AF65-F5344CB8AC3E}">
        <p14:creationId xmlns:p14="http://schemas.microsoft.com/office/powerpoint/2010/main" val="126812054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edge">
                                      <p:cBhvr>
                                        <p:cTn id="13" dur="2000"/>
                                        <p:tgtEl>
                                          <p:spTgt spid="8"/>
                                        </p:tgtEl>
                                      </p:cBhvr>
                                    </p:animEffect>
                                  </p:childTnLst>
                                </p:cTn>
                              </p:par>
                            </p:childTnLst>
                          </p:cTn>
                        </p:par>
                      </p:childTnLst>
                    </p:cTn>
                  </p:par>
                </p:childTnLst>
              </p:cTn>
              <p:nextCondLst>
                <p:cond evt="onClick" delay="0">
                  <p:tgtEl>
                    <p:spTgt spid="6"/>
                  </p:tgtEl>
                </p:cond>
              </p:nextCondLst>
            </p:seq>
          </p:childTnLst>
        </p:cTn>
      </p:par>
    </p:tnLst>
    <p:bldLst>
      <p:bldP spid="2"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1244</TotalTime>
  <Words>652</Words>
  <Application>Microsoft Office PowerPoint</Application>
  <PresentationFormat>Widescreen</PresentationFormat>
  <Paragraphs>99</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ASUS</dc:creator>
  <cp:lastModifiedBy>user</cp:lastModifiedBy>
  <cp:revision>423</cp:revision>
  <dcterms:created xsi:type="dcterms:W3CDTF">2015-08-29T18:07:53Z</dcterms:created>
  <dcterms:modified xsi:type="dcterms:W3CDTF">2020-05-11T20:11:01Z</dcterms:modified>
</cp:coreProperties>
</file>