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8" r:id="rId4"/>
    <p:sldId id="283" r:id="rId5"/>
    <p:sldId id="262" r:id="rId6"/>
    <p:sldId id="263" r:id="rId7"/>
    <p:sldId id="271" r:id="rId8"/>
    <p:sldId id="265" r:id="rId9"/>
    <p:sldId id="272" r:id="rId10"/>
    <p:sldId id="273" r:id="rId11"/>
    <p:sldId id="274" r:id="rId12"/>
    <p:sldId id="275" r:id="rId13"/>
    <p:sldId id="276" r:id="rId14"/>
    <p:sldId id="259" r:id="rId15"/>
    <p:sldId id="266" r:id="rId16"/>
    <p:sldId id="277" r:id="rId17"/>
    <p:sldId id="279" r:id="rId18"/>
    <p:sldId id="267" r:id="rId19"/>
    <p:sldId id="268" r:id="rId20"/>
    <p:sldId id="269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UgbKr9EnyJgMGH2vbyYUg==" hashData="VjhQK46pLv9Dc6C32dA9uQ5+KDG0BbF3cswI03eoXJppa+WGwOmkh1T6NY4cX1zE54Klb9txUjSEIDMuUKbHE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1" autoAdjust="0"/>
    <p:restoredTop sz="94614" autoAdjust="0"/>
  </p:normalViewPr>
  <p:slideViewPr>
    <p:cSldViewPr snapToGrid="0">
      <p:cViewPr varScale="1">
        <p:scale>
          <a:sx n="104" d="100"/>
          <a:sy n="104" d="100"/>
        </p:scale>
        <p:origin x="738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58EF6-589A-4D0F-BA46-282358123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84626-4FAB-4A4A-B315-49A6B0C65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C4182-9001-476B-9348-66A13FF30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FD9110-8A9C-4D26-A3B7-028914F4EF0A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BC68A-98DC-4371-966A-0C5E4AF04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C123B-C7E1-4AD8-9144-1978CEBD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A1F4-5A9C-42C1-94BB-65FE7A02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0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50F5A-0C29-4464-96AE-B1A285E52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CE4768-013B-40BD-A2EA-15A2A2FF9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6E80E-143C-45F8-B0AB-BD05F3BA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FD9110-8A9C-4D26-A3B7-028914F4EF0A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8E803-80A7-45DE-88FB-F8E5DCBC8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908B5-16C2-4F82-9E78-83C4A25B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A1F4-5A9C-42C1-94BB-65FE7A02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2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F90F90-834C-45E4-A71B-7C6FB8C1C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0ABA0-2A47-4D7D-A072-518BF7216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B6D4C-CC1B-485C-B658-7E72BA4296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FD9110-8A9C-4D26-A3B7-028914F4EF0A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06664-A786-43A8-94B0-22C88F794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9F0AF-4B9A-441D-9F2E-3B9D80F01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A1F4-5A9C-42C1-94BB-65FE7A02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0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3019F-0076-42FA-943A-97A8B8C1C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6616D-86FD-4AB6-B1C9-886981BD0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09327-DB94-4EB6-B1F4-7B4A34F196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FD9110-8A9C-4D26-A3B7-028914F4EF0A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7255A-7F44-48F8-80C2-566A202DB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1A903-F053-4643-B0F5-BE06B261D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A1F4-5A9C-42C1-94BB-65FE7A02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3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D5F5A-E9A3-42F6-9BA1-0CE13165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934DD-7C21-4733-8C94-09DEC687D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0766D-10F6-419D-A072-E69AF6A47B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FD9110-8A9C-4D26-A3B7-028914F4EF0A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6C555-8208-45B5-B6DE-653AECD19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249E4-DA5E-442F-B92B-2CA6D499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A1F4-5A9C-42C1-94BB-65FE7A02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7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A3DE2-F25E-499C-86DC-2AACAEEBE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D85B5-5CF3-4E8F-9487-FA3AF7AC0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E4018-7BF7-4D2E-8247-B08E2CF08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A43A2-8FA9-4B93-9423-036B431E87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FD9110-8A9C-4D26-A3B7-028914F4EF0A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31374-5F20-48BA-B1C4-B9F370AD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B3194-3737-4F2A-9B6C-CF251FB78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A1F4-5A9C-42C1-94BB-65FE7A02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0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B245-D9D7-437E-9931-7035E61D4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2EB9C-BAFA-454D-8A1E-ACBA35557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D56D3-9777-4C89-92B9-68C2A11CE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F75CAC-9469-484F-9E2F-6AA0171F2A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715319-9B9E-46D8-B41F-13A0DA6953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B7888E-1B6B-4EDD-A4F9-F0D404A6A3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FD9110-8A9C-4D26-A3B7-028914F4EF0A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D5AAB5-B4D0-4D09-BC08-079E3EB2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98D708-B720-4BC8-848B-F0DD512AD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A1F4-5A9C-42C1-94BB-65FE7A02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8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7DDFB-A6FF-421F-AD11-7BEE6621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3FBA98-A055-4372-B720-307354E39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FD9110-8A9C-4D26-A3B7-028914F4EF0A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F720C-6837-4D54-9E85-9DA57F2C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C0995-5C57-453B-924E-6586D3EC5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A1F4-5A9C-42C1-94BB-65FE7A02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7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161E15-41A6-496F-8C5B-DE4166A80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FD9110-8A9C-4D26-A3B7-028914F4EF0A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69DABD-D835-4906-B765-2307131BB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A4F6C-4AE8-4431-A8FA-E0D31F159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A1F4-5A9C-42C1-94BB-65FE7A02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6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F720F-9F66-4808-9B38-EEA72652F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B9A0E-B3F3-4931-8ED0-F1D184C64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EEB35A-D6BD-4EC0-AA6C-4B68C463C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9F0C7-9417-4CA9-8B12-3515E92F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FD9110-8A9C-4D26-A3B7-028914F4EF0A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24F24-F7B3-485D-A02A-D0A138636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6F24C-A429-40C9-841F-1185C81C5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A1F4-5A9C-42C1-94BB-65FE7A02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5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D28C-021F-4F08-A851-E9189F727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D4A46-79CF-4618-A3C7-1446EE7F40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B9244-E185-4608-AE9B-DC7AC9A3D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538B7-2AA1-4730-B4D3-C1AEF30D2A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FD9110-8A9C-4D26-A3B7-028914F4EF0A}" type="datetimeFigureOut">
              <a:rPr lang="en-US" smtClean="0"/>
              <a:t>12-May-20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9A91D-1537-480A-872D-86616093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D07FC-3ECC-420B-B6AF-73911790D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14A1F4-5A9C-42C1-94BB-65FE7A02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4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3DDD03-D636-43D7-B642-7A6E87D8595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558" y="6430242"/>
            <a:ext cx="251430" cy="307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A61024-65DA-4968-B46F-E6B3B6457E1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6" y="6430242"/>
            <a:ext cx="251430" cy="307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0C7470-5188-440F-B287-CB705CED2139}"/>
              </a:ext>
            </a:extLst>
          </p:cNvPr>
          <p:cNvSpPr/>
          <p:nvPr userDrawn="1"/>
        </p:nvSpPr>
        <p:spPr>
          <a:xfrm>
            <a:off x="66675" y="66675"/>
            <a:ext cx="12070080" cy="6729984"/>
          </a:xfrm>
          <a:prstGeom prst="rect">
            <a:avLst/>
          </a:prstGeom>
          <a:noFill/>
          <a:ln w="152400" cap="flat" cmpd="sng">
            <a:gradFill flip="none" rotWithShape="1">
              <a:gsLst>
                <a:gs pos="56000">
                  <a:srgbClr val="C00000"/>
                </a:gs>
                <a:gs pos="93000">
                  <a:schemeClr val="accent4"/>
                </a:gs>
                <a:gs pos="8000">
                  <a:schemeClr val="accent4"/>
                </a:gs>
              </a:gsLst>
              <a:lin ang="2700000" scaled="1"/>
              <a:tileRect/>
            </a:gradFill>
            <a:prstDash val="lgDashDotDot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FE8100-E874-4EB0-9E42-FD37B5D30F42}"/>
              </a:ext>
            </a:extLst>
          </p:cNvPr>
          <p:cNvSpPr/>
          <p:nvPr userDrawn="1"/>
        </p:nvSpPr>
        <p:spPr>
          <a:xfrm>
            <a:off x="133350" y="6405860"/>
            <a:ext cx="11925300" cy="30777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Swandip Banerjee, Asst. Teacher (English), Pallimangal Secondary School, Sonadanga, Khulna. Mobile: 01718503573, E-mail: swandipb1@gmail.com</a:t>
            </a:r>
          </a:p>
        </p:txBody>
      </p:sp>
    </p:spTree>
    <p:extLst>
      <p:ext uri="{BB962C8B-B14F-4D97-AF65-F5344CB8AC3E}">
        <p14:creationId xmlns:p14="http://schemas.microsoft.com/office/powerpoint/2010/main" val="284189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80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411867-311A-43B0-8BDA-73211A6F480B}"/>
              </a:ext>
            </a:extLst>
          </p:cNvPr>
          <p:cNvSpPr txBox="1"/>
          <p:nvPr/>
        </p:nvSpPr>
        <p:spPr>
          <a:xfrm>
            <a:off x="688257" y="235975"/>
            <a:ext cx="2851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Wonder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0221E5-B1B1-4D7B-9164-ACE457D03C7C}"/>
              </a:ext>
            </a:extLst>
          </p:cNvPr>
          <p:cNvSpPr txBox="1"/>
          <p:nvPr/>
        </p:nvSpPr>
        <p:spPr>
          <a:xfrm>
            <a:off x="688258" y="2405714"/>
            <a:ext cx="5201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feeling of surprise.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B954C4-7C79-43BF-B41D-A662794CFC22}"/>
              </a:ext>
            </a:extLst>
          </p:cNvPr>
          <p:cNvSpPr txBox="1"/>
          <p:nvPr/>
        </p:nvSpPr>
        <p:spPr>
          <a:xfrm>
            <a:off x="688258" y="4829383"/>
            <a:ext cx="5933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9975" indent="-2339975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Synonym: astonishment,      amazement.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68135C-B546-4D67-AA0A-600AAEE5B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5871" y="1165328"/>
            <a:ext cx="4227871" cy="4527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500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411867-311A-43B0-8BDA-73211A6F480B}"/>
              </a:ext>
            </a:extLst>
          </p:cNvPr>
          <p:cNvSpPr txBox="1"/>
          <p:nvPr/>
        </p:nvSpPr>
        <p:spPr>
          <a:xfrm>
            <a:off x="688257" y="235975"/>
            <a:ext cx="2851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Fantasy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0221E5-B1B1-4D7B-9164-ACE457D03C7C}"/>
              </a:ext>
            </a:extLst>
          </p:cNvPr>
          <p:cNvSpPr txBox="1"/>
          <p:nvPr/>
        </p:nvSpPr>
        <p:spPr>
          <a:xfrm>
            <a:off x="688257" y="1886348"/>
            <a:ext cx="52012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activity of imagining things, especially things that are impossible or improbable.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B954C4-7C79-43BF-B41D-A662794CFC22}"/>
              </a:ext>
            </a:extLst>
          </p:cNvPr>
          <p:cNvSpPr txBox="1"/>
          <p:nvPr/>
        </p:nvSpPr>
        <p:spPr>
          <a:xfrm>
            <a:off x="688258" y="4829383"/>
            <a:ext cx="5933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9975" indent="-2339975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Synonym: imagination, visualization.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68135C-B546-4D67-AA0A-600AAEE5B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400950"/>
            <a:ext cx="5879690" cy="5751872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3659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411867-311A-43B0-8BDA-73211A6F480B}"/>
              </a:ext>
            </a:extLst>
          </p:cNvPr>
          <p:cNvSpPr txBox="1"/>
          <p:nvPr/>
        </p:nvSpPr>
        <p:spPr>
          <a:xfrm>
            <a:off x="688257" y="235975"/>
            <a:ext cx="2851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Melt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0221E5-B1B1-4D7B-9164-ACE457D03C7C}"/>
              </a:ext>
            </a:extLst>
          </p:cNvPr>
          <p:cNvSpPr txBox="1"/>
          <p:nvPr/>
        </p:nvSpPr>
        <p:spPr>
          <a:xfrm>
            <a:off x="688257" y="1886348"/>
            <a:ext cx="5201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Become liquefied by heat.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B954C4-7C79-43BF-B41D-A662794CFC22}"/>
              </a:ext>
            </a:extLst>
          </p:cNvPr>
          <p:cNvSpPr txBox="1"/>
          <p:nvPr/>
        </p:nvSpPr>
        <p:spPr>
          <a:xfrm>
            <a:off x="688258" y="4829383"/>
            <a:ext cx="5933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9975" indent="-2339975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Synonym: dissolve, defrost.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68135C-B546-4D67-AA0A-600AAEE5B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432620"/>
            <a:ext cx="5840361" cy="5633884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069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411867-311A-43B0-8BDA-73211A6F480B}"/>
              </a:ext>
            </a:extLst>
          </p:cNvPr>
          <p:cNvSpPr txBox="1"/>
          <p:nvPr/>
        </p:nvSpPr>
        <p:spPr>
          <a:xfrm>
            <a:off x="688257" y="235975"/>
            <a:ext cx="2851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0221E5-B1B1-4D7B-9164-ACE457D03C7C}"/>
              </a:ext>
            </a:extLst>
          </p:cNvPr>
          <p:cNvSpPr txBox="1"/>
          <p:nvPr/>
        </p:nvSpPr>
        <p:spPr>
          <a:xfrm>
            <a:off x="688257" y="1886348"/>
            <a:ext cx="5201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Move from a lower position to higher one.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B954C4-7C79-43BF-B41D-A662794CFC22}"/>
              </a:ext>
            </a:extLst>
          </p:cNvPr>
          <p:cNvSpPr txBox="1"/>
          <p:nvPr/>
        </p:nvSpPr>
        <p:spPr>
          <a:xfrm>
            <a:off x="688258" y="4829383"/>
            <a:ext cx="4277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9975" indent="-2339975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Synonym: ascend, get up.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68135C-B546-4D67-AA0A-600AAEE5B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9084" y="383458"/>
            <a:ext cx="6607277" cy="5769363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8103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1EB8D67-D955-44AF-92BC-A356E1916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070082"/>
              </p:ext>
            </p:extLst>
          </p:nvPr>
        </p:nvGraphicFramePr>
        <p:xfrm>
          <a:off x="4664364" y="1309034"/>
          <a:ext cx="7232071" cy="4728960"/>
        </p:xfrm>
        <a:graphic>
          <a:graphicData uri="http://schemas.openxmlformats.org/drawingml/2006/table">
            <a:tbl>
              <a:tblPr/>
              <a:tblGrid>
                <a:gridCol w="2456921">
                  <a:extLst>
                    <a:ext uri="{9D8B030D-6E8A-4147-A177-3AD203B41FA5}">
                      <a16:colId xmlns:a16="http://schemas.microsoft.com/office/drawing/2014/main" val="4030871717"/>
                    </a:ext>
                  </a:extLst>
                </a:gridCol>
                <a:gridCol w="4775150">
                  <a:extLst>
                    <a:ext uri="{9D8B030D-6E8A-4147-A177-3AD203B41FA5}">
                      <a16:colId xmlns:a16="http://schemas.microsoft.com/office/drawing/2014/main" val="2235856532"/>
                    </a:ext>
                  </a:extLst>
                </a:gridCol>
              </a:tblGrid>
              <a:tr h="221351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2800" b="1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Eleanor Farjeon</a:t>
                      </a:r>
                    </a:p>
                  </a:txBody>
                  <a:tcPr marL="80580" marR="80580" marT="40290" marB="4029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482307"/>
                  </a:ext>
                </a:extLst>
              </a:tr>
              <a:tr h="571487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Born</a:t>
                      </a:r>
                    </a:p>
                  </a:txBody>
                  <a:tcPr marL="80580" marR="80580" marT="40290" marB="4029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February, 1881</a:t>
                      </a:r>
                      <a:br>
                        <a:rPr lang="en-US" sz="2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Strand, London</a:t>
                      </a:r>
                      <a:r>
                        <a:rPr lang="en-US" sz="2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England.</a:t>
                      </a:r>
                    </a:p>
                  </a:txBody>
                  <a:tcPr marL="80580" marR="80580" marT="40290" marB="4029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587091"/>
                  </a:ext>
                </a:extLst>
              </a:tr>
              <a:tr h="396419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Died</a:t>
                      </a:r>
                    </a:p>
                  </a:txBody>
                  <a:tcPr marL="80580" marR="80580" marT="40290" marB="4029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June, 1965 (aged 84)</a:t>
                      </a:r>
                      <a:br>
                        <a:rPr lang="en-US" sz="2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Hampstead</a:t>
                      </a:r>
                      <a:r>
                        <a:rPr lang="en-US" sz="2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London, England.</a:t>
                      </a:r>
                    </a:p>
                  </a:txBody>
                  <a:tcPr marL="80580" marR="80580" marT="40290" marB="4029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994797"/>
                  </a:ext>
                </a:extLst>
              </a:tr>
              <a:tr h="221351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 name</a:t>
                      </a:r>
                    </a:p>
                  </a:txBody>
                  <a:tcPr marL="80580" marR="80580" marT="40290" marB="4029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Tomfool, Merry Andrew, Chimaera</a:t>
                      </a:r>
                    </a:p>
                  </a:txBody>
                  <a:tcPr marL="80580" marR="80580" marT="40290" marB="4029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067806"/>
                  </a:ext>
                </a:extLst>
              </a:tr>
              <a:tr h="221351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Nationality</a:t>
                      </a:r>
                    </a:p>
                  </a:txBody>
                  <a:tcPr marL="80580" marR="80580" marT="40290" marB="4029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British</a:t>
                      </a:r>
                    </a:p>
                  </a:txBody>
                  <a:tcPr marL="80580" marR="80580" marT="40290" marB="4029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371580"/>
                  </a:ext>
                </a:extLst>
              </a:tr>
              <a:tr h="221351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Genre</a:t>
                      </a:r>
                    </a:p>
                  </a:txBody>
                  <a:tcPr marL="80580" marR="80580" marT="40290" marB="4029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Children's literature</a:t>
                      </a:r>
                    </a:p>
                  </a:txBody>
                  <a:tcPr marL="80580" marR="80580" marT="40290" marB="4029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943873"/>
                  </a:ext>
                </a:extLst>
              </a:tr>
              <a:tr h="221351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Notable works</a:t>
                      </a:r>
                    </a:p>
                  </a:txBody>
                  <a:tcPr marL="80580" marR="80580" marT="40290" marB="4029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Morning Has Broken</a:t>
                      </a:r>
                      <a:endParaRPr lang="en-US" sz="2400" i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0" marR="80580" marT="40290" marB="4029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966828"/>
                  </a:ext>
                </a:extLst>
              </a:tr>
              <a:tr h="440484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Notable awards</a:t>
                      </a:r>
                    </a:p>
                  </a:txBody>
                  <a:tcPr marL="80580" marR="80580" marT="40290" marB="4029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Carnegie Medal</a:t>
                      </a:r>
                      <a:r>
                        <a:rPr lang="en-US" sz="2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1955</a:t>
                      </a:r>
                      <a:br>
                        <a:rPr lang="en-US" sz="2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Hans Christian Andersen Award </a:t>
                      </a:r>
                      <a:r>
                        <a:rPr lang="en-US" sz="24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1956</a:t>
                      </a:r>
                    </a:p>
                  </a:txBody>
                  <a:tcPr marL="80580" marR="80580" marT="40290" marB="4029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8451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447DB61-9119-4FB3-A0F6-A073A95B8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5565" y="1309034"/>
            <a:ext cx="4248724" cy="472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A4DD74-C466-4737-A871-4E48DD99EC3F}"/>
              </a:ext>
            </a:extLst>
          </p:cNvPr>
          <p:cNvSpPr txBox="1"/>
          <p:nvPr/>
        </p:nvSpPr>
        <p:spPr>
          <a:xfrm>
            <a:off x="3172691" y="18472"/>
            <a:ext cx="5846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glance</a:t>
            </a:r>
          </a:p>
        </p:txBody>
      </p:sp>
    </p:spTree>
    <p:extLst>
      <p:ext uri="{BB962C8B-B14F-4D97-AF65-F5344CB8AC3E}">
        <p14:creationId xmlns:p14="http://schemas.microsoft.com/office/powerpoint/2010/main" val="1106304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24E9D8-6A8B-4E1C-BC5C-0C44EA1FB6EA}"/>
              </a:ext>
            </a:extLst>
          </p:cNvPr>
          <p:cNvSpPr txBox="1"/>
          <p:nvPr/>
        </p:nvSpPr>
        <p:spPr>
          <a:xfrm>
            <a:off x="6892414" y="175753"/>
            <a:ext cx="4709652" cy="6247864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Eleanor Farjeon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worlds of wonder are our books!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one opens them and looks,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ideas and people rise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our fancies and our eyes.</a:t>
            </a:r>
          </a:p>
          <a:p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room we sit in melts away,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we find ourselves at play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some one who, before the end,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become our chosen friend.</a:t>
            </a:r>
          </a:p>
          <a:p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we sail along the page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some other land or age.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Here's our body in the chair,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our mind is over there.</a:t>
            </a:r>
          </a:p>
          <a:p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book is a magic box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with a touch a child unlocks.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between their outside covers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Books hold all things for their lovers.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F5EB51-80FB-4F11-A222-3BCC330CAF75}"/>
              </a:ext>
            </a:extLst>
          </p:cNvPr>
          <p:cNvSpPr txBox="1"/>
          <p:nvPr/>
        </p:nvSpPr>
        <p:spPr>
          <a:xfrm>
            <a:off x="363794" y="275304"/>
            <a:ext cx="6263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listen to the poem.</a:t>
            </a:r>
          </a:p>
        </p:txBody>
      </p:sp>
      <p:pic>
        <p:nvPicPr>
          <p:cNvPr id="7" name="Books.MP3">
            <a:hlinkClick r:id="" action="ppaction://media"/>
            <a:extLst>
              <a:ext uri="{FF2B5EF4-FFF2-40B4-BE49-F238E27FC236}">
                <a16:creationId xmlns:a16="http://schemas.microsoft.com/office/drawing/2014/main" id="{05099385-1B93-4074-BC60-DC1A679571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3329" y="1688691"/>
            <a:ext cx="3050457" cy="305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352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69F67E-A1C9-4594-8AE6-97D43C610B38}"/>
              </a:ext>
            </a:extLst>
          </p:cNvPr>
          <p:cNvSpPr/>
          <p:nvPr/>
        </p:nvSpPr>
        <p:spPr>
          <a:xfrm>
            <a:off x="216311" y="1088921"/>
            <a:ext cx="5604387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worlds of wonder are our books!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one opens them and looks,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ideas and people rise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our fancies and our eyes.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9B04F8-CCD6-4B65-BA7E-CCC5A68FCC65}"/>
              </a:ext>
            </a:extLst>
          </p:cNvPr>
          <p:cNvSpPr/>
          <p:nvPr/>
        </p:nvSpPr>
        <p:spPr>
          <a:xfrm>
            <a:off x="6288957" y="719589"/>
            <a:ext cx="5604387" cy="230832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poem "The Book ",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Eleanor Farjeon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brings forward the importance of books in a man's life. She says that books play a wonderful job in our lives. Books arouse in men many new ideas that help them to awake and see the world in a new way.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CA70B1-2BD7-4831-90CD-FC4BA35AA8BC}"/>
              </a:ext>
            </a:extLst>
          </p:cNvPr>
          <p:cNvSpPr txBox="1"/>
          <p:nvPr/>
        </p:nvSpPr>
        <p:spPr>
          <a:xfrm>
            <a:off x="1280653" y="231330"/>
            <a:ext cx="3082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D3DBA6-665D-419C-80C1-FA77694A853B}"/>
              </a:ext>
            </a:extLst>
          </p:cNvPr>
          <p:cNvSpPr txBox="1"/>
          <p:nvPr/>
        </p:nvSpPr>
        <p:spPr>
          <a:xfrm>
            <a:off x="7270956" y="115952"/>
            <a:ext cx="364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Explanation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9E7EA1-EEF1-4E6E-A8D9-71F48912B4EB}"/>
              </a:ext>
            </a:extLst>
          </p:cNvPr>
          <p:cNvSpPr/>
          <p:nvPr/>
        </p:nvSpPr>
        <p:spPr>
          <a:xfrm>
            <a:off x="216311" y="3798332"/>
            <a:ext cx="5604387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room we sit in melts away,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we find ourselves at play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some one who, before the end,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become our chosen friend.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153B72-7B55-4BCE-BB69-06AB940D2C63}"/>
              </a:ext>
            </a:extLst>
          </p:cNvPr>
          <p:cNvSpPr/>
          <p:nvPr/>
        </p:nvSpPr>
        <p:spPr>
          <a:xfrm>
            <a:off x="6288958" y="3613666"/>
            <a:ext cx="5604386" cy="193899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study or go through a book sitting in a room all alone. But in our thoughts we find ourselves in some other ground where there is some other character as our much loved company.</a:t>
            </a:r>
          </a:p>
        </p:txBody>
      </p:sp>
    </p:spTree>
    <p:extLst>
      <p:ext uri="{BB962C8B-B14F-4D97-AF65-F5344CB8AC3E}">
        <p14:creationId xmlns:p14="http://schemas.microsoft.com/office/powerpoint/2010/main" val="3994596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69F67E-A1C9-4594-8AE6-97D43C610B38}"/>
              </a:ext>
            </a:extLst>
          </p:cNvPr>
          <p:cNvSpPr/>
          <p:nvPr/>
        </p:nvSpPr>
        <p:spPr>
          <a:xfrm>
            <a:off x="265471" y="914521"/>
            <a:ext cx="5604387" cy="181588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we sail along the page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some other land or age.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Here's our body in the chair,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our mind is over there.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9B04F8-CCD6-4B65-BA7E-CCC5A68FCC65}"/>
              </a:ext>
            </a:extLst>
          </p:cNvPr>
          <p:cNvSpPr/>
          <p:nvPr/>
        </p:nvSpPr>
        <p:spPr>
          <a:xfrm>
            <a:off x="6322140" y="852966"/>
            <a:ext cx="5486399" cy="193899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Books take us away to some other land or era/time. As such, physically we are in the chair of our room but mentally we sail out with the words of the books to somewhere unknown.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CA70B1-2BD7-4831-90CD-FC4BA35AA8BC}"/>
              </a:ext>
            </a:extLst>
          </p:cNvPr>
          <p:cNvSpPr txBox="1"/>
          <p:nvPr/>
        </p:nvSpPr>
        <p:spPr>
          <a:xfrm>
            <a:off x="1526459" y="87831"/>
            <a:ext cx="3082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D3DBA6-665D-419C-80C1-FA77694A853B}"/>
              </a:ext>
            </a:extLst>
          </p:cNvPr>
          <p:cNvSpPr txBox="1"/>
          <p:nvPr/>
        </p:nvSpPr>
        <p:spPr>
          <a:xfrm>
            <a:off x="7384026" y="87831"/>
            <a:ext cx="3362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Explanation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CFFD0E-F290-4FFE-9DB5-2B2873B14E96}"/>
              </a:ext>
            </a:extLst>
          </p:cNvPr>
          <p:cNvSpPr/>
          <p:nvPr/>
        </p:nvSpPr>
        <p:spPr>
          <a:xfrm>
            <a:off x="265471" y="3653013"/>
            <a:ext cx="5604387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book is a magic box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with a touch a child unlocks.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between their outside covers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Books hold all things for their lovers.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33D853-8AB3-45DD-BAFB-88108144F72B}"/>
              </a:ext>
            </a:extLst>
          </p:cNvPr>
          <p:cNvSpPr/>
          <p:nvPr/>
        </p:nvSpPr>
        <p:spPr>
          <a:xfrm>
            <a:off x="6322143" y="3468347"/>
            <a:ext cx="5486396" cy="193899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Poetess calls every book a magic box. It's very touch unlocks a child's mind. The one who loves books can find every turn of the world and his life in its words. He would hardly strive for any other company.</a:t>
            </a:r>
          </a:p>
        </p:txBody>
      </p:sp>
    </p:spTree>
    <p:extLst>
      <p:ext uri="{BB962C8B-B14F-4D97-AF65-F5344CB8AC3E}">
        <p14:creationId xmlns:p14="http://schemas.microsoft.com/office/powerpoint/2010/main" val="312288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7C1B4A-DE3F-4F61-A647-8D69BA235149}"/>
              </a:ext>
            </a:extLst>
          </p:cNvPr>
          <p:cNvSpPr txBox="1"/>
          <p:nvPr/>
        </p:nvSpPr>
        <p:spPr>
          <a:xfrm>
            <a:off x="929146" y="2347757"/>
            <a:ext cx="103337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What does the poet say about the good things that reading a book can do to you?</a:t>
            </a:r>
          </a:p>
          <a:p>
            <a:pPr algn="just"/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628650"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What other benefits can you think of reading books?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1C84DB-2806-46DF-A85C-BD106201069F}"/>
              </a:ext>
            </a:extLst>
          </p:cNvPr>
          <p:cNvSpPr txBox="1"/>
          <p:nvPr/>
        </p:nvSpPr>
        <p:spPr>
          <a:xfrm>
            <a:off x="3023419" y="255638"/>
            <a:ext cx="61451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</p:spTree>
    <p:extLst>
      <p:ext uri="{BB962C8B-B14F-4D97-AF65-F5344CB8AC3E}">
        <p14:creationId xmlns:p14="http://schemas.microsoft.com/office/powerpoint/2010/main" val="322103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F9DC02-B96D-4D85-9F88-9F8ED392D9B9}"/>
              </a:ext>
            </a:extLst>
          </p:cNvPr>
          <p:cNvSpPr txBox="1"/>
          <p:nvPr/>
        </p:nvSpPr>
        <p:spPr>
          <a:xfrm>
            <a:off x="2771774" y="226143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B1DCAC-2F85-4B17-B578-B195E0DBC1DC}"/>
              </a:ext>
            </a:extLst>
          </p:cNvPr>
          <p:cNvSpPr txBox="1"/>
          <p:nvPr/>
        </p:nvSpPr>
        <p:spPr>
          <a:xfrm>
            <a:off x="452283" y="2812026"/>
            <a:ext cx="112874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How does a book help us to go to a new world?</a:t>
            </a: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Why is a book compared to magic box?</a:t>
            </a:r>
          </a:p>
        </p:txBody>
      </p:sp>
    </p:spTree>
    <p:extLst>
      <p:ext uri="{BB962C8B-B14F-4D97-AF65-F5344CB8AC3E}">
        <p14:creationId xmlns:p14="http://schemas.microsoft.com/office/powerpoint/2010/main" val="35123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37D008-602D-488F-AC06-53BEA283F83C}"/>
              </a:ext>
            </a:extLst>
          </p:cNvPr>
          <p:cNvSpPr txBox="1"/>
          <p:nvPr/>
        </p:nvSpPr>
        <p:spPr>
          <a:xfrm>
            <a:off x="316598" y="0"/>
            <a:ext cx="112677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are welcome</a:t>
            </a:r>
          </a:p>
        </p:txBody>
      </p:sp>
    </p:spTree>
    <p:extLst>
      <p:ext uri="{BB962C8B-B14F-4D97-AF65-F5344CB8AC3E}">
        <p14:creationId xmlns:p14="http://schemas.microsoft.com/office/powerpoint/2010/main" val="325942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2E5FBB-317B-41EE-A3A1-F883DA6CA078}"/>
              </a:ext>
            </a:extLst>
          </p:cNvPr>
          <p:cNvSpPr txBox="1"/>
          <p:nvPr/>
        </p:nvSpPr>
        <p:spPr>
          <a:xfrm>
            <a:off x="2771775" y="0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D2284B-B45A-46EA-AE1C-2D946A8AB865}"/>
              </a:ext>
            </a:extLst>
          </p:cNvPr>
          <p:cNvSpPr txBox="1"/>
          <p:nvPr/>
        </p:nvSpPr>
        <p:spPr>
          <a:xfrm>
            <a:off x="570270" y="3162300"/>
            <a:ext cx="113070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a summary of the poem ‘B’ ‘</a:t>
            </a:r>
            <a:r>
              <a:rPr lang="en-US" sz="5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 in no more than 90 to 100 words.</a:t>
            </a:r>
          </a:p>
        </p:txBody>
      </p:sp>
    </p:spTree>
    <p:extLst>
      <p:ext uri="{BB962C8B-B14F-4D97-AF65-F5344CB8AC3E}">
        <p14:creationId xmlns:p14="http://schemas.microsoft.com/office/powerpoint/2010/main" val="196356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BFDE6DB-4408-4C74-85A6-874DC9F77845}"/>
              </a:ext>
            </a:extLst>
          </p:cNvPr>
          <p:cNvSpPr txBox="1"/>
          <p:nvPr/>
        </p:nvSpPr>
        <p:spPr>
          <a:xfrm>
            <a:off x="2831689" y="2011654"/>
            <a:ext cx="6528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all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F7EA2F-E20B-4C3F-A842-EC81B5D0AFFE}"/>
              </a:ext>
            </a:extLst>
          </p:cNvPr>
          <p:cNvSpPr/>
          <p:nvPr/>
        </p:nvSpPr>
        <p:spPr>
          <a:xfrm>
            <a:off x="2851354" y="4640515"/>
            <a:ext cx="650895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Books be your constant company.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9C088A-AFAC-425D-8725-7E46F7358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9" y="135961"/>
            <a:ext cx="2495802" cy="6255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F3BC8C-D656-4E05-A996-7C411A558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8066" y="135961"/>
            <a:ext cx="2476115" cy="6255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F1F3D0-C40F-487C-834B-67BE98BFD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97" y="135961"/>
            <a:ext cx="6969667" cy="1466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8597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231AF8-C0CD-40EE-867A-CB107AE051FB}"/>
              </a:ext>
            </a:extLst>
          </p:cNvPr>
          <p:cNvSpPr txBox="1"/>
          <p:nvPr/>
        </p:nvSpPr>
        <p:spPr>
          <a:xfrm>
            <a:off x="2771775" y="152019"/>
            <a:ext cx="6648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BAA483-A2CC-4B63-B417-FD95FF967591}"/>
              </a:ext>
            </a:extLst>
          </p:cNvPr>
          <p:cNvSpPr txBox="1"/>
          <p:nvPr/>
        </p:nvSpPr>
        <p:spPr>
          <a:xfrm>
            <a:off x="499872" y="1914144"/>
            <a:ext cx="71323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Swandip Banerjee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Asst. Teacher (English)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Pallimangal Secondary School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Sonadanga, Khulna.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Mob: 01718503573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swandipb1@gmail.com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DFFB25-1AA8-46FC-996D-93AAB2CE9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304" y="1598568"/>
            <a:ext cx="3609824" cy="455839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27D845-0B20-4984-8D3A-0CA9324A1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6104"/>
            <a:ext cx="1370687" cy="1637837"/>
          </a:xfrm>
          <a:prstGeom prst="ellipse">
            <a:avLst/>
          </a:prstGeom>
          <a:ln w="63500" cap="rnd">
            <a:solidFill>
              <a:schemeClr val="accent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096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227DED-B185-4EED-9FF4-13F051B041B5}"/>
              </a:ext>
            </a:extLst>
          </p:cNvPr>
          <p:cNvSpPr txBox="1"/>
          <p:nvPr/>
        </p:nvSpPr>
        <p:spPr>
          <a:xfrm>
            <a:off x="6384131" y="3293744"/>
            <a:ext cx="2576051" cy="769441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98ED6D-3E69-4392-B76A-E7ECF5EE8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4" y="119319"/>
            <a:ext cx="2296906" cy="2794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F016B2-9B1C-40FB-A77C-F9A61D396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85" y="197977"/>
            <a:ext cx="2296906" cy="27947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85233D-82D4-4A8C-B51A-6ADC62C33D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76" y="119319"/>
            <a:ext cx="2296906" cy="27947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9EEE83-421F-4D80-8A15-4D0808D6C9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19319"/>
            <a:ext cx="2296906" cy="27947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26EE06-5DA0-4201-A142-D7C1847D49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240" y="3429000"/>
            <a:ext cx="2461483" cy="29361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F66250-AF5D-4CFD-BA38-DB077EF029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7" y="3381360"/>
            <a:ext cx="2365732" cy="29361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FC152A-EA5E-4D86-AA4B-EAD2197340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154" y="3476640"/>
            <a:ext cx="2296906" cy="284090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91BDE51-4241-4C2D-91C8-B087D22CB2A5}"/>
              </a:ext>
            </a:extLst>
          </p:cNvPr>
          <p:cNvSpPr txBox="1"/>
          <p:nvPr/>
        </p:nvSpPr>
        <p:spPr>
          <a:xfrm>
            <a:off x="5869858" y="4493342"/>
            <a:ext cx="3431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these?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2E056E-BB2D-46D4-A673-997C52037510}"/>
              </a:ext>
            </a:extLst>
          </p:cNvPr>
          <p:cNvSpPr txBox="1"/>
          <p:nvPr/>
        </p:nvSpPr>
        <p:spPr>
          <a:xfrm>
            <a:off x="5699291" y="5441459"/>
            <a:ext cx="3602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books.</a:t>
            </a:r>
          </a:p>
        </p:txBody>
      </p:sp>
    </p:spTree>
    <p:extLst>
      <p:ext uri="{BB962C8B-B14F-4D97-AF65-F5344CB8AC3E}">
        <p14:creationId xmlns:p14="http://schemas.microsoft.com/office/powerpoint/2010/main" val="296078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0945BA-F3EF-4EAB-AD37-D2CAF8C49FC9}"/>
              </a:ext>
            </a:extLst>
          </p:cNvPr>
          <p:cNvSpPr txBox="1"/>
          <p:nvPr/>
        </p:nvSpPr>
        <p:spPr>
          <a:xfrm>
            <a:off x="0" y="214158"/>
            <a:ext cx="11818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Today, Our topic of the class is……….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5C33B1-BA17-4C1B-8FEB-7435D66FE80B}"/>
              </a:ext>
            </a:extLst>
          </p:cNvPr>
          <p:cNvSpPr txBox="1"/>
          <p:nvPr/>
        </p:nvSpPr>
        <p:spPr>
          <a:xfrm>
            <a:off x="68823" y="1406824"/>
            <a:ext cx="11680723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poem written by- Eleanor Farjeon)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Unit-14                                                       Lesson-01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BF9A5F-EBEB-4AE6-B850-957CC752A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08" y="3785420"/>
            <a:ext cx="2383555" cy="255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73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524523-B49B-4352-8A89-999486186249}"/>
              </a:ext>
            </a:extLst>
          </p:cNvPr>
          <p:cNvSpPr txBox="1"/>
          <p:nvPr/>
        </p:nvSpPr>
        <p:spPr>
          <a:xfrm>
            <a:off x="304800" y="152429"/>
            <a:ext cx="1158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7085B4-20B6-417B-931C-4F297BD64B0A}"/>
              </a:ext>
            </a:extLst>
          </p:cNvPr>
          <p:cNvSpPr txBox="1"/>
          <p:nvPr/>
        </p:nvSpPr>
        <p:spPr>
          <a:xfrm>
            <a:off x="481781" y="1696065"/>
            <a:ext cx="1140541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we have studied the poem (Lesson-01), we will be able to………………..</a:t>
            </a:r>
          </a:p>
          <a:p>
            <a:pPr marL="511175" indent="-511175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 and use English sounds, stress and intonation.</a:t>
            </a:r>
          </a:p>
          <a:p>
            <a:pPr algn="just">
              <a:buClr>
                <a:srgbClr val="C00000"/>
              </a:buClr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understand and enjoy the poem.</a:t>
            </a:r>
          </a:p>
          <a:p>
            <a:pPr algn="just">
              <a:buClr>
                <a:srgbClr val="C00000"/>
              </a:buClr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interpret, evaluate and summarise literary texts.</a:t>
            </a:r>
          </a:p>
        </p:txBody>
      </p:sp>
    </p:spTree>
    <p:extLst>
      <p:ext uri="{BB962C8B-B14F-4D97-AF65-F5344CB8AC3E}">
        <p14:creationId xmlns:p14="http://schemas.microsoft.com/office/powerpoint/2010/main" val="280782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9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650"/>
                            </p:stCondLst>
                            <p:childTnLst>
                              <p:par>
                                <p:cTn id="1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989C25-3758-4345-B819-AD1C619DA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25382"/>
            <a:ext cx="5991386" cy="366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E8777F-7EF7-41C8-8CDA-B7BE02D02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13" y="125383"/>
            <a:ext cx="5991386" cy="3661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3940DC-C6D8-4757-81DC-C01D17079E8E}"/>
              </a:ext>
            </a:extLst>
          </p:cNvPr>
          <p:cNvSpPr/>
          <p:nvPr/>
        </p:nvSpPr>
        <p:spPr>
          <a:xfrm>
            <a:off x="176981" y="4214336"/>
            <a:ext cx="1181837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you read any books other than your English and Bangla textbooks?</a:t>
            </a:r>
          </a:p>
          <a:p>
            <a:pPr marL="342900" indent="-342900">
              <a:buAutoNum type="arabicPeriod"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yes, what kind of books do you read?</a:t>
            </a:r>
          </a:p>
          <a:p>
            <a:pPr marL="342900" indent="-342900">
              <a:buAutoNum type="arabicPeriod"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Now, write one or two reasons why you read those books and share with your partner.</a:t>
            </a:r>
          </a:p>
        </p:txBody>
      </p:sp>
    </p:spTree>
    <p:extLst>
      <p:ext uri="{BB962C8B-B14F-4D97-AF65-F5344CB8AC3E}">
        <p14:creationId xmlns:p14="http://schemas.microsoft.com/office/powerpoint/2010/main" val="682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3C851E-CE2C-4F69-A599-D2161530A032}"/>
              </a:ext>
            </a:extLst>
          </p:cNvPr>
          <p:cNvSpPr txBox="1"/>
          <p:nvPr/>
        </p:nvSpPr>
        <p:spPr>
          <a:xfrm>
            <a:off x="393290" y="2091766"/>
            <a:ext cx="116708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Unknown words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411867-311A-43B0-8BDA-73211A6F480B}"/>
              </a:ext>
            </a:extLst>
          </p:cNvPr>
          <p:cNvSpPr txBox="1"/>
          <p:nvPr/>
        </p:nvSpPr>
        <p:spPr>
          <a:xfrm>
            <a:off x="501445" y="314633"/>
            <a:ext cx="265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1AC11A-59D9-4AE7-A698-83724EEE8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7715" y="1068267"/>
            <a:ext cx="4476137" cy="53226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0221E5-B1B1-4D7B-9164-ACE457D03C7C}"/>
              </a:ext>
            </a:extLst>
          </p:cNvPr>
          <p:cNvSpPr txBox="1"/>
          <p:nvPr/>
        </p:nvSpPr>
        <p:spPr>
          <a:xfrm>
            <a:off x="548148" y="1764892"/>
            <a:ext cx="41516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thing that lies on, over or around something.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E8A53C1-CF78-4060-BF44-41743C523E03}"/>
              </a:ext>
            </a:extLst>
          </p:cNvPr>
          <p:cNvSpPr/>
          <p:nvPr/>
        </p:nvSpPr>
        <p:spPr>
          <a:xfrm rot="7200000">
            <a:off x="10551641" y="473445"/>
            <a:ext cx="1247524" cy="846934"/>
          </a:xfrm>
          <a:prstGeom prst="righ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B954C4-7C79-43BF-B41D-A662794CFC22}"/>
              </a:ext>
            </a:extLst>
          </p:cNvPr>
          <p:cNvSpPr txBox="1"/>
          <p:nvPr/>
        </p:nvSpPr>
        <p:spPr>
          <a:xfrm>
            <a:off x="496985" y="4296734"/>
            <a:ext cx="4476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Synonym: Casing.</a:t>
            </a:r>
          </a:p>
        </p:txBody>
      </p:sp>
    </p:spTree>
    <p:extLst>
      <p:ext uri="{BB962C8B-B14F-4D97-AF65-F5344CB8AC3E}">
        <p14:creationId xmlns:p14="http://schemas.microsoft.com/office/powerpoint/2010/main" val="358966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3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411867-311A-43B0-8BDA-73211A6F480B}"/>
              </a:ext>
            </a:extLst>
          </p:cNvPr>
          <p:cNvSpPr txBox="1"/>
          <p:nvPr/>
        </p:nvSpPr>
        <p:spPr>
          <a:xfrm>
            <a:off x="688258" y="235975"/>
            <a:ext cx="265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Unlock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0221E5-B1B1-4D7B-9164-ACE457D03C7C}"/>
              </a:ext>
            </a:extLst>
          </p:cNvPr>
          <p:cNvSpPr txBox="1"/>
          <p:nvPr/>
        </p:nvSpPr>
        <p:spPr>
          <a:xfrm>
            <a:off x="688258" y="2405714"/>
            <a:ext cx="5201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Undo the lock of something by using a key.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B954C4-7C79-43BF-B41D-A662794CFC22}"/>
              </a:ext>
            </a:extLst>
          </p:cNvPr>
          <p:cNvSpPr txBox="1"/>
          <p:nvPr/>
        </p:nvSpPr>
        <p:spPr>
          <a:xfrm>
            <a:off x="688258" y="4829383"/>
            <a:ext cx="5933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Synonym: Open, Reveal.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68135C-B546-4D67-AA0A-600AAEE5B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79" y="314631"/>
            <a:ext cx="5555223" cy="5938685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6423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829</Words>
  <Application>Microsoft Office PowerPoint</Application>
  <PresentationFormat>Widescreen</PresentationFormat>
  <Paragraphs>92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SWAPNIL</dc:creator>
  <cp:lastModifiedBy>SWAPNIL</cp:lastModifiedBy>
  <cp:revision>150</cp:revision>
  <dcterms:created xsi:type="dcterms:W3CDTF">2020-05-12T07:03:07Z</dcterms:created>
  <dcterms:modified xsi:type="dcterms:W3CDTF">2020-05-12T15:39:29Z</dcterms:modified>
</cp:coreProperties>
</file>