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1" r:id="rId5"/>
    <p:sldId id="259" r:id="rId6"/>
    <p:sldId id="264" r:id="rId7"/>
    <p:sldId id="260" r:id="rId8"/>
    <p:sldId id="283" r:id="rId9"/>
    <p:sldId id="275" r:id="rId10"/>
    <p:sldId id="276" r:id="rId11"/>
    <p:sldId id="282" r:id="rId12"/>
    <p:sldId id="273" r:id="rId13"/>
    <p:sldId id="272" r:id="rId14"/>
    <p:sldId id="271" r:id="rId15"/>
    <p:sldId id="262" r:id="rId16"/>
    <p:sldId id="281" r:id="rId17"/>
    <p:sldId id="263" r:id="rId18"/>
    <p:sldId id="265" r:id="rId19"/>
    <p:sldId id="266" r:id="rId20"/>
    <p:sldId id="267" r:id="rId21"/>
    <p:sldId id="268" r:id="rId22"/>
    <p:sldId id="269" r:id="rId23"/>
    <p:sldId id="279" r:id="rId24"/>
    <p:sldId id="270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BAA62-C9EC-402A-A215-6D9711F1EAF2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35824-6386-4807-90F8-3305EED15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11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35824-6386-4807-90F8-3305EED15C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7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8FE9-D7AF-40D5-B7CB-5CD1806D8309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B8C-D58F-41FF-B133-FCDCAB90B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8FE9-D7AF-40D5-B7CB-5CD1806D8309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B8C-D58F-41FF-B133-FCDCAB90B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6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8FE9-D7AF-40D5-B7CB-5CD1806D8309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B8C-D58F-41FF-B133-FCDCAB90B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8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8FE9-D7AF-40D5-B7CB-5CD1806D8309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B8C-D58F-41FF-B133-FCDCAB90B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6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8FE9-D7AF-40D5-B7CB-5CD1806D8309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B8C-D58F-41FF-B133-FCDCAB90B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4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8FE9-D7AF-40D5-B7CB-5CD1806D8309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B8C-D58F-41FF-B133-FCDCAB90B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3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8FE9-D7AF-40D5-B7CB-5CD1806D8309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B8C-D58F-41FF-B133-FCDCAB90B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8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8FE9-D7AF-40D5-B7CB-5CD1806D8309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B8C-D58F-41FF-B133-FCDCAB90B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4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8FE9-D7AF-40D5-B7CB-5CD1806D8309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B8C-D58F-41FF-B133-FCDCAB90B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3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8FE9-D7AF-40D5-B7CB-5CD1806D8309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B8C-D58F-41FF-B133-FCDCAB90B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28FE9-D7AF-40D5-B7CB-5CD1806D8309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B8C-D58F-41FF-B133-FCDCAB90B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9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28FE9-D7AF-40D5-B7CB-5CD1806D8309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7B8C-D58F-41FF-B133-FCDCAB90B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3" y="98323"/>
            <a:ext cx="11975689" cy="6666271"/>
          </a:xfrm>
          <a:prstGeom prst="rect">
            <a:avLst/>
          </a:prstGeom>
        </p:spPr>
      </p:pic>
      <p:sp>
        <p:nvSpPr>
          <p:cNvPr id="4" name="Curved Down Ribbon 3"/>
          <p:cNvSpPr/>
          <p:nvPr/>
        </p:nvSpPr>
        <p:spPr>
          <a:xfrm>
            <a:off x="1720645" y="1818967"/>
            <a:ext cx="4365522" cy="3224981"/>
          </a:xfrm>
          <a:prstGeom prst="ellipseRibbon">
            <a:avLst>
              <a:gd name="adj1" fmla="val 13095"/>
              <a:gd name="adj2" fmla="val 50000"/>
              <a:gd name="adj3" fmla="val 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45" y="1418917"/>
            <a:ext cx="3657600" cy="381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96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132736"/>
            <a:ext cx="12015019" cy="6626942"/>
          </a:xfrm>
          <a:prstGeom prst="rect">
            <a:avLst/>
          </a:prstGeom>
        </p:spPr>
      </p:pic>
      <p:pic>
        <p:nvPicPr>
          <p:cNvPr id="3" name="Picture 3" descr="E:\PHOTOS\PC WALLPAPER\Dx Top Wallpapers\Shariful Computers___ (4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17" y="883135"/>
            <a:ext cx="3185651" cy="179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070123" y="2840688"/>
            <a:ext cx="4925205" cy="584775"/>
            <a:chOff x="533400" y="3453825"/>
            <a:chExt cx="4925205" cy="584775"/>
          </a:xfrm>
        </p:grpSpPr>
        <p:sp>
          <p:nvSpPr>
            <p:cNvPr id="5" name="Sun 4"/>
            <p:cNvSpPr/>
            <p:nvPr/>
          </p:nvSpPr>
          <p:spPr>
            <a:xfrm>
              <a:off x="533400" y="3467953"/>
              <a:ext cx="533400" cy="491562"/>
            </a:xfrm>
            <a:prstGeom prst="su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3000" y="3453825"/>
              <a:ext cx="43156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গাড়িটির ক্রয়মূল্য ৬,২০,০০ টাকা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70123" y="3589771"/>
            <a:ext cx="5359618" cy="584775"/>
            <a:chOff x="533400" y="3453825"/>
            <a:chExt cx="5359618" cy="584775"/>
          </a:xfrm>
        </p:grpSpPr>
        <p:sp>
          <p:nvSpPr>
            <p:cNvPr id="8" name="Sun 7"/>
            <p:cNvSpPr/>
            <p:nvPr/>
          </p:nvSpPr>
          <p:spPr>
            <a:xfrm>
              <a:off x="533400" y="3467953"/>
              <a:ext cx="533400" cy="491562"/>
            </a:xfrm>
            <a:prstGeom prst="su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43000" y="3453825"/>
              <a:ext cx="47500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গাড়িটির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 বিক্রয়মূল্য ৫,৫০,০০ টাকা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054050" y="4286874"/>
            <a:ext cx="6001364" cy="7868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ক্রয়মূল্য 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 না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বিক্রয়মূল্য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54050" y="5186027"/>
            <a:ext cx="8001000" cy="7868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ক্রয়মূল্য 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অপেক্ষা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 হলে_____হয়।</a:t>
            </a:r>
            <a:endParaRPr lang="bn-BD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55414" y="5113169"/>
            <a:ext cx="942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78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" y="113071"/>
            <a:ext cx="12015019" cy="6626942"/>
          </a:xfrm>
          <a:prstGeom prst="rect">
            <a:avLst/>
          </a:prstGeom>
        </p:spPr>
      </p:pic>
      <p:sp>
        <p:nvSpPr>
          <p:cNvPr id="3" name="Wave 2"/>
          <p:cNvSpPr/>
          <p:nvPr/>
        </p:nvSpPr>
        <p:spPr>
          <a:xfrm>
            <a:off x="3506059" y="851842"/>
            <a:ext cx="4989012" cy="1252261"/>
          </a:xfrm>
          <a:prstGeom prst="wave">
            <a:avLst>
              <a:gd name="adj1" fmla="val 12500"/>
              <a:gd name="adj2" fmla="val -13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161930" y="1986116"/>
            <a:ext cx="6301618" cy="4041057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১ক্রয়মূল্য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২।বিক্রয়মূল্য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৪।ক্ষতি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55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" y="113071"/>
            <a:ext cx="12015019" cy="66269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0206" y="1861883"/>
            <a:ext cx="9350477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200" b="1" dirty="0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 (</a:t>
            </a:r>
            <a:r>
              <a:rPr lang="en-US" sz="3200" b="1" dirty="0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Cost Price) :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মূল্যে বা যে দাম দিয়ে কোনো পণ্য বা দ্রব্য ক্রয় করা হয় তাকে ক্রয়মূল্য বলে।</a:t>
            </a:r>
          </a:p>
          <a:p>
            <a:r>
              <a:rPr lang="as-IN" sz="3200" b="1" dirty="0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বিক্রয়মূল্য (</a:t>
            </a:r>
            <a:r>
              <a:rPr lang="en-US" sz="3200" b="1" dirty="0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Sell Price) :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মুল্যে বা যে দাম দিয়ে কোনো পণ্য বা দ্রব্য বিক্রয় করা হয় তাকে বিক্রয়মূল্য বলে।</a:t>
            </a:r>
          </a:p>
          <a:p>
            <a:r>
              <a:rPr lang="as-IN" sz="3200" b="1" dirty="0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 বা মুনাফা (</a:t>
            </a:r>
            <a:r>
              <a:rPr lang="en-US" sz="3200" b="1" dirty="0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Profit):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জিনিসের ক্রয়মুল্যের চেয়ে বিক্রয়মূল্য বেশি হলে লাভ হয়।</a:t>
            </a:r>
          </a:p>
          <a:p>
            <a:r>
              <a:rPr lang="as-IN" sz="3200" b="1" dirty="0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 বা লোকসান (</a:t>
            </a:r>
            <a:r>
              <a:rPr lang="en-US" sz="3200" b="1" dirty="0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Loss):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জিনিসের ক্রয়মুল্যের চেয়ে বিক্রয়মূল্য কম হলে ক্ষতি হয়।</a:t>
            </a:r>
          </a:p>
        </p:txBody>
      </p:sp>
      <p:sp>
        <p:nvSpPr>
          <p:cNvPr id="4" name="Wave 3"/>
          <p:cNvSpPr/>
          <p:nvPr/>
        </p:nvSpPr>
        <p:spPr>
          <a:xfrm>
            <a:off x="3593689" y="943898"/>
            <a:ext cx="5024284" cy="776747"/>
          </a:xfrm>
          <a:prstGeom prst="wave">
            <a:avLst>
              <a:gd name="adj1" fmla="val 4891"/>
              <a:gd name="adj2" fmla="val -13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561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1" y="0"/>
            <a:ext cx="12015019" cy="662694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t="12709" r="3110" b="9991"/>
          <a:stretch/>
        </p:blipFill>
        <p:spPr>
          <a:xfrm>
            <a:off x="3254477" y="2202426"/>
            <a:ext cx="6007510" cy="1445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" t="11097" b="9923"/>
          <a:stretch/>
        </p:blipFill>
        <p:spPr>
          <a:xfrm>
            <a:off x="3254477" y="4070555"/>
            <a:ext cx="6078677" cy="1307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Wave 4"/>
          <p:cNvSpPr/>
          <p:nvPr/>
        </p:nvSpPr>
        <p:spPr>
          <a:xfrm>
            <a:off x="3496228" y="875072"/>
            <a:ext cx="5024284" cy="904567"/>
          </a:xfrm>
          <a:prstGeom prst="wave">
            <a:avLst>
              <a:gd name="adj1" fmla="val 4891"/>
              <a:gd name="adj2" fmla="val -13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79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1" y="0"/>
            <a:ext cx="12015019" cy="662694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12026" r="3846"/>
          <a:stretch/>
        </p:blipFill>
        <p:spPr>
          <a:xfrm>
            <a:off x="1853380" y="2364945"/>
            <a:ext cx="8662220" cy="33718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Wave 3"/>
          <p:cNvSpPr/>
          <p:nvPr/>
        </p:nvSpPr>
        <p:spPr>
          <a:xfrm>
            <a:off x="3447066" y="1022553"/>
            <a:ext cx="5024284" cy="904567"/>
          </a:xfrm>
          <a:prstGeom prst="wave">
            <a:avLst>
              <a:gd name="adj1" fmla="val 4891"/>
              <a:gd name="adj2" fmla="val -13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26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" y="113071"/>
            <a:ext cx="12015019" cy="6626942"/>
          </a:xfrm>
          <a:prstGeom prst="rect">
            <a:avLst/>
          </a:prstGeom>
        </p:spPr>
      </p:pic>
      <p:sp>
        <p:nvSpPr>
          <p:cNvPr id="3" name="Flowchart: Preparation 2"/>
          <p:cNvSpPr/>
          <p:nvPr/>
        </p:nvSpPr>
        <p:spPr>
          <a:xfrm>
            <a:off x="2379405" y="983228"/>
            <a:ext cx="6921911" cy="727586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529" y="1787038"/>
            <a:ext cx="6951407" cy="402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18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" y="113071"/>
            <a:ext cx="12015019" cy="6626942"/>
          </a:xfrm>
          <a:prstGeom prst="rect">
            <a:avLst/>
          </a:prstGeom>
        </p:spPr>
      </p:pic>
      <p:sp>
        <p:nvSpPr>
          <p:cNvPr id="3" name="Flowchart: Preparation 2"/>
          <p:cNvSpPr/>
          <p:nvPr/>
        </p:nvSpPr>
        <p:spPr>
          <a:xfrm>
            <a:off x="2379405" y="924234"/>
            <a:ext cx="6833421" cy="727586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/>
          <a:stretch/>
        </p:blipFill>
        <p:spPr>
          <a:xfrm>
            <a:off x="2614443" y="1740310"/>
            <a:ext cx="7434125" cy="419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57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" y="113071"/>
            <a:ext cx="12015019" cy="6626942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4485531" y="978042"/>
            <a:ext cx="2885813" cy="575455"/>
          </a:xfrm>
          <a:prstGeom prst="flowChartTermina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26892" y="2418469"/>
            <a:ext cx="7167796" cy="1569661"/>
            <a:chOff x="609600" y="1981200"/>
            <a:chExt cx="6504897" cy="1058285"/>
          </a:xfrm>
        </p:grpSpPr>
        <p:sp>
          <p:nvSpPr>
            <p:cNvPr id="5" name="Rectangle 4"/>
            <p:cNvSpPr/>
            <p:nvPr/>
          </p:nvSpPr>
          <p:spPr>
            <a:xfrm>
              <a:off x="609600" y="2057400"/>
              <a:ext cx="256309" cy="2563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4291" y="2202872"/>
              <a:ext cx="256309" cy="2563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6800" y="1981200"/>
              <a:ext cx="6047697" cy="1058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একজন মাছ বিক্রেতা প্রতি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টি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ইলিশ মাছ 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০০ টাকায় 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কিনে প্রতিটি মাছ ৪৫০ টাকা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য়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করে বিক্রয় করলেন।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এতে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শতকরা কত লাভ বা ক্ষতি হলো ?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3804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98352"/>
            <a:ext cx="12015019" cy="6626942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1248696" y="1297858"/>
            <a:ext cx="2251587" cy="2989007"/>
          </a:xfrm>
          <a:prstGeom prst="flowChartTermina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05896" y="1091476"/>
                <a:ext cx="6448918" cy="4640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১ টি ইলিশ মাছের ক্রয়মুল্য=  ৪০০ টাকা </a:t>
                </a:r>
              </a:p>
              <a:p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</a:p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  আবার, ১ টি ইলিশের বিক্রয়মুল্য= ৪৫০ টাকা </a:t>
                </a:r>
              </a:p>
              <a:p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লাভ= বিক্রয়মুল্য-ক্রয়মুল্য = (৪৫০-৪০০) = ৫০ টাকা </a:t>
                </a:r>
              </a:p>
              <a:p>
                <a:endParaRPr lang="bn-BD" sz="2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৪০০ টাকায় লাভ হয়  ৫০ টাকা </a:t>
                </a:r>
              </a:p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১      ,,     ,,     ,,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৫০</m:t>
                        </m:r>
                      </m:num>
                      <m:den>
                        <m:r>
                          <a:rPr lang="bn-BD" sz="2400" i="1">
                            <a:latin typeface="Cambria Math"/>
                            <a:cs typeface="NikoshBAN" panose="02000000000000000000" pitchFamily="2" charset="0"/>
                          </a:rPr>
                          <m:t>৪</m:t>
                        </m:r>
                        <m: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০০</m:t>
                        </m:r>
                        <m: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  <m:r>
                      <a:rPr lang="bn-BD" sz="2400" i="1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টাকা</a:t>
                </a: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১০০    ,,     ,,     ,,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400" i="1">
                            <a:latin typeface="Cambria Math"/>
                            <a:cs typeface="NikoshBAN" panose="02000000000000000000" pitchFamily="2" charset="0"/>
                          </a:rPr>
                          <m:t>৫০</m:t>
                        </m:r>
                        <m:r>
                          <a:rPr lang="bn-BD" sz="24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BD" sz="24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bn-BD" sz="2400" i="1">
                            <a:latin typeface="Cambria Math"/>
                            <a:cs typeface="NikoshBAN" panose="02000000000000000000" pitchFamily="2" charset="0"/>
                          </a:rPr>
                          <m:t>৪০০</m:t>
                        </m:r>
                        <m:r>
                          <a:rPr lang="bn-BD" sz="2400" i="1">
                            <a:latin typeface="Cambria Math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  <m:r>
                      <a:rPr lang="bn-BD" sz="2400" i="1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টাকা</a:t>
                </a:r>
              </a:p>
              <a:p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                  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= ১২.৫ টাকা</a:t>
                </a: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উত্তরঃ  লাভ ১২.৫%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896" y="1091476"/>
                <a:ext cx="6448918" cy="4640694"/>
              </a:xfrm>
              <a:prstGeom prst="rect">
                <a:avLst/>
              </a:prstGeom>
              <a:blipFill>
                <a:blip r:embed="rId3"/>
                <a:stretch>
                  <a:fillRect l="-1512" t="-1051" b="-3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378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9" y="142567"/>
            <a:ext cx="12015019" cy="6626942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4298718" y="1076364"/>
            <a:ext cx="2885813" cy="575455"/>
          </a:xfrm>
          <a:prstGeom prst="flowChartTermina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363" y="1223847"/>
            <a:ext cx="1940765" cy="1292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1976286" y="2516315"/>
            <a:ext cx="7145354" cy="1569660"/>
            <a:chOff x="609600" y="1981200"/>
            <a:chExt cx="6484531" cy="1058284"/>
          </a:xfrm>
        </p:grpSpPr>
        <p:sp>
          <p:nvSpPr>
            <p:cNvPr id="7" name="Rectangle 6"/>
            <p:cNvSpPr/>
            <p:nvPr/>
          </p:nvSpPr>
          <p:spPr>
            <a:xfrm>
              <a:off x="609600" y="2057400"/>
              <a:ext cx="256309" cy="2563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34291" y="2202872"/>
              <a:ext cx="256309" cy="2563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6800" y="1981200"/>
              <a:ext cx="6027331" cy="10582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একজন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শাড়ি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বিক্রেতা প্রতি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টি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শাড়ি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০০ টাকায় 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কিনে প্রতিটি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শাড়ি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টাকা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য়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করে বিক্রয় করলেন।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এতে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শতকরা কত লাভ বা ক্ষতি হলো ?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107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" y="113071"/>
            <a:ext cx="12015019" cy="6626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t="17868" r="663" b="47846"/>
          <a:stretch/>
        </p:blipFill>
        <p:spPr>
          <a:xfrm>
            <a:off x="1417311" y="1025317"/>
            <a:ext cx="1804180" cy="1403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80F364-B463-43BA-B75C-207CD89D1EEF}"/>
              </a:ext>
            </a:extLst>
          </p:cNvPr>
          <p:cNvSpPr/>
          <p:nvPr/>
        </p:nvSpPr>
        <p:spPr>
          <a:xfrm>
            <a:off x="1251828" y="2993190"/>
            <a:ext cx="3722348" cy="2985433"/>
          </a:xfrm>
          <a:prstGeom prst="rect">
            <a:avLst/>
          </a:prstGeom>
          <a:ln w="3175">
            <a:solidFill>
              <a:schemeClr val="tx1"/>
            </a:solidFill>
            <a:prstDash val="dashDot"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09585">
              <a:defRPr/>
            </a:pPr>
            <a:r>
              <a:rPr lang="en-US" sz="4400" b="1" kern="0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4400" b="1" kern="0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400" b="1" kern="0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bn-BD" sz="4000" b="1" kern="0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09585">
              <a:defRPr/>
            </a:pPr>
            <a:r>
              <a:rPr lang="bn-BD" sz="3600" b="1" kern="0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 defTabSz="609585">
              <a:defRPr/>
            </a:pPr>
            <a:r>
              <a:rPr lang="en-US" sz="3600" b="1" kern="0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লুটিয়া</a:t>
            </a:r>
            <a:r>
              <a:rPr lang="bn-BD" sz="3600" b="1" kern="0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kern="0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 defTabSz="609585">
              <a:defRPr/>
            </a:pPr>
            <a:r>
              <a:rPr lang="en-US" sz="3600" b="1" kern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লোহাগড়া</a:t>
            </a:r>
            <a:r>
              <a:rPr lang="bn-BD" sz="3600" b="1" kern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kern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নড়াইল</a:t>
            </a:r>
            <a:r>
              <a:rPr lang="bn-BD" sz="3600" b="1" kern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kern="0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8096" y="1025317"/>
            <a:ext cx="31242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72693" y="2993190"/>
            <a:ext cx="3797251" cy="2862322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bg1">
                  <a:shade val="92000"/>
                  <a:satMod val="170000"/>
                  <a:lumMod val="96000"/>
                </a:schemeClr>
              </a:gs>
            </a:gsLst>
            <a:lin ang="5400000" scaled="0"/>
          </a:gra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 প্রাথমিক গণিত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পাঠ্যাংশঃলাভ-ক্ষতি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130" y="832723"/>
            <a:ext cx="1458211" cy="178843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68391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" y="113071"/>
            <a:ext cx="12015019" cy="6626942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1109475" y="1534056"/>
            <a:ext cx="1958189" cy="3008447"/>
          </a:xfrm>
          <a:prstGeom prst="flowChartTermina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05896" y="1091476"/>
                <a:ext cx="6448918" cy="4640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১ টি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শাড়ির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ক্রয়মুল্য= 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০০ টাকা </a:t>
                </a:r>
              </a:p>
              <a:p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</a:p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  আবার, ১ টি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শাড়ি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র বিক্রয়মুল্য= ৪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০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০ টাকা </a:t>
                </a:r>
              </a:p>
              <a:p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ক্ষতি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= ক্রয়মুল্য-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বি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ক্রয়মুল্য = (৫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০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০-৪০০) =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১০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০ টাকা </a:t>
                </a:r>
              </a:p>
              <a:p>
                <a:endParaRPr lang="bn-BD" sz="2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০০ টাকায়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ক্ষতি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হয় 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১০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০ টাকা </a:t>
                </a:r>
              </a:p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১      ,,     ,,     ,,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০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  <m: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০০</m:t>
                        </m:r>
                        <m: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  <m:r>
                      <a:rPr lang="bn-BD" sz="2400" i="1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টাকা</a:t>
                </a: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১০০    ,,     ,,     ,,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a:rPr lang="bn-BD" sz="2400" i="1">
                            <a:latin typeface="Cambria Math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BD" sz="24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BD" sz="24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  <m:t>৫</m:t>
                        </m:r>
                        <m:r>
                          <a:rPr lang="bn-BD" sz="2400" i="1">
                            <a:latin typeface="Cambria Math"/>
                            <a:cs typeface="NikoshBAN" panose="02000000000000000000" pitchFamily="2" charset="0"/>
                          </a:rPr>
                          <m:t>০০</m:t>
                        </m:r>
                        <m:r>
                          <a:rPr lang="bn-BD" sz="2400" i="1">
                            <a:latin typeface="Cambria Math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  <m:r>
                      <a:rPr lang="bn-BD" sz="2400" i="1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টাকা</a:t>
                </a:r>
              </a:p>
              <a:p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                  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= 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০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টাকা</a:t>
                </a: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উত্তরঃ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ক্ষতি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০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%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896" y="1091476"/>
                <a:ext cx="6448918" cy="4640694"/>
              </a:xfrm>
              <a:prstGeom prst="rect">
                <a:avLst/>
              </a:prstGeom>
              <a:blipFill>
                <a:blip r:embed="rId3"/>
                <a:stretch>
                  <a:fillRect l="-1512" t="-1051" b="-3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616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" y="113071"/>
            <a:ext cx="12015019" cy="6626942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4462807" y="986125"/>
            <a:ext cx="3028426" cy="724688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33154" y="2583867"/>
            <a:ext cx="6896889" cy="1569660"/>
            <a:chOff x="609600" y="1981200"/>
            <a:chExt cx="6259045" cy="1058284"/>
          </a:xfrm>
        </p:grpSpPr>
        <p:sp>
          <p:nvSpPr>
            <p:cNvPr id="5" name="Rectangle 4"/>
            <p:cNvSpPr/>
            <p:nvPr/>
          </p:nvSpPr>
          <p:spPr>
            <a:xfrm>
              <a:off x="609600" y="2057400"/>
              <a:ext cx="256309" cy="2563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4291" y="2202872"/>
              <a:ext cx="256309" cy="2563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6800" y="1981200"/>
              <a:ext cx="5801845" cy="10582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একজন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বই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বিক্রেতা প্রতি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টি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বই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০০ টাকায় 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কিনে প্রতিটি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বই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৬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টাকা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য়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করে বিক্রয় করলেন।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এতে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শতকরা কত লাভ বা ক্ষতি হলো ?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90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" y="68826"/>
            <a:ext cx="12073769" cy="6710516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>
            <a:off x="1016066" y="909708"/>
            <a:ext cx="2533379" cy="805343"/>
          </a:xfrm>
          <a:prstGeom prst="flowChartTermina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05896" y="1091476"/>
                <a:ext cx="6448918" cy="4640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১ টি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ক্রয়মুল্য= 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৪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০০ টাকা </a:t>
                </a:r>
              </a:p>
              <a:p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</a:p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  আবার, ১ টি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বিক্রয়মুল্য=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৬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০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০ টাকা </a:t>
                </a:r>
              </a:p>
              <a:p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লাভ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বি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ক্রয়মুল্য-ক্রয়মুল্য = (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৬০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০-৪০০) =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০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০ টাকা </a:t>
                </a:r>
              </a:p>
              <a:p>
                <a:endParaRPr lang="bn-BD" sz="2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৪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০০ টাকায়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লাভ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হয় 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০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০ টাকা </a:t>
                </a:r>
              </a:p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১      ,,     ,,     ,,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</m:t>
                        </m:r>
                        <m: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০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  <m: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০০</m:t>
                        </m:r>
                        <m:r>
                          <a:rPr lang="bn-BD" sz="2400" b="0" i="1" smtClean="0">
                            <a:latin typeface="Cambria Math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  <m:r>
                      <a:rPr lang="bn-BD" sz="2400" i="1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টাকা</a:t>
                </a: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১০০    ,,     ,,     ,,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</m:t>
                        </m:r>
                        <m:r>
                          <a:rPr lang="bn-BD" sz="2400" i="1">
                            <a:latin typeface="Cambria Math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bn-BD" sz="24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BD" sz="24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  <m:t>৪</m:t>
                        </m:r>
                        <m:r>
                          <a:rPr lang="bn-BD" sz="2400" i="1">
                            <a:latin typeface="Cambria Math"/>
                            <a:cs typeface="NikoshBAN" panose="02000000000000000000" pitchFamily="2" charset="0"/>
                          </a:rPr>
                          <m:t>০০</m:t>
                        </m:r>
                        <m:r>
                          <a:rPr lang="bn-BD" sz="2400" i="1">
                            <a:latin typeface="Cambria Math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  <m:r>
                      <a:rPr lang="bn-BD" sz="2400" i="1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টাকা</a:t>
                </a:r>
              </a:p>
              <a:p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                  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০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টাকা</a:t>
                </a: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উত্তরঃ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লাভ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৫০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%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896" y="1091476"/>
                <a:ext cx="6448918" cy="4640694"/>
              </a:xfrm>
              <a:prstGeom prst="rect">
                <a:avLst/>
              </a:prstGeom>
              <a:blipFill>
                <a:blip r:embed="rId3"/>
                <a:stretch>
                  <a:fillRect l="-1512" t="-1051" b="-3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98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" y="113071"/>
            <a:ext cx="12015019" cy="6626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 t="4874" r="-786" b="8962"/>
          <a:stretch/>
        </p:blipFill>
        <p:spPr>
          <a:xfrm>
            <a:off x="3800882" y="1297858"/>
            <a:ext cx="4609898" cy="454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6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1" y="103239"/>
            <a:ext cx="12015019" cy="66269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7174" y="986420"/>
            <a:ext cx="286188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75" y="2507225"/>
            <a:ext cx="9881419" cy="261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43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" y="113071"/>
            <a:ext cx="12015019" cy="6626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83" y="1290483"/>
            <a:ext cx="6135330" cy="4343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864" y="1651819"/>
            <a:ext cx="3155626" cy="3726425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1612490" y="1504336"/>
            <a:ext cx="2605549" cy="51127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8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" y="113071"/>
            <a:ext cx="12015019" cy="6626942"/>
          </a:xfrm>
          <a:prstGeom prst="rect">
            <a:avLst/>
          </a:prstGeom>
        </p:spPr>
      </p:pic>
      <p:sp>
        <p:nvSpPr>
          <p:cNvPr id="3" name="Down Arrow Callout 2"/>
          <p:cNvSpPr/>
          <p:nvPr/>
        </p:nvSpPr>
        <p:spPr>
          <a:xfrm>
            <a:off x="4481665" y="1028165"/>
            <a:ext cx="3482466" cy="107594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395259" y="2104105"/>
            <a:ext cx="9655278" cy="3637935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২৩-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-১ 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জনসংখ্যা,লাভ-ক্ষতি,মুনাফা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বাস্তবভিত্তিক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করতে পার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44623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" y="113071"/>
            <a:ext cx="12015019" cy="66269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62692" y="1091381"/>
            <a:ext cx="2485076" cy="4463845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E5D3C4-92E7-4F99-A57D-D7167A695B39}"/>
              </a:ext>
            </a:extLst>
          </p:cNvPr>
          <p:cNvSpPr/>
          <p:nvPr/>
        </p:nvSpPr>
        <p:spPr>
          <a:xfrm>
            <a:off x="4183679" y="945983"/>
            <a:ext cx="2695778" cy="684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গাই</a:t>
            </a:r>
            <a:endParaRPr lang="en-US" sz="2400" b="1" dirty="0">
              <a:ln>
                <a:solidFill>
                  <a:srgbClr val="00B05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56437" y="979718"/>
            <a:ext cx="41000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গণিতের </a:t>
            </a:r>
            <a:r>
              <a:rPr lang="bn-BD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থাকবে </a:t>
            </a:r>
          </a:p>
          <a:p>
            <a:pPr algn="ctr"/>
            <a:r>
              <a:rPr lang="bn-BD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তবুও সমাধান করতে হবে </a:t>
            </a:r>
          </a:p>
          <a:p>
            <a:pPr algn="ctr"/>
            <a:r>
              <a:rPr lang="bn-BD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বারে বারে চেষ্টা না করে </a:t>
            </a:r>
          </a:p>
          <a:p>
            <a:pPr algn="ctr"/>
            <a:r>
              <a:rPr lang="bn-BD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অঙ্ক শিখেছে কে কবে</a:t>
            </a:r>
            <a:r>
              <a:rPr lang="bn-BD" sz="2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কোনটা কঠিন কোনটা সহজ 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ভাবছ কেন মিছে 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সব সমাধান করতে হবে 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রইবো না’ক বসে।  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অঙ্ক শেখার এইতো সময় 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করব না’ক সময় অপচয় 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সময় শেষে এমন সুযোগ 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কখন বল কে পাবে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23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7" y="0"/>
            <a:ext cx="12015019" cy="6626942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2443317" y="981369"/>
            <a:ext cx="7492180" cy="680284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গতকাল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কী 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শিখেছিলাম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61" y="1935683"/>
            <a:ext cx="4562613" cy="125358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61" y="4029147"/>
            <a:ext cx="4755967" cy="120161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354" y="1934411"/>
            <a:ext cx="4318581" cy="123769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529832" y="3891515"/>
            <a:ext cx="4589103" cy="1215000"/>
            <a:chOff x="5684258" y="5003217"/>
            <a:chExt cx="4345859" cy="832421"/>
          </a:xfrm>
        </p:grpSpPr>
        <p:sp>
          <p:nvSpPr>
            <p:cNvPr id="9" name="TextBox 8"/>
            <p:cNvSpPr txBox="1"/>
            <p:nvPr/>
          </p:nvSpPr>
          <p:spPr>
            <a:xfrm>
              <a:off x="5684258" y="5004641"/>
              <a:ext cx="43458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১০০/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আসল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মুনাফার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0" name="Multiply 9"/>
            <p:cNvSpPr/>
            <p:nvPr/>
          </p:nvSpPr>
          <p:spPr>
            <a:xfrm>
              <a:off x="6978048" y="5017660"/>
              <a:ext cx="314632" cy="314633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</a:t>
              </a:r>
              <a:endParaRPr lang="en-US" dirty="0"/>
            </a:p>
          </p:txBody>
        </p:sp>
        <p:sp>
          <p:nvSpPr>
            <p:cNvPr id="11" name="Multiply 10"/>
            <p:cNvSpPr/>
            <p:nvPr/>
          </p:nvSpPr>
          <p:spPr>
            <a:xfrm>
              <a:off x="8346767" y="5003217"/>
              <a:ext cx="314632" cy="314633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10607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1" y="0"/>
            <a:ext cx="12015019" cy="66269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0850" y="999203"/>
            <a:ext cx="6922024" cy="5554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করিঃ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Hello Sir\Downloads\taka-22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246" y="3516888"/>
            <a:ext cx="3615669" cy="214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Hello Sir\Downloads\1540573519_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800" y="1924909"/>
            <a:ext cx="3383471" cy="209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96090" y="1317374"/>
            <a:ext cx="117678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6103" y="4309040"/>
            <a:ext cx="1518059" cy="1071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 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52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1" y="152401"/>
            <a:ext cx="12015019" cy="66269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41289" y="975852"/>
            <a:ext cx="4876801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করিঃ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Hello Sir\Downloads\hct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23" y="1897626"/>
            <a:ext cx="4008926" cy="222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Hello Sir\Downloads\boi_1571374470_920x5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271" y="3634188"/>
            <a:ext cx="3886200" cy="217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83329" y="818994"/>
            <a:ext cx="112087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0639" y="4541502"/>
            <a:ext cx="19559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 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5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" y="0"/>
            <a:ext cx="12015019" cy="6626942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3411793" y="1032387"/>
            <a:ext cx="4739148" cy="1366684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411793" y="2546555"/>
            <a:ext cx="5388078" cy="2939845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262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3" y="139527"/>
            <a:ext cx="12015019" cy="6626942"/>
          </a:xfrm>
          <a:prstGeom prst="rect">
            <a:avLst/>
          </a:prstGeom>
        </p:spPr>
      </p:pic>
      <p:pic>
        <p:nvPicPr>
          <p:cNvPr id="3" name="Picture 2" descr="E:\PHOTOS\PC WALLPAPER\BIKE % CAR\KOYEL MALTI MEDIA LALMONIRHAT (5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59" y="951185"/>
            <a:ext cx="3103325" cy="156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675276" y="2714965"/>
            <a:ext cx="4987722" cy="584775"/>
            <a:chOff x="533400" y="3453825"/>
            <a:chExt cx="4987722" cy="584775"/>
          </a:xfrm>
        </p:grpSpPr>
        <p:sp>
          <p:nvSpPr>
            <p:cNvPr id="5" name="Sun 4"/>
            <p:cNvSpPr/>
            <p:nvPr/>
          </p:nvSpPr>
          <p:spPr>
            <a:xfrm>
              <a:off x="533400" y="3467953"/>
              <a:ext cx="533400" cy="491562"/>
            </a:xfrm>
            <a:prstGeom prst="su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3000" y="3453825"/>
              <a:ext cx="43781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বাইকটির ক্রয়মূল্য ১,২০,০০ টাকা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75276" y="3438870"/>
            <a:ext cx="5274660" cy="584775"/>
            <a:chOff x="533400" y="3453825"/>
            <a:chExt cx="5274660" cy="584775"/>
          </a:xfrm>
        </p:grpSpPr>
        <p:sp>
          <p:nvSpPr>
            <p:cNvPr id="8" name="Sun 7"/>
            <p:cNvSpPr/>
            <p:nvPr/>
          </p:nvSpPr>
          <p:spPr>
            <a:xfrm>
              <a:off x="533400" y="3467953"/>
              <a:ext cx="533400" cy="491562"/>
            </a:xfrm>
            <a:prstGeom prst="su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43000" y="3453825"/>
              <a:ext cx="46650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বাইকটির বিক্রয়মূল্য ১,৫০,০০ টাকা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330245" y="4082520"/>
            <a:ext cx="6113206" cy="7868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ক্রয়মূল্য 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 না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বিক্রয়মূল্য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30245" y="5120753"/>
            <a:ext cx="8001000" cy="7868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ক্রয়মূল্য অপেক্ষা বিক্রয়মূল্য</a:t>
            </a:r>
            <a:r>
              <a:rPr lang="bn-IN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বেশি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হলে_____হয়।</a:t>
            </a:r>
            <a:endParaRPr lang="bn-BD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43451" y="5023324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লাভ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56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579</Words>
  <Application>Microsoft Office PowerPoint</Application>
  <PresentationFormat>Widescreen</PresentationFormat>
  <Paragraphs>123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109</cp:revision>
  <dcterms:created xsi:type="dcterms:W3CDTF">2020-05-12T03:27:16Z</dcterms:created>
  <dcterms:modified xsi:type="dcterms:W3CDTF">2020-05-12T17:00:22Z</dcterms:modified>
</cp:coreProperties>
</file>