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00FFFF"/>
    <a:srgbClr val="CC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E5983-9AEF-4E98-8A47-493490F5C28F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A0E68F-606D-4F57-87DF-BD2A60BFA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A0E68F-606D-4F57-87DF-BD2A60BFA38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7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13" Type="http://schemas.openxmlformats.org/officeDocument/2006/relationships/image" Target="../media/image59.png"/><Relationship Id="rId18" Type="http://schemas.openxmlformats.org/officeDocument/2006/relationships/image" Target="../media/image6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12" Type="http://schemas.openxmlformats.org/officeDocument/2006/relationships/image" Target="../media/image58.png"/><Relationship Id="rId17" Type="http://schemas.openxmlformats.org/officeDocument/2006/relationships/image" Target="../media/image63.png"/><Relationship Id="rId2" Type="http://schemas.openxmlformats.org/officeDocument/2006/relationships/image" Target="../media/image48.png"/><Relationship Id="rId16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png"/><Relationship Id="rId11" Type="http://schemas.openxmlformats.org/officeDocument/2006/relationships/image" Target="../media/image57.png"/><Relationship Id="rId5" Type="http://schemas.openxmlformats.org/officeDocument/2006/relationships/image" Target="../media/image51.png"/><Relationship Id="rId15" Type="http://schemas.openxmlformats.org/officeDocument/2006/relationships/image" Target="../media/image61.png"/><Relationship Id="rId10" Type="http://schemas.openxmlformats.org/officeDocument/2006/relationships/image" Target="../media/image56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Relationship Id="rId14" Type="http://schemas.openxmlformats.org/officeDocument/2006/relationships/image" Target="../media/image6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13" Type="http://schemas.openxmlformats.org/officeDocument/2006/relationships/image" Target="../media/image78.png"/><Relationship Id="rId18" Type="http://schemas.openxmlformats.org/officeDocument/2006/relationships/image" Target="../media/image83.png"/><Relationship Id="rId3" Type="http://schemas.openxmlformats.org/officeDocument/2006/relationships/image" Target="../media/image68.png"/><Relationship Id="rId7" Type="http://schemas.openxmlformats.org/officeDocument/2006/relationships/image" Target="../media/image72.png"/><Relationship Id="rId12" Type="http://schemas.openxmlformats.org/officeDocument/2006/relationships/image" Target="../media/image77.png"/><Relationship Id="rId17" Type="http://schemas.openxmlformats.org/officeDocument/2006/relationships/image" Target="../media/image82.png"/><Relationship Id="rId2" Type="http://schemas.openxmlformats.org/officeDocument/2006/relationships/image" Target="../media/image67.png"/><Relationship Id="rId16" Type="http://schemas.openxmlformats.org/officeDocument/2006/relationships/image" Target="../media/image8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1.png"/><Relationship Id="rId11" Type="http://schemas.openxmlformats.org/officeDocument/2006/relationships/image" Target="../media/image76.png"/><Relationship Id="rId5" Type="http://schemas.openxmlformats.org/officeDocument/2006/relationships/image" Target="../media/image70.png"/><Relationship Id="rId15" Type="http://schemas.openxmlformats.org/officeDocument/2006/relationships/image" Target="../media/image80.png"/><Relationship Id="rId10" Type="http://schemas.openxmlformats.org/officeDocument/2006/relationships/image" Target="../media/image75.png"/><Relationship Id="rId19" Type="http://schemas.openxmlformats.org/officeDocument/2006/relationships/image" Target="../media/image84.png"/><Relationship Id="rId4" Type="http://schemas.openxmlformats.org/officeDocument/2006/relationships/image" Target="../media/image69.png"/><Relationship Id="rId9" Type="http://schemas.openxmlformats.org/officeDocument/2006/relationships/image" Target="../media/image74.png"/><Relationship Id="rId14" Type="http://schemas.openxmlformats.org/officeDocument/2006/relationships/image" Target="../media/image7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jpeg"/><Relationship Id="rId2" Type="http://schemas.openxmlformats.org/officeDocument/2006/relationships/image" Target="../media/image8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oleObject" Target="../embeddings/oleObject2.bin"/><Relationship Id="rId18" Type="http://schemas.openxmlformats.org/officeDocument/2006/relationships/oleObject" Target="../embeddings/oleObject7.bin"/><Relationship Id="rId3" Type="http://schemas.openxmlformats.org/officeDocument/2006/relationships/image" Target="../media/image19.png"/><Relationship Id="rId21" Type="http://schemas.openxmlformats.org/officeDocument/2006/relationships/oleObject" Target="../embeddings/oleObject10.bin"/><Relationship Id="rId7" Type="http://schemas.openxmlformats.org/officeDocument/2006/relationships/image" Target="../media/image23.png"/><Relationship Id="rId12" Type="http://schemas.openxmlformats.org/officeDocument/2006/relationships/oleObject" Target="../embeddings/oleObject1.bin"/><Relationship Id="rId17" Type="http://schemas.openxmlformats.org/officeDocument/2006/relationships/oleObject" Target="../embeddings/oleObject6.bin"/><Relationship Id="rId25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24" Type="http://schemas.openxmlformats.org/officeDocument/2006/relationships/oleObject" Target="../embeddings/oleObject13.bin"/><Relationship Id="rId5" Type="http://schemas.openxmlformats.org/officeDocument/2006/relationships/image" Target="../media/image21.png"/><Relationship Id="rId15" Type="http://schemas.openxmlformats.org/officeDocument/2006/relationships/oleObject" Target="../embeddings/oleObject4.bin"/><Relationship Id="rId23" Type="http://schemas.openxmlformats.org/officeDocument/2006/relationships/oleObject" Target="../embeddings/oleObject12.bin"/><Relationship Id="rId10" Type="http://schemas.openxmlformats.org/officeDocument/2006/relationships/image" Target="../media/image26.png"/><Relationship Id="rId19" Type="http://schemas.openxmlformats.org/officeDocument/2006/relationships/oleObject" Target="../embeddings/oleObject8.bin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oleObject" Target="../embeddings/oleObject3.bin"/><Relationship Id="rId22" Type="http://schemas.openxmlformats.org/officeDocument/2006/relationships/oleObject" Target="../embeddings/oleObject1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1600200" y="685800"/>
            <a:ext cx="5334000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" name="Picture 19" descr="fff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828800"/>
            <a:ext cx="5334000" cy="3276600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1600200" y="5105400"/>
            <a:ext cx="5334000" cy="1200329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934200" y="685800"/>
            <a:ext cx="1066800" cy="563231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85800" y="685800"/>
            <a:ext cx="914400" cy="563231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43" grpId="0" animBg="1"/>
      <p:bldP spid="44" grpId="0" animBg="1"/>
      <p:bldP spid="4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3025187" cy="830997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জোড়ায় কাজঃ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(1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304800"/>
            <a:ext cx="4510088" cy="3001259"/>
          </a:xfrm>
          <a:prstGeom prst="rect">
            <a:avLst/>
          </a:prstGeom>
        </p:spPr>
      </p:pic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886200"/>
            <a:ext cx="7848600" cy="618654"/>
          </a:xfrm>
          <a:prstGeom prst="rect">
            <a:avLst/>
          </a:prstGeom>
          <a:solidFill>
            <a:srgbClr val="00FFFF"/>
          </a:solidFill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5000" y="4648200"/>
            <a:ext cx="5273040" cy="6096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1955985" cy="584775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152400"/>
            <a:ext cx="4160520" cy="457200"/>
          </a:xfrm>
          <a:prstGeom prst="rect">
            <a:avLst/>
          </a:prstGeom>
          <a:solidFill>
            <a:srgbClr val="00FFFF"/>
          </a:solidFill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762000"/>
            <a:ext cx="2743200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3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838200"/>
            <a:ext cx="3467100" cy="381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42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00" y="1295400"/>
            <a:ext cx="5105400" cy="457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pic>
      <p:sp>
        <p:nvSpPr>
          <p:cNvPr id="44044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45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1828800"/>
            <a:ext cx="3516630" cy="381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4047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48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1752600"/>
            <a:ext cx="2590800" cy="533400"/>
          </a:xfrm>
          <a:prstGeom prst="rect">
            <a:avLst/>
          </a:prstGeom>
          <a:solidFill>
            <a:srgbClr val="FFCCFF"/>
          </a:solidFill>
        </p:spPr>
      </p:pic>
      <p:sp>
        <p:nvSpPr>
          <p:cNvPr id="44050" name="Rectangle 1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51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2286000"/>
            <a:ext cx="4343400" cy="500888"/>
          </a:xfrm>
          <a:prstGeom prst="rect">
            <a:avLst/>
          </a:prstGeom>
          <a:solidFill>
            <a:srgbClr val="00FFFF"/>
          </a:solidFill>
        </p:spPr>
      </p:pic>
      <p:sp>
        <p:nvSpPr>
          <p:cNvPr id="44053" name="Rectangle 2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5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54" name="Picture 22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2895600"/>
            <a:ext cx="4095750" cy="381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4056" name="Rectangle 2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58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57" name="Picture 2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3352800"/>
            <a:ext cx="3657600" cy="381000"/>
          </a:xfrm>
          <a:prstGeom prst="rect">
            <a:avLst/>
          </a:prstGeom>
          <a:solidFill>
            <a:srgbClr val="FFCCFF"/>
          </a:solidFill>
        </p:spPr>
      </p:pic>
      <p:sp>
        <p:nvSpPr>
          <p:cNvPr id="44059" name="Rectangle 2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61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60" name="Picture 28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400" y="3886200"/>
            <a:ext cx="4495800" cy="3048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4062" name="Rectangle 30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64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63" name="Picture 31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4343400"/>
            <a:ext cx="2209800" cy="304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44065" name="Rectangle 3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66" name="Picture 34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4343400"/>
            <a:ext cx="1219200" cy="353391"/>
          </a:xfrm>
          <a:prstGeom prst="rect">
            <a:avLst/>
          </a:prstGeom>
          <a:solidFill>
            <a:srgbClr val="00FFFF"/>
          </a:solidFill>
        </p:spPr>
      </p:pic>
      <p:sp>
        <p:nvSpPr>
          <p:cNvPr id="44068" name="Rectangle 3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70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69" name="Picture 37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4876800"/>
            <a:ext cx="3185160" cy="3429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4071" name="Rectangle 3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73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72" name="Picture 40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4876800"/>
            <a:ext cx="1885950" cy="3429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44074" name="Rectangle 4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76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75" name="Picture 43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5334000"/>
            <a:ext cx="2583178" cy="304800"/>
          </a:xfrm>
          <a:prstGeom prst="rect">
            <a:avLst/>
          </a:prstGeom>
          <a:solidFill>
            <a:srgbClr val="FFCCFF"/>
          </a:solidFill>
        </p:spPr>
      </p:pic>
      <p:sp>
        <p:nvSpPr>
          <p:cNvPr id="44077" name="Rectangle 4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79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4078" name="Picture 46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5638799"/>
            <a:ext cx="1219200" cy="353391"/>
          </a:xfrm>
          <a:prstGeom prst="rect">
            <a:avLst/>
          </a:prstGeom>
          <a:solidFill>
            <a:srgbClr val="00FFFF"/>
          </a:solidFill>
        </p:spPr>
      </p:pic>
      <p:sp>
        <p:nvSpPr>
          <p:cNvPr id="44080" name="Rectangle 4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4081" name="Picture 49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6019800"/>
            <a:ext cx="4358640" cy="4191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4083" name="Rectangle 5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162800" y="6019800"/>
            <a:ext cx="1332416" cy="461665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(Shown)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440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44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44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44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44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4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44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44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44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44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800" decel="100000"/>
                                        <p:tgtEl>
                                          <p:spTgt spid="44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800" decel="1000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44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2819400" cy="830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দলগত কাজঃ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download (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228600"/>
            <a:ext cx="5218834" cy="3200400"/>
          </a:xfrm>
          <a:prstGeom prst="rect">
            <a:avLst/>
          </a:prstGeom>
        </p:spPr>
      </p:pic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199" y="4343400"/>
            <a:ext cx="8458201" cy="1028700"/>
          </a:xfrm>
          <a:prstGeom prst="rect">
            <a:avLst/>
          </a:prstGeom>
          <a:solidFill>
            <a:srgbClr val="FFCCFF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1955985" cy="584775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304800"/>
            <a:ext cx="4631055" cy="4191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774700"/>
            <a:ext cx="4267200" cy="406400"/>
          </a:xfrm>
          <a:prstGeom prst="rect">
            <a:avLst/>
          </a:prstGeom>
          <a:solidFill>
            <a:srgbClr val="00FFFF"/>
          </a:solidFill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43200" y="1219200"/>
            <a:ext cx="4086225" cy="4191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49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1600200"/>
            <a:ext cx="4114800" cy="4472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52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2057400"/>
            <a:ext cx="3886200" cy="459905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55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2514600"/>
            <a:ext cx="4400550" cy="419100"/>
          </a:xfrm>
          <a:prstGeom prst="rect">
            <a:avLst/>
          </a:prstGeom>
          <a:solidFill>
            <a:srgbClr val="00FFFF"/>
          </a:solidFill>
        </p:spPr>
      </p:pic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58" name="Picture 2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2895600"/>
            <a:ext cx="4267200" cy="419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6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61" name="Picture 2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3352800"/>
            <a:ext cx="4648200" cy="381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9963" name="Rectangle 2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65" name="Rectangle 2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64" name="Picture 2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886200"/>
            <a:ext cx="2278380" cy="495300"/>
          </a:xfrm>
          <a:prstGeom prst="rect">
            <a:avLst/>
          </a:prstGeom>
          <a:solidFill>
            <a:srgbClr val="00FFFF"/>
          </a:solidFill>
        </p:spPr>
      </p:pic>
      <p:sp>
        <p:nvSpPr>
          <p:cNvPr id="39966" name="Rectangle 30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68" name="Rectangle 3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67" name="Picture 3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4343400"/>
            <a:ext cx="2053590" cy="5334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9969" name="Rectangle 3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71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70" name="Picture 34"/>
          <p:cNvPicPr>
            <a:picLocks noChangeAspect="1" noChangeArrowheads="1"/>
          </p:cNvPicPr>
          <p:nvPr/>
        </p:nvPicPr>
        <p:blipFill>
          <a:blip r:embed="rId1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4876800"/>
            <a:ext cx="2451735" cy="4191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</p:pic>
      <p:sp>
        <p:nvSpPr>
          <p:cNvPr id="39972" name="Rectangle 3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74" name="Rectangle 3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73" name="Picture 37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5334000"/>
            <a:ext cx="1613535" cy="4191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9975" name="Rectangle 3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2858294" y="4991100"/>
            <a:ext cx="1599406" cy="794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977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76" name="Picture 40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86200" y="3810000"/>
            <a:ext cx="3067050" cy="381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39978" name="Rectangle 4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80" name="Rectangle 4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79" name="Picture 43"/>
          <p:cNvPicPr>
            <a:picLocks noChangeAspect="1" noChangeArrowheads="1"/>
          </p:cNvPicPr>
          <p:nvPr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4267200"/>
            <a:ext cx="2514600" cy="38100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9981" name="Rectangle 4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83" name="Rectangle 4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82" name="Picture 46"/>
          <p:cNvPicPr>
            <a:picLocks noChangeAspect="1" noChangeArrowheads="1"/>
          </p:cNvPicPr>
          <p:nvPr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4648200"/>
            <a:ext cx="1949450" cy="513735"/>
          </a:xfrm>
          <a:prstGeom prst="rect">
            <a:avLst/>
          </a:prstGeom>
          <a:solidFill>
            <a:srgbClr val="00FFFF"/>
          </a:solidFill>
        </p:spPr>
      </p:pic>
      <p:sp>
        <p:nvSpPr>
          <p:cNvPr id="39984" name="Rectangle 4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85" name="Picture 49"/>
          <p:cNvPicPr>
            <a:picLocks noChangeAspect="1" noChangeArrowheads="1"/>
          </p:cNvPicPr>
          <p:nvPr/>
        </p:nvPicPr>
        <p:blipFill>
          <a:blip r:embed="rId1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5181600"/>
            <a:ext cx="3429000" cy="381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39987" name="Rectangle 5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88" name="Picture 52"/>
          <p:cNvPicPr>
            <a:picLocks noChangeAspect="1" noChangeArrowheads="1"/>
          </p:cNvPicPr>
          <p:nvPr/>
        </p:nvPicPr>
        <p:blipFill>
          <a:blip r:embed="rId1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5562600"/>
            <a:ext cx="1543050" cy="3810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9990" name="Rectangle 5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9991" name="Picture 55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6019800"/>
            <a:ext cx="5594985" cy="419100"/>
          </a:xfrm>
          <a:prstGeom prst="rect">
            <a:avLst/>
          </a:prstGeom>
          <a:solidFill>
            <a:srgbClr val="00FFFF"/>
          </a:solidFill>
        </p:spPr>
      </p:pic>
      <p:sp>
        <p:nvSpPr>
          <p:cNvPr id="39993" name="Rectangle 57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9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800" decel="100000"/>
                                        <p:tgtEl>
                                          <p:spTgt spid="399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39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39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39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99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99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9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9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39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2" dur="500"/>
                                        <p:tgtEl>
                                          <p:spTgt spid="39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39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39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7" dur="500"/>
                                        <p:tgtEl>
                                          <p:spTgt spid="39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04800"/>
            <a:ext cx="1811714" cy="769441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524000"/>
            <a:ext cx="7497234" cy="876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199" y="2743200"/>
            <a:ext cx="7543801" cy="8858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0" y="8096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71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1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7113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038600"/>
            <a:ext cx="7315200" cy="647700"/>
          </a:xfrm>
          <a:prstGeom prst="rect">
            <a:avLst/>
          </a:prstGeom>
          <a:solidFill>
            <a:srgbClr val="FFCCFF"/>
          </a:solidFill>
        </p:spPr>
      </p:pic>
      <p:sp>
        <p:nvSpPr>
          <p:cNvPr id="47115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7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152400"/>
            <a:ext cx="3408305" cy="1015663"/>
          </a:xfrm>
          <a:prstGeom prst="rect">
            <a:avLst/>
          </a:prstGeom>
          <a:solidFill>
            <a:srgbClr val="FFCCFF"/>
          </a:solidFill>
        </p:spPr>
        <p:txBody>
          <a:bodyPr wrap="non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বাড়ির কাজঃ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2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228600"/>
            <a:ext cx="4119562" cy="4119562"/>
          </a:xfrm>
          <a:prstGeom prst="rect">
            <a:avLst/>
          </a:prstGeom>
        </p:spPr>
      </p:pic>
      <p:pic>
        <p:nvPicPr>
          <p:cNvPr id="4" name="Picture 3" descr="download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600"/>
            <a:ext cx="4281903" cy="2697012"/>
          </a:xfrm>
          <a:prstGeom prst="rect">
            <a:avLst/>
          </a:prstGeom>
        </p:spPr>
      </p:pic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812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953000"/>
            <a:ext cx="8315325" cy="762000"/>
          </a:xfrm>
          <a:prstGeom prst="rect">
            <a:avLst/>
          </a:prstGeom>
          <a:solidFill>
            <a:srgbClr val="FFCCFF"/>
          </a:solidFill>
        </p:spPr>
      </p:pic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4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657671"/>
            <a:ext cx="6324600" cy="1200329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ধন্যবাদ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228600"/>
            <a:ext cx="6324600" cy="1200329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ধন্যবাদ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81800" y="228600"/>
            <a:ext cx="1371600" cy="662940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ধন্যবাদ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40804"/>
            <a:ext cx="1219200" cy="6617196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 smtClean="0">
                <a:latin typeface="NikoshBAN" pitchFamily="2" charset="0"/>
                <a:cs typeface="NikoshBAN" pitchFamily="2" charset="0"/>
              </a:rPr>
              <a:t>ধন্যবাদ 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750x10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447800"/>
            <a:ext cx="44196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rgbClr val="FF99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 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>
          <a:xfrm>
            <a:off x="457200" y="1535113"/>
            <a:ext cx="4040188" cy="6397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 শিক্ষক পরিচিতি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4645025" y="1535113"/>
            <a:ext cx="4041775" cy="6397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32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          পাঠ পরিচিতি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4645025" y="2174875"/>
            <a:ext cx="4041775" cy="3951288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নবম শ্রেণি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বিষয়ঃ গণিত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অধ্যায়ঃ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 Unicode MS"/>
                <a:ea typeface="Arial Unicode MS"/>
                <a:cs typeface="Arial Unicode MS"/>
              </a:rPr>
              <a:t>(9.2)</a:t>
            </a:r>
            <a:endParaRPr kumimoji="0" lang="bn-B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Arial Unicode MS"/>
              <a:ea typeface="Arial Unicode MS"/>
              <a:cs typeface="Arial Unicode M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আজকের পাঠঃ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নির্ধারিত কয়েকটি কোণের ত্রিকোণ মিতিক মান ও প্রয়োগ </a:t>
            </a:r>
            <a:r>
              <a:rPr kumimoji="0" lang="bn-BD" sz="2800" b="0" i="0" u="none" strike="noStrike" kern="1200" cap="none" spc="0" normalizeH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সময়ঃ ৪০ মিনিট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তাং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457200" y="2174875"/>
            <a:ext cx="4040188" cy="3951288"/>
          </a:xfrm>
          <a:prstGeom prst="rect">
            <a:avLst/>
          </a:prstGeom>
          <a:solidFill>
            <a:srgbClr val="FFCC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মোঃ আবুল হাসেম মিয়া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সিনিয়র শিক্ষক, শ্যামপুর বহুমূখী হাই স্কুল অ্যান্ড কলেজ, ঢাকা।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bn-B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 নং ০১৯৪৪২৯৯১৪৭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pic>
        <p:nvPicPr>
          <p:cNvPr id="12" name="Picture 11" descr="Picture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4191000"/>
            <a:ext cx="1828800" cy="1828800"/>
          </a:xfrm>
          <a:prstGeom prst="flowChartOr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1938042" cy="646331"/>
          </a:xfrm>
          <a:prstGeom prst="homePlate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শিখনফলঃ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219200"/>
            <a:ext cx="7772399" cy="2246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 -------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ক) নির্ধারিত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কয়েকটি কোণের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ত্রিকোণমিতিক মান বলতে  পারবে 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নির্ধারিত কয়েকটি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কোণের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ত্রিকোণমিতিক মান মনে রাখার সহজ উপায়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বলতে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পারবে।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গ)  গাণিতিক সমস্যা সমাধানে মান গুলো প্রয়োগ করতে পারবে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2797561" cy="101566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লক্ষ্য করঃ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5791200" y="1905000"/>
            <a:ext cx="2971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Straight Arrow Connector 3"/>
          <p:cNvCxnSpPr/>
          <p:nvPr/>
        </p:nvCxnSpPr>
        <p:spPr>
          <a:xfrm flipV="1">
            <a:off x="5791200" y="457200"/>
            <a:ext cx="2362200" cy="1447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6200000" flipH="1">
            <a:off x="6896100" y="1409700"/>
            <a:ext cx="914400" cy="762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>
            <a:off x="6324600" y="1447800"/>
            <a:ext cx="381000" cy="457200"/>
          </a:xfrm>
          <a:prstGeom prst="arc">
            <a:avLst>
              <a:gd name="adj1" fmla="val 16763623"/>
              <a:gd name="adj2" fmla="val 5844294"/>
            </a:avLst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172200" y="1524000"/>
            <a:ext cx="380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θ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86600" y="1752600"/>
            <a:ext cx="304800" cy="15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086600" y="6096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P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10200" y="1752600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O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239000" y="1905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M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458200" y="19050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X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8077200" y="152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 Unicode MS"/>
                <a:ea typeface="Arial Unicode MS"/>
                <a:cs typeface="Arial Unicode MS"/>
              </a:rPr>
              <a:t>A</a:t>
            </a:r>
            <a:endParaRPr lang="en-US" dirty="0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0"/>
            <a:ext cx="8258503" cy="533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971801"/>
            <a:ext cx="8229600" cy="709612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3733800"/>
            <a:ext cx="6017171" cy="885825"/>
          </a:xfrm>
          <a:prstGeom prst="rect">
            <a:avLst/>
          </a:prstGeom>
          <a:solidFill>
            <a:srgbClr val="FFCCFF"/>
          </a:solidFill>
        </p:spPr>
      </p:pic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0" y="733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5" name="Rectangle 17"/>
          <p:cNvSpPr>
            <a:spLocks noChangeArrowheads="1"/>
          </p:cNvSpPr>
          <p:nvPr/>
        </p:nvSpPr>
        <p:spPr bwMode="auto">
          <a:xfrm>
            <a:off x="1600200" y="5105400"/>
            <a:ext cx="6629400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ত্রিকোণমিতিক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6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অনুপাত</a:t>
            </a: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81000"/>
            <a:ext cx="624840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আমাদের আজকের পাঠঃ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209800"/>
            <a:ext cx="6705600" cy="3484900"/>
          </a:xfrm>
          <a:prstGeom prst="diamond">
            <a:avLst/>
          </a:prstGeom>
          <a:solidFill>
            <a:srgbClr val="00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নির্ধারিত কয়েকটি    কোণের ত্রিকোণমিতিক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মান ও প্রয়োগ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4152" y="304800"/>
            <a:ext cx="8310248" cy="609600"/>
          </a:xfrm>
          <a:prstGeom prst="rect">
            <a:avLst/>
          </a:prstGeom>
          <a:solidFill>
            <a:srgbClr val="00FFFF"/>
          </a:solidFill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52600" y="990600"/>
            <a:ext cx="5486400" cy="5334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80" name="Picture 2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342900"/>
          </a:xfrm>
          <a:prstGeom prst="rect">
            <a:avLst/>
          </a:prstGeom>
          <a:noFill/>
        </p:spPr>
      </p:pic>
      <p:pic>
        <p:nvPicPr>
          <p:cNvPr id="19479" name="Picture 2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61950"/>
          </a:xfrm>
          <a:prstGeom prst="rect">
            <a:avLst/>
          </a:prstGeom>
          <a:noFill/>
        </p:spPr>
      </p:pic>
      <p:pic>
        <p:nvPicPr>
          <p:cNvPr id="19478" name="Picture 22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71475"/>
          </a:xfrm>
          <a:prstGeom prst="rect">
            <a:avLst/>
          </a:prstGeom>
          <a:noFill/>
        </p:spPr>
      </p:pic>
      <p:pic>
        <p:nvPicPr>
          <p:cNvPr id="19477" name="Picture 2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71475"/>
          </a:xfrm>
          <a:prstGeom prst="rect">
            <a:avLst/>
          </a:prstGeom>
          <a:noFill/>
        </p:spPr>
      </p:pic>
      <p:pic>
        <p:nvPicPr>
          <p:cNvPr id="19476" name="Picture 2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61950"/>
          </a:xfrm>
          <a:prstGeom prst="rect">
            <a:avLst/>
          </a:prstGeom>
          <a:noFill/>
        </p:spPr>
      </p:pic>
      <p:pic>
        <p:nvPicPr>
          <p:cNvPr id="19475" name="Picture 1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342900"/>
          </a:xfrm>
          <a:prstGeom prst="rect">
            <a:avLst/>
          </a:prstGeom>
          <a:noFill/>
        </p:spPr>
      </p:pic>
      <p:pic>
        <p:nvPicPr>
          <p:cNvPr id="19474" name="Picture 1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61950"/>
          </a:xfrm>
          <a:prstGeom prst="rect">
            <a:avLst/>
          </a:prstGeom>
          <a:noFill/>
        </p:spPr>
      </p:pic>
      <p:pic>
        <p:nvPicPr>
          <p:cNvPr id="19473" name="Picture 1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200025"/>
          </a:xfrm>
          <a:prstGeom prst="rect">
            <a:avLst/>
          </a:prstGeom>
          <a:noFill/>
        </p:spPr>
      </p:pic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200025"/>
          </a:xfrm>
          <a:prstGeom prst="rect">
            <a:avLst/>
          </a:prstGeom>
          <a:noFill/>
        </p:spPr>
      </p:pic>
      <p:pic>
        <p:nvPicPr>
          <p:cNvPr id="19471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61950"/>
          </a:xfrm>
          <a:prstGeom prst="rect">
            <a:avLst/>
          </a:prstGeom>
          <a:noFill/>
        </p:spPr>
      </p:pic>
      <p:pic>
        <p:nvPicPr>
          <p:cNvPr id="19470" name="Picture 14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61950"/>
          </a:xfrm>
          <a:prstGeom prst="rect">
            <a:avLst/>
          </a:prstGeom>
          <a:noFill/>
        </p:spPr>
      </p:pic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200025"/>
          </a:xfrm>
          <a:prstGeom prst="rect">
            <a:avLst/>
          </a:prstGeom>
          <a:noFill/>
        </p:spPr>
      </p:pic>
      <p:pic>
        <p:nvPicPr>
          <p:cNvPr id="19468" name="Picture 1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200025"/>
          </a:xfrm>
          <a:prstGeom prst="rect">
            <a:avLst/>
          </a:prstGeom>
          <a:noFill/>
        </p:spPr>
      </p:pic>
      <p:pic>
        <p:nvPicPr>
          <p:cNvPr id="19467" name="Picture 1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61950"/>
          </a:xfrm>
          <a:prstGeom prst="rect">
            <a:avLst/>
          </a:prstGeom>
          <a:noFill/>
        </p:spPr>
      </p:pic>
      <p:pic>
        <p:nvPicPr>
          <p:cNvPr id="19494" name="Picture 3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342900"/>
          </a:xfrm>
          <a:prstGeom prst="rect">
            <a:avLst/>
          </a:prstGeom>
          <a:noFill/>
        </p:spPr>
      </p:pic>
      <p:pic>
        <p:nvPicPr>
          <p:cNvPr id="19493" name="Picture 3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61950"/>
          </a:xfrm>
          <a:prstGeom prst="rect">
            <a:avLst/>
          </a:prstGeom>
          <a:noFill/>
        </p:spPr>
      </p:pic>
      <p:pic>
        <p:nvPicPr>
          <p:cNvPr id="19492" name="Picture 3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71475"/>
          </a:xfrm>
          <a:prstGeom prst="rect">
            <a:avLst/>
          </a:prstGeom>
          <a:noFill/>
        </p:spPr>
      </p:pic>
      <p:pic>
        <p:nvPicPr>
          <p:cNvPr id="19491" name="Picture 3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71475"/>
          </a:xfrm>
          <a:prstGeom prst="rect">
            <a:avLst/>
          </a:prstGeom>
          <a:noFill/>
        </p:spPr>
      </p:pic>
      <p:pic>
        <p:nvPicPr>
          <p:cNvPr id="19490" name="Picture 3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61950"/>
          </a:xfrm>
          <a:prstGeom prst="rect">
            <a:avLst/>
          </a:prstGeom>
          <a:noFill/>
        </p:spPr>
      </p:pic>
      <p:pic>
        <p:nvPicPr>
          <p:cNvPr id="19489" name="Picture 3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342900"/>
          </a:xfrm>
          <a:prstGeom prst="rect">
            <a:avLst/>
          </a:prstGeom>
          <a:noFill/>
        </p:spPr>
      </p:pic>
      <p:pic>
        <p:nvPicPr>
          <p:cNvPr id="19488" name="Picture 3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61950"/>
          </a:xfrm>
          <a:prstGeom prst="rect">
            <a:avLst/>
          </a:prstGeom>
          <a:noFill/>
        </p:spPr>
      </p:pic>
      <p:pic>
        <p:nvPicPr>
          <p:cNvPr id="19487" name="Picture 3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200025"/>
          </a:xfrm>
          <a:prstGeom prst="rect">
            <a:avLst/>
          </a:prstGeom>
          <a:noFill/>
        </p:spPr>
      </p:pic>
      <p:pic>
        <p:nvPicPr>
          <p:cNvPr id="19486" name="Picture 30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200025"/>
          </a:xfrm>
          <a:prstGeom prst="rect">
            <a:avLst/>
          </a:prstGeom>
          <a:noFill/>
        </p:spPr>
      </p:pic>
      <p:pic>
        <p:nvPicPr>
          <p:cNvPr id="19485" name="Picture 2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61950"/>
          </a:xfrm>
          <a:prstGeom prst="rect">
            <a:avLst/>
          </a:prstGeom>
          <a:noFill/>
        </p:spPr>
      </p:pic>
      <p:pic>
        <p:nvPicPr>
          <p:cNvPr id="19484" name="Picture 28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61950"/>
          </a:xfrm>
          <a:prstGeom prst="rect">
            <a:avLst/>
          </a:prstGeom>
          <a:noFill/>
        </p:spPr>
      </p:pic>
      <p:pic>
        <p:nvPicPr>
          <p:cNvPr id="19483" name="Picture 27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200025"/>
          </a:xfrm>
          <a:prstGeom prst="rect">
            <a:avLst/>
          </a:prstGeom>
          <a:noFill/>
        </p:spPr>
      </p:pic>
      <p:pic>
        <p:nvPicPr>
          <p:cNvPr id="19482" name="Picture 2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200025"/>
          </a:xfrm>
          <a:prstGeom prst="rect">
            <a:avLst/>
          </a:prstGeom>
          <a:noFill/>
        </p:spPr>
      </p:pic>
      <p:pic>
        <p:nvPicPr>
          <p:cNvPr id="19481" name="Picture 2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61950"/>
          </a:xfrm>
          <a:prstGeom prst="rect">
            <a:avLst/>
          </a:prstGeom>
          <a:noFill/>
        </p:spPr>
      </p:pic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685800" y="1600200"/>
          <a:ext cx="7696200" cy="5166299"/>
        </p:xfrm>
        <a:graphic>
          <a:graphicData uri="http://schemas.openxmlformats.org/drawingml/2006/table">
            <a:tbl>
              <a:tblPr/>
              <a:tblGrid>
                <a:gridCol w="1524000"/>
                <a:gridCol w="1092200"/>
                <a:gridCol w="1308100"/>
                <a:gridCol w="1257300"/>
                <a:gridCol w="990600"/>
                <a:gridCol w="1524000"/>
              </a:tblGrid>
              <a:tr h="6614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b="1" dirty="0">
                          <a:latin typeface="Calibri"/>
                          <a:ea typeface="Times New Roman"/>
                          <a:cs typeface="NikoshBAN"/>
                        </a:rPr>
                        <a:t>কোণ</a:t>
                      </a:r>
                      <a:endParaRPr lang="en-US" sz="2000" dirty="0">
                        <a:latin typeface="Calibri"/>
                        <a:ea typeface="Calibri"/>
                        <a:cs typeface="Vrinda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b="1" dirty="0">
                          <a:latin typeface="Calibri"/>
                          <a:ea typeface="Times New Roman"/>
                          <a:cs typeface="NikoshBAN"/>
                        </a:rPr>
                        <a:t>অনুপাত </a:t>
                      </a:r>
                      <a:endParaRPr lang="en-US" sz="2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 Unicode MS"/>
                          <a:ea typeface="Calibri"/>
                          <a:cs typeface="Vrinda"/>
                        </a:rPr>
                        <a:t>     0</a:t>
                      </a:r>
                      <a:r>
                        <a:rPr lang="en-US" sz="2000" b="1" dirty="0">
                          <a:latin typeface="Arial Unicode MS"/>
                          <a:ea typeface="Calibri"/>
                          <a:cs typeface="Vrinda"/>
                        </a:rPr>
                        <a:t>°</a:t>
                      </a:r>
                      <a:endParaRPr lang="en-US" sz="2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 Unicode MS"/>
                          <a:ea typeface="Calibri"/>
                          <a:cs typeface="Vrinda"/>
                        </a:rPr>
                        <a:t>     30</a:t>
                      </a:r>
                      <a:r>
                        <a:rPr lang="en-US" sz="2000" b="1" dirty="0">
                          <a:latin typeface="Arial Unicode MS"/>
                          <a:ea typeface="Calibri"/>
                          <a:cs typeface="Vrinda"/>
                        </a:rPr>
                        <a:t>°</a:t>
                      </a:r>
                      <a:endParaRPr lang="en-US" sz="2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 Unicode MS"/>
                          <a:ea typeface="Calibri"/>
                          <a:cs typeface="Vrinda"/>
                        </a:rPr>
                        <a:t>    45</a:t>
                      </a:r>
                      <a:r>
                        <a:rPr lang="en-US" sz="2000" b="1" dirty="0">
                          <a:latin typeface="Arial Unicode MS"/>
                          <a:ea typeface="Calibri"/>
                          <a:cs typeface="Vrinda"/>
                        </a:rPr>
                        <a:t>°</a:t>
                      </a:r>
                      <a:endParaRPr lang="en-US" sz="2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 Unicode MS"/>
                          <a:ea typeface="Calibri"/>
                          <a:cs typeface="Vrinda"/>
                        </a:rPr>
                        <a:t>   60</a:t>
                      </a:r>
                      <a:r>
                        <a:rPr lang="en-US" sz="2000" b="1" dirty="0">
                          <a:latin typeface="Arial Unicode MS"/>
                          <a:ea typeface="Calibri"/>
                          <a:cs typeface="Vrinda"/>
                        </a:rPr>
                        <a:t>°</a:t>
                      </a:r>
                      <a:endParaRPr lang="en-US" sz="2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Arial Unicode MS"/>
                          <a:ea typeface="Calibri"/>
                          <a:cs typeface="Vrinda"/>
                        </a:rPr>
                        <a:t>     90</a:t>
                      </a:r>
                      <a:r>
                        <a:rPr lang="en-US" sz="2000" b="1" dirty="0">
                          <a:latin typeface="Arial Unicode MS"/>
                          <a:ea typeface="Calibri"/>
                          <a:cs typeface="Vrinda"/>
                        </a:rPr>
                        <a:t>°</a:t>
                      </a:r>
                      <a:endParaRPr lang="en-US" sz="2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68198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NikoshBAN"/>
                          <a:ea typeface="Times New Roman"/>
                          <a:cs typeface="Vrinda"/>
                        </a:rPr>
                        <a:t>sine</a:t>
                      </a:r>
                      <a:endParaRPr lang="en-US" sz="20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 Unicode MS"/>
                          <a:ea typeface="Calibri"/>
                          <a:cs typeface="Vrinda"/>
                        </a:rPr>
                        <a:t>     0</a:t>
                      </a:r>
                      <a:endParaRPr lang="en-US" sz="2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NikoshBAN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NikoshBAN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NikoshBAN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 Unicode MS"/>
                          <a:ea typeface="Calibri"/>
                          <a:cs typeface="Vrinda"/>
                        </a:rPr>
                        <a:t>        1</a:t>
                      </a:r>
                      <a:endParaRPr lang="en-US" sz="2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78866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NikoshBAN"/>
                          <a:ea typeface="Times New Roman"/>
                          <a:cs typeface="Vrinda"/>
                        </a:rPr>
                        <a:t>cosine </a:t>
                      </a:r>
                      <a:endParaRPr lang="en-US" sz="20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 Unicode MS"/>
                          <a:ea typeface="Calibri"/>
                          <a:cs typeface="Vrinda"/>
                        </a:rPr>
                        <a:t>     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 Unicode MS"/>
                          <a:ea typeface="Calibri"/>
                          <a:cs typeface="Vrinda"/>
                        </a:rPr>
                        <a:t>     1</a:t>
                      </a:r>
                      <a:endParaRPr lang="en-US" sz="2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NikoshBAN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NikoshBAN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NikoshBAN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 Unicode MS"/>
                          <a:ea typeface="Calibri"/>
                          <a:cs typeface="Vrinda"/>
                        </a:rPr>
                        <a:t>        0</a:t>
                      </a:r>
                      <a:endParaRPr lang="en-US" sz="2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6591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NikoshBAN"/>
                          <a:ea typeface="Times New Roman"/>
                          <a:cs typeface="Vrinda"/>
                        </a:rPr>
                        <a:t>tangent</a:t>
                      </a:r>
                      <a:endParaRPr lang="en-US" sz="20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 Unicode MS"/>
                          <a:ea typeface="Calibri"/>
                          <a:cs typeface="Vrinda"/>
                        </a:rPr>
                        <a:t>    0</a:t>
                      </a:r>
                      <a:endParaRPr lang="en-US" sz="2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NikoshBAN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 Unicode MS"/>
                          <a:ea typeface="Calibri"/>
                          <a:cs typeface="Vrinda"/>
                        </a:rPr>
                        <a:t>       </a:t>
                      </a:r>
                      <a:endParaRPr lang="en-US" sz="2000" dirty="0" smtClean="0">
                        <a:latin typeface="Arial Unicode MS"/>
                        <a:ea typeface="Calibri"/>
                        <a:cs typeface="Vrinda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 Unicode MS"/>
                          <a:ea typeface="Calibri"/>
                          <a:cs typeface="Vrinda"/>
                        </a:rPr>
                        <a:t>       1</a:t>
                      </a:r>
                      <a:endParaRPr lang="en-US" sz="2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NikoshBAN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latin typeface="Calibri"/>
                          <a:ea typeface="Calibri"/>
                          <a:cs typeface="NikoshBAN"/>
                        </a:rPr>
                        <a:t>অসংজ্ঞায়িত</a:t>
                      </a:r>
                      <a:endParaRPr lang="en-US" sz="2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8342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NikoshBAN"/>
                          <a:ea typeface="Times New Roman"/>
                          <a:cs typeface="Vrinda"/>
                        </a:rPr>
                        <a:t>cotangent </a:t>
                      </a:r>
                      <a:endParaRPr lang="en-US" sz="20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NikoshBAN"/>
                        </a:rPr>
                        <a:t>অসংজ্ঞায়িত </a:t>
                      </a:r>
                      <a:endParaRPr lang="en-US" sz="20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NikoshBAN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 Unicode MS"/>
                          <a:ea typeface="Calibri"/>
                          <a:cs typeface="Vrinda"/>
                        </a:rPr>
                        <a:t>       </a:t>
                      </a:r>
                      <a:endParaRPr lang="en-US" sz="2000" dirty="0" smtClean="0">
                        <a:latin typeface="Arial Unicode MS"/>
                        <a:ea typeface="Calibri"/>
                        <a:cs typeface="Vrinda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 Unicode MS"/>
                          <a:ea typeface="Calibri"/>
                          <a:cs typeface="Vrinda"/>
                        </a:rPr>
                        <a:t>       1</a:t>
                      </a:r>
                      <a:endParaRPr lang="en-US" sz="2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NikoshBAN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 Unicode MS"/>
                          <a:ea typeface="Calibri"/>
                          <a:cs typeface="Vrinda"/>
                        </a:rPr>
                        <a:t>         0</a:t>
                      </a:r>
                      <a:endParaRPr lang="en-US" sz="2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75823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b="1">
                          <a:latin typeface="Calibri"/>
                          <a:ea typeface="Times New Roman"/>
                          <a:cs typeface="NikoshBAN"/>
                        </a:rPr>
                        <a:t> </a:t>
                      </a:r>
                      <a:r>
                        <a:rPr lang="en-US" sz="2000" b="1">
                          <a:latin typeface="NikoshBAN"/>
                          <a:ea typeface="Times New Roman"/>
                          <a:cs typeface="Vrinda"/>
                        </a:rPr>
                        <a:t>Secant </a:t>
                      </a:r>
                      <a:endParaRPr lang="en-US" sz="20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 Unicode MS"/>
                          <a:ea typeface="Calibri"/>
                          <a:cs typeface="Vrinda"/>
                        </a:rPr>
                        <a:t>    1</a:t>
                      </a:r>
                      <a:endParaRPr lang="en-US" sz="2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NikoshBAN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NikoshBAN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 Unicode MS"/>
                          <a:ea typeface="Calibri"/>
                          <a:cs typeface="Vrinda"/>
                        </a:rPr>
                        <a:t>    </a:t>
                      </a:r>
                      <a:endParaRPr lang="en-US" sz="2000" dirty="0" smtClean="0">
                        <a:latin typeface="Arial Unicode MS"/>
                        <a:ea typeface="Calibri"/>
                        <a:cs typeface="Vrinda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 Unicode MS"/>
                          <a:ea typeface="Calibri"/>
                          <a:cs typeface="Vrinda"/>
                        </a:rPr>
                        <a:t>     </a:t>
                      </a:r>
                      <a:r>
                        <a:rPr lang="en-US" sz="2000" dirty="0">
                          <a:latin typeface="Arial Unicode MS"/>
                          <a:ea typeface="Calibri"/>
                          <a:cs typeface="Vrinda"/>
                        </a:rPr>
                        <a:t>2</a:t>
                      </a:r>
                      <a:endParaRPr lang="en-US" sz="2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 dirty="0">
                          <a:latin typeface="Calibri"/>
                          <a:ea typeface="Calibri"/>
                          <a:cs typeface="NikoshBAN"/>
                        </a:rPr>
                        <a:t>অসংজ্ঞায়িত</a:t>
                      </a:r>
                      <a:endParaRPr lang="en-US" sz="2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  <a:tr h="6504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NikoshBAN"/>
                          <a:ea typeface="Times New Roman"/>
                          <a:cs typeface="Vrinda"/>
                        </a:rPr>
                        <a:t>cosecant</a:t>
                      </a:r>
                      <a:endParaRPr lang="en-US" sz="20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000">
                          <a:latin typeface="Calibri"/>
                          <a:ea typeface="Calibri"/>
                          <a:cs typeface="NikoshBAN"/>
                        </a:rPr>
                        <a:t>অসংজ্ঞায়িত</a:t>
                      </a:r>
                      <a:endParaRPr lang="en-US" sz="20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 Unicode MS"/>
                          <a:ea typeface="Calibri"/>
                          <a:cs typeface="Vrinda"/>
                        </a:rPr>
                        <a:t>       </a:t>
                      </a:r>
                      <a:endParaRPr lang="en-US" sz="2000" dirty="0" smtClean="0">
                        <a:latin typeface="Arial Unicode MS"/>
                        <a:ea typeface="Calibri"/>
                        <a:cs typeface="Vrinda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 Unicode MS"/>
                          <a:ea typeface="Calibri"/>
                          <a:cs typeface="Vrinda"/>
                        </a:rPr>
                        <a:t>        2</a:t>
                      </a:r>
                      <a:endParaRPr lang="en-US" sz="2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NikoshBAN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NikoshBAN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 Unicode MS"/>
                          <a:ea typeface="Calibri"/>
                          <a:cs typeface="Vrinda"/>
                        </a:rPr>
                        <a:t>        </a:t>
                      </a:r>
                      <a:endParaRPr lang="en-US" sz="2000" dirty="0" smtClean="0">
                        <a:latin typeface="Arial Unicode MS"/>
                        <a:ea typeface="Calibri"/>
                        <a:cs typeface="Vrinda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Arial Unicode MS"/>
                          <a:ea typeface="Calibri"/>
                          <a:cs typeface="Vrinda"/>
                        </a:rPr>
                        <a:t>       </a:t>
                      </a:r>
                      <a:r>
                        <a:rPr lang="en-US" sz="2000" dirty="0">
                          <a:latin typeface="Arial Unicode MS"/>
                          <a:ea typeface="Calibri"/>
                          <a:cs typeface="Vrinda"/>
                        </a:rPr>
                        <a:t>1</a:t>
                      </a:r>
                      <a:endParaRPr lang="en-US" sz="20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</a:tr>
            </a:tbl>
          </a:graphicData>
        </a:graphic>
      </p:graphicFrame>
      <p:pic>
        <p:nvPicPr>
          <p:cNvPr id="19509" name="Picture 5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342900"/>
          </a:xfrm>
          <a:prstGeom prst="rect">
            <a:avLst/>
          </a:prstGeom>
          <a:noFill/>
        </p:spPr>
      </p:pic>
      <p:pic>
        <p:nvPicPr>
          <p:cNvPr id="19508" name="Picture 5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61950"/>
          </a:xfrm>
          <a:prstGeom prst="rect">
            <a:avLst/>
          </a:prstGeom>
          <a:noFill/>
        </p:spPr>
      </p:pic>
      <p:pic>
        <p:nvPicPr>
          <p:cNvPr id="19507" name="Picture 5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71475"/>
          </a:xfrm>
          <a:prstGeom prst="rect">
            <a:avLst/>
          </a:prstGeom>
          <a:noFill/>
        </p:spPr>
      </p:pic>
      <p:pic>
        <p:nvPicPr>
          <p:cNvPr id="19506" name="Picture 5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71475"/>
          </a:xfrm>
          <a:prstGeom prst="rect">
            <a:avLst/>
          </a:prstGeom>
          <a:noFill/>
        </p:spPr>
      </p:pic>
      <p:pic>
        <p:nvPicPr>
          <p:cNvPr id="19505" name="Picture 4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61950"/>
          </a:xfrm>
          <a:prstGeom prst="rect">
            <a:avLst/>
          </a:prstGeom>
          <a:noFill/>
        </p:spPr>
      </p:pic>
      <p:pic>
        <p:nvPicPr>
          <p:cNvPr id="19504" name="Picture 4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76200" cy="342900"/>
          </a:xfrm>
          <a:prstGeom prst="rect">
            <a:avLst/>
          </a:prstGeom>
          <a:noFill/>
        </p:spPr>
      </p:pic>
      <p:pic>
        <p:nvPicPr>
          <p:cNvPr id="19503" name="Picture 4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61950"/>
          </a:xfrm>
          <a:prstGeom prst="rect">
            <a:avLst/>
          </a:prstGeom>
          <a:noFill/>
        </p:spPr>
      </p:pic>
      <p:pic>
        <p:nvPicPr>
          <p:cNvPr id="19502" name="Picture 4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200025"/>
          </a:xfrm>
          <a:prstGeom prst="rect">
            <a:avLst/>
          </a:prstGeom>
          <a:noFill/>
        </p:spPr>
      </p:pic>
      <p:pic>
        <p:nvPicPr>
          <p:cNvPr id="19501" name="Picture 4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200025"/>
          </a:xfrm>
          <a:prstGeom prst="rect">
            <a:avLst/>
          </a:prstGeom>
          <a:noFill/>
        </p:spPr>
      </p:pic>
      <p:pic>
        <p:nvPicPr>
          <p:cNvPr id="19500" name="Picture 44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61950"/>
          </a:xfrm>
          <a:prstGeom prst="rect">
            <a:avLst/>
          </a:prstGeom>
          <a:noFill/>
        </p:spPr>
      </p:pic>
      <p:pic>
        <p:nvPicPr>
          <p:cNvPr id="19499" name="Picture 43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61950"/>
          </a:xfrm>
          <a:prstGeom prst="rect">
            <a:avLst/>
          </a:prstGeom>
          <a:noFill/>
        </p:spPr>
      </p:pic>
      <p:pic>
        <p:nvPicPr>
          <p:cNvPr id="19498" name="Picture 4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200025"/>
          </a:xfrm>
          <a:prstGeom prst="rect">
            <a:avLst/>
          </a:prstGeom>
          <a:noFill/>
        </p:spPr>
      </p:pic>
      <p:pic>
        <p:nvPicPr>
          <p:cNvPr id="19497" name="Picture 41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200025"/>
          </a:xfrm>
          <a:prstGeom prst="rect">
            <a:avLst/>
          </a:prstGeom>
          <a:noFill/>
        </p:spPr>
      </p:pic>
      <p:pic>
        <p:nvPicPr>
          <p:cNvPr id="19496" name="Picture 4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71450" cy="361950"/>
          </a:xfrm>
          <a:prstGeom prst="rect">
            <a:avLst/>
          </a:prstGeom>
          <a:noFill/>
        </p:spPr>
      </p:pic>
      <p:graphicFrame>
        <p:nvGraphicFramePr>
          <p:cNvPr id="61" name="Object 60"/>
          <p:cNvGraphicFramePr>
            <a:graphicFrameLocks noChangeAspect="1"/>
          </p:cNvGraphicFramePr>
          <p:nvPr/>
        </p:nvGraphicFramePr>
        <p:xfrm>
          <a:off x="3606114" y="2362200"/>
          <a:ext cx="432486" cy="533400"/>
        </p:xfrm>
        <a:graphic>
          <a:graphicData uri="http://schemas.openxmlformats.org/presentationml/2006/ole">
            <p:oleObj spid="_x0000_s19510" name="Equation" r:id="rId12" imgW="152280" imgH="393480" progId="Equation.3">
              <p:embed/>
            </p:oleObj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/>
        </p:nvGraphicFramePr>
        <p:xfrm>
          <a:off x="3733800" y="3114040"/>
          <a:ext cx="381000" cy="647700"/>
        </p:xfrm>
        <a:graphic>
          <a:graphicData uri="http://schemas.openxmlformats.org/presentationml/2006/ole">
            <p:oleObj spid="_x0000_s19511" name="Equation" r:id="rId13" imgW="253800" imgH="431640" progId="Equation.3">
              <p:embed/>
            </p:oleObj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/>
        </p:nvGraphicFramePr>
        <p:xfrm>
          <a:off x="3657600" y="3810000"/>
          <a:ext cx="609600" cy="660400"/>
        </p:xfrm>
        <a:graphic>
          <a:graphicData uri="http://schemas.openxmlformats.org/presentationml/2006/ole">
            <p:oleObj spid="_x0000_s19512" name="Equation" r:id="rId14" imgW="253800" imgH="419040" progId="Equation.3">
              <p:embed/>
            </p:oleObj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/>
        </p:nvGraphicFramePr>
        <p:xfrm>
          <a:off x="3657600" y="4648200"/>
          <a:ext cx="457200" cy="457200"/>
        </p:xfrm>
        <a:graphic>
          <a:graphicData uri="http://schemas.openxmlformats.org/presentationml/2006/ole">
            <p:oleObj spid="_x0000_s19513" name="Equation" r:id="rId15" imgW="228600" imgH="228600" progId="Equation.3">
              <p:embed/>
            </p:oleObj>
          </a:graphicData>
        </a:graphic>
      </p:graphicFrame>
      <p:graphicFrame>
        <p:nvGraphicFramePr>
          <p:cNvPr id="65" name="Object 64"/>
          <p:cNvGraphicFramePr>
            <a:graphicFrameLocks noChangeAspect="1"/>
          </p:cNvGraphicFramePr>
          <p:nvPr/>
        </p:nvGraphicFramePr>
        <p:xfrm>
          <a:off x="3733800" y="5257800"/>
          <a:ext cx="457200" cy="723900"/>
        </p:xfrm>
        <a:graphic>
          <a:graphicData uri="http://schemas.openxmlformats.org/presentationml/2006/ole">
            <p:oleObj spid="_x0000_s19514" name="Equation" r:id="rId16" imgW="253800" imgH="419040" progId="Equation.3">
              <p:embed/>
            </p:oleObj>
          </a:graphicData>
        </a:graphic>
      </p:graphicFrame>
      <p:graphicFrame>
        <p:nvGraphicFramePr>
          <p:cNvPr id="66" name="Object 65"/>
          <p:cNvGraphicFramePr>
            <a:graphicFrameLocks noChangeAspect="1"/>
          </p:cNvGraphicFramePr>
          <p:nvPr/>
        </p:nvGraphicFramePr>
        <p:xfrm>
          <a:off x="4953000" y="3048000"/>
          <a:ext cx="533400" cy="685800"/>
        </p:xfrm>
        <a:graphic>
          <a:graphicData uri="http://schemas.openxmlformats.org/presentationml/2006/ole">
            <p:oleObj spid="_x0000_s19515" name="Equation" r:id="rId17" imgW="266400" imgH="419040" progId="Equation.3">
              <p:embed/>
            </p:oleObj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/>
        </p:nvGraphicFramePr>
        <p:xfrm>
          <a:off x="4800600" y="2362200"/>
          <a:ext cx="381000" cy="598714"/>
        </p:xfrm>
        <a:graphic>
          <a:graphicData uri="http://schemas.openxmlformats.org/presentationml/2006/ole">
            <p:oleObj spid="_x0000_s19516" name="Equation" r:id="rId18" imgW="266400" imgH="419040" progId="Equation.3">
              <p:embed/>
            </p:oleObj>
          </a:graphicData>
        </a:graphic>
      </p:graphicFrame>
      <p:graphicFrame>
        <p:nvGraphicFramePr>
          <p:cNvPr id="69" name="Object 68"/>
          <p:cNvGraphicFramePr>
            <a:graphicFrameLocks noChangeAspect="1"/>
          </p:cNvGraphicFramePr>
          <p:nvPr/>
        </p:nvGraphicFramePr>
        <p:xfrm>
          <a:off x="4953000" y="5486400"/>
          <a:ext cx="496794" cy="444500"/>
        </p:xfrm>
        <a:graphic>
          <a:graphicData uri="http://schemas.openxmlformats.org/presentationml/2006/ole">
            <p:oleObj spid="_x0000_s19518" name="Equation" r:id="rId19" imgW="241200" imgH="215640" progId="Equation.3">
              <p:embed/>
            </p:oleObj>
          </a:graphicData>
        </a:graphic>
      </p:graphicFrame>
      <p:graphicFrame>
        <p:nvGraphicFramePr>
          <p:cNvPr id="70" name="Object 69"/>
          <p:cNvGraphicFramePr>
            <a:graphicFrameLocks noChangeAspect="1"/>
          </p:cNvGraphicFramePr>
          <p:nvPr/>
        </p:nvGraphicFramePr>
        <p:xfrm>
          <a:off x="5029200" y="6096000"/>
          <a:ext cx="496794" cy="444500"/>
        </p:xfrm>
        <a:graphic>
          <a:graphicData uri="http://schemas.openxmlformats.org/presentationml/2006/ole">
            <p:oleObj spid="_x0000_s19519" name="Equation" r:id="rId20" imgW="241200" imgH="215640" progId="Equation.3">
              <p:embed/>
            </p:oleObj>
          </a:graphicData>
        </a:graphic>
      </p:graphicFrame>
      <p:graphicFrame>
        <p:nvGraphicFramePr>
          <p:cNvPr id="71" name="Object 70"/>
          <p:cNvGraphicFramePr>
            <a:graphicFrameLocks noChangeAspect="1"/>
          </p:cNvGraphicFramePr>
          <p:nvPr/>
        </p:nvGraphicFramePr>
        <p:xfrm>
          <a:off x="6172200" y="2286000"/>
          <a:ext cx="381000" cy="647700"/>
        </p:xfrm>
        <a:graphic>
          <a:graphicData uri="http://schemas.openxmlformats.org/presentationml/2006/ole">
            <p:oleObj spid="_x0000_s19520" name="Equation" r:id="rId21" imgW="253800" imgH="431640" progId="Equation.3">
              <p:embed/>
            </p:oleObj>
          </a:graphicData>
        </a:graphic>
      </p:graphicFrame>
      <p:graphicFrame>
        <p:nvGraphicFramePr>
          <p:cNvPr id="72" name="Object 71"/>
          <p:cNvGraphicFramePr>
            <a:graphicFrameLocks noChangeAspect="1"/>
          </p:cNvGraphicFramePr>
          <p:nvPr/>
        </p:nvGraphicFramePr>
        <p:xfrm>
          <a:off x="6172200" y="3124200"/>
          <a:ext cx="432486" cy="533400"/>
        </p:xfrm>
        <a:graphic>
          <a:graphicData uri="http://schemas.openxmlformats.org/presentationml/2006/ole">
            <p:oleObj spid="_x0000_s19521" name="Equation" r:id="rId22" imgW="152280" imgH="393480" progId="Equation.3">
              <p:embed/>
            </p:oleObj>
          </a:graphicData>
        </a:graphic>
      </p:graphicFrame>
      <p:graphicFrame>
        <p:nvGraphicFramePr>
          <p:cNvPr id="73" name="Object 72"/>
          <p:cNvGraphicFramePr>
            <a:graphicFrameLocks noChangeAspect="1"/>
          </p:cNvGraphicFramePr>
          <p:nvPr/>
        </p:nvGraphicFramePr>
        <p:xfrm>
          <a:off x="6096000" y="3886200"/>
          <a:ext cx="457200" cy="457200"/>
        </p:xfrm>
        <a:graphic>
          <a:graphicData uri="http://schemas.openxmlformats.org/presentationml/2006/ole">
            <p:oleObj spid="_x0000_s19522" name="Equation" r:id="rId23" imgW="228600" imgH="228600" progId="Equation.3">
              <p:embed/>
            </p:oleObj>
          </a:graphicData>
        </a:graphic>
      </p:graphicFrame>
      <p:graphicFrame>
        <p:nvGraphicFramePr>
          <p:cNvPr id="74" name="Object 73"/>
          <p:cNvGraphicFramePr>
            <a:graphicFrameLocks noChangeAspect="1"/>
          </p:cNvGraphicFramePr>
          <p:nvPr/>
        </p:nvGraphicFramePr>
        <p:xfrm>
          <a:off x="6096000" y="4483100"/>
          <a:ext cx="609600" cy="660400"/>
        </p:xfrm>
        <a:graphic>
          <a:graphicData uri="http://schemas.openxmlformats.org/presentationml/2006/ole">
            <p:oleObj spid="_x0000_s19523" name="Equation" r:id="rId24" imgW="253800" imgH="419040" progId="Equation.3">
              <p:embed/>
            </p:oleObj>
          </a:graphicData>
        </a:graphic>
      </p:graphicFrame>
      <p:graphicFrame>
        <p:nvGraphicFramePr>
          <p:cNvPr id="75" name="Object 74"/>
          <p:cNvGraphicFramePr>
            <a:graphicFrameLocks noChangeAspect="1"/>
          </p:cNvGraphicFramePr>
          <p:nvPr/>
        </p:nvGraphicFramePr>
        <p:xfrm>
          <a:off x="6096000" y="6019800"/>
          <a:ext cx="457200" cy="647700"/>
        </p:xfrm>
        <a:graphic>
          <a:graphicData uri="http://schemas.openxmlformats.org/presentationml/2006/ole">
            <p:oleObj spid="_x0000_s19524" name="Equation" r:id="rId25" imgW="25380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1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1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1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1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4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0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6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2" dur="500"/>
                                        <p:tgtEl>
                                          <p:spTgt spid="1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500"/>
                                        <p:tgtEl>
                                          <p:spTgt spid="1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8" dur="500"/>
                                        <p:tgtEl>
                                          <p:spTgt spid="1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500"/>
                                        <p:tgtEl>
                                          <p:spTgt spid="1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500"/>
                                        <p:tgtEl>
                                          <p:spTgt spid="1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500"/>
                                        <p:tgtEl>
                                          <p:spTgt spid="1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0" dur="5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3" dur="5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6" dur="500"/>
                                        <p:tgtEl>
                                          <p:spTgt spid="1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9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2" dur="5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5" dur="500"/>
                                        <p:tgtEl>
                                          <p:spTgt spid="1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8" dur="500"/>
                                        <p:tgtEl>
                                          <p:spTgt spid="1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1" dur="500"/>
                                        <p:tgtEl>
                                          <p:spTgt spid="1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1" grpId="0"/>
      <p:bldP spid="19462" grpId="0"/>
      <p:bldP spid="194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0"/>
            <a:ext cx="78486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নির্ধারিত কয়েকটি কোণের জন্য ত্রিকোণমিতিক মান সমূহ মনে রাখার সহজ উপায়ঃ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1600200"/>
            <a:ext cx="8507730" cy="419100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190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2057400"/>
            <a:ext cx="8458200" cy="432594"/>
          </a:xfrm>
          <a:prstGeom prst="rect">
            <a:avLst/>
          </a:prstGeom>
          <a:solidFill>
            <a:srgbClr val="00FFFF"/>
          </a:solidFill>
        </p:spPr>
      </p:pic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799" y="2608190"/>
            <a:ext cx="8458201" cy="4017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</p:pic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52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3124200"/>
            <a:ext cx="8458200" cy="426404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39954" name="Rectangle 1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55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3653992"/>
            <a:ext cx="8610600" cy="375083"/>
          </a:xfrm>
          <a:prstGeom prst="rect">
            <a:avLst/>
          </a:prstGeom>
          <a:solidFill>
            <a:srgbClr val="00FFFF"/>
          </a:solidFill>
        </p:spPr>
      </p:pic>
      <p:sp>
        <p:nvSpPr>
          <p:cNvPr id="39957" name="Rectangle 21"/>
          <p:cNvSpPr>
            <a:spLocks noChangeArrowheads="1"/>
          </p:cNvSpPr>
          <p:nvPr/>
        </p:nvSpPr>
        <p:spPr bwMode="auto">
          <a:xfrm>
            <a:off x="0" y="676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9960" name="Rectangle 2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962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9961" name="Picture 2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114800"/>
            <a:ext cx="8610600" cy="546358"/>
          </a:xfrm>
          <a:prstGeom prst="rect">
            <a:avLst/>
          </a:prstGeom>
          <a:solidFill>
            <a:srgbClr val="FFCCFF"/>
          </a:solidFill>
        </p:spPr>
      </p:pic>
      <p:sp>
        <p:nvSpPr>
          <p:cNvPr id="39963" name="Rectangle 27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4800600"/>
            <a:ext cx="8686800" cy="38799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5410200"/>
            <a:ext cx="8305800" cy="453869"/>
          </a:xfrm>
          <a:prstGeom prst="rect">
            <a:avLst/>
          </a:prstGeom>
          <a:solidFill>
            <a:srgbClr val="00FFFF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2980303" cy="923330"/>
          </a:xfrm>
          <a:prstGeom prst="rect">
            <a:avLst/>
          </a:prstGeom>
          <a:solidFill>
            <a:srgbClr val="00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একক কাজঃ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mages (2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1472" y="222677"/>
            <a:ext cx="4510528" cy="3001551"/>
          </a:xfrm>
          <a:prstGeom prst="rect">
            <a:avLst/>
          </a:prstGeom>
        </p:spPr>
      </p:pic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3886200"/>
            <a:ext cx="7441018" cy="1447800"/>
          </a:xfrm>
          <a:prstGeom prst="rect">
            <a:avLst/>
          </a:prstGeom>
          <a:solidFill>
            <a:srgbClr val="FFCCFF"/>
          </a:solidFill>
        </p:spPr>
      </p:pic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228600"/>
            <a:ext cx="1729961" cy="523220"/>
          </a:xfrm>
          <a:prstGeom prst="rect">
            <a:avLst/>
          </a:prstGeom>
          <a:solidFill>
            <a:srgbClr val="00FFFF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228600"/>
            <a:ext cx="5486400" cy="88497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</p:pic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66800" y="1219200"/>
            <a:ext cx="7492408" cy="801816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93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2133600"/>
            <a:ext cx="2743200" cy="766167"/>
          </a:xfrm>
          <a:prstGeom prst="rect">
            <a:avLst/>
          </a:prstGeom>
          <a:solidFill>
            <a:srgbClr val="FFCCFF"/>
          </a:solidFill>
        </p:spPr>
      </p:pic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95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3048000"/>
            <a:ext cx="2819400" cy="652914"/>
          </a:xfrm>
          <a:prstGeom prst="rect">
            <a:avLst/>
          </a:prstGeom>
          <a:solidFill>
            <a:srgbClr val="00FFFF"/>
          </a:solidFill>
        </p:spPr>
      </p:pic>
      <p:sp>
        <p:nvSpPr>
          <p:cNvPr id="419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97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3810000"/>
            <a:ext cx="2895600" cy="6477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</p:pic>
      <p:sp>
        <p:nvSpPr>
          <p:cNvPr id="420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1999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4570071"/>
            <a:ext cx="2895600" cy="649629"/>
          </a:xfrm>
          <a:prstGeom prst="rect">
            <a:avLst/>
          </a:prstGeom>
          <a:solidFill>
            <a:srgbClr val="FFFF00"/>
          </a:solidFill>
        </p:spPr>
      </p:pic>
      <p:pic>
        <p:nvPicPr>
          <p:cNvPr id="42001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5410200"/>
            <a:ext cx="7027545" cy="647700"/>
          </a:xfrm>
          <a:prstGeom prst="rect">
            <a:avLst/>
          </a:prstGeom>
          <a:solidFill>
            <a:srgbClr val="00FFFF"/>
          </a:solidFill>
        </p:spPr>
      </p:pic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rinda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19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4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219</Words>
  <Application>Microsoft Office PowerPoint</Application>
  <PresentationFormat>On-screen Show (4:3)</PresentationFormat>
  <Paragraphs>87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82</cp:revision>
  <dcterms:created xsi:type="dcterms:W3CDTF">2006-08-16T00:00:00Z</dcterms:created>
  <dcterms:modified xsi:type="dcterms:W3CDTF">2020-05-12T06:31:13Z</dcterms:modified>
</cp:coreProperties>
</file>