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0084"/>
    <a:srgbClr val="084814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9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 /><Relationship Id="rId1" Type="http://schemas.openxmlformats.org/officeDocument/2006/relationships/image" Target="../media/image10.wmf" 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1BEF0D-F0BB-DE4B-95CE-6DB70DBA9567}" type="datetimeFigureOut">
              <a:rPr lang="en-US" smtClean="0"/>
              <a:pPr/>
              <a:t>5/12/2020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42A54C80-263E-416B-A8E0-580EDEADCBDC}" type="datetimeFigureOut">
              <a:rPr lang="en-US" smtClean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1BEF0D-F0BB-DE4B-95CE-6DB70DBA9567}" type="datetimeFigureOut">
              <a:rPr lang="en-US" smtClean="0"/>
              <a:pPr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e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61BEF0D-F0BB-DE4B-95CE-6DB70DBA9567}" type="datetimeFigureOut">
              <a:rPr lang="en-US" smtClean="0"/>
              <a:pPr/>
              <a:t>5/12/2020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13.gif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 /><Relationship Id="rId2" Type="http://schemas.openxmlformats.org/officeDocument/2006/relationships/image" Target="../media/image15.gif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 /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7" Type="http://schemas.openxmlformats.org/officeDocument/2006/relationships/image" Target="../media/image8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7.jpeg" /><Relationship Id="rId4" Type="http://schemas.openxmlformats.org/officeDocument/2006/relationships/image" Target="../media/image6.jpeg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 /><Relationship Id="rId3" Type="http://schemas.openxmlformats.org/officeDocument/2006/relationships/oleObject" Target="../embeddings/oleObject1.bin" /><Relationship Id="rId2" Type="http://schemas.openxmlformats.org/officeDocument/2006/relationships/slideLayout" Target="../slideLayouts/slideLayout2.xml" /><Relationship Id="rId1" Type="http://schemas.openxmlformats.org/officeDocument/2006/relationships/vmlDrawing" Target="../drawings/vmlDrawing1.vml" /><Relationship Id="rId6" Type="http://schemas.openxmlformats.org/officeDocument/2006/relationships/image" Target="../media/image11.wmf" /><Relationship Id="rId11" Type="http://schemas.openxmlformats.org/officeDocument/2006/relationships/image" Target="../media/image18.png" /><Relationship Id="rId5" Type="http://schemas.openxmlformats.org/officeDocument/2006/relationships/oleObject" Target="../embeddings/oleObject2.bin" /><Relationship Id="rId10" Type="http://schemas.openxmlformats.org/officeDocument/2006/relationships/image" Target="../media/image17.png" /><Relationship Id="rId4" Type="http://schemas.openxmlformats.org/officeDocument/2006/relationships/image" Target="../media/image10.wmf" /><Relationship Id="rId9" Type="http://schemas.openxmlformats.org/officeDocument/2006/relationships/image" Target="../media/image16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 /><Relationship Id="rId2" Type="http://schemas.openxmlformats.org/officeDocument/2006/relationships/slideLayout" Target="../slideLayouts/slideLayout2.xml" /><Relationship Id="rId1" Type="http://schemas.openxmlformats.org/officeDocument/2006/relationships/vmlDrawing" Target="../drawings/vmlDrawing2.vml" /><Relationship Id="rId4" Type="http://schemas.openxmlformats.org/officeDocument/2006/relationships/image" Target="../media/image12.wmf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CF3A1E-2AC9-2441-B63D-BC442C4114CE}"/>
              </a:ext>
            </a:extLst>
          </p:cNvPr>
          <p:cNvSpPr txBox="1"/>
          <p:nvPr/>
        </p:nvSpPr>
        <p:spPr>
          <a:xfrm>
            <a:off x="4822881" y="321468"/>
            <a:ext cx="47556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9600">
                <a:solidFill>
                  <a:schemeClr val="accent2"/>
                </a:solidFill>
              </a:rPr>
              <a:t>স্বাগতম</a:t>
            </a:r>
            <a:r>
              <a:rPr lang="en-GB"/>
              <a:t>  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2F76235F-B6A4-4297-91A2-F672B4F479FD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</p:spPr>
        <p:txBody>
          <a:bodyPr/>
          <a:lstStyle/>
          <a:p>
            <a:fld id="{025352C6-8F8C-4370-85BF-E43AA997CAC2}" type="slidenum">
              <a:rPr lang="en-US" smtClean="0"/>
              <a:t>1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981200"/>
            <a:ext cx="3061607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31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914400"/>
            <a:ext cx="11430000" cy="457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295400" y="235219"/>
                <a:ext cx="8991600" cy="6937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𝑪𝑶</m:t>
                        </m:r>
                      </m:e>
                      <m:sub>
                        <m:r>
                          <a:rPr lang="en-US" sz="40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3200" b="1" dirty="0">
                    <a:solidFill>
                      <a:srgbClr val="7030A0"/>
                    </a:solidFill>
                  </a:rPr>
                  <a:t> </a:t>
                </a:r>
                <a:r>
                  <a:rPr lang="bn-BD" sz="3200" b="1" dirty="0">
                    <a:solidFill>
                      <a:srgbClr val="7030A0"/>
                    </a:solidFill>
                  </a:rPr>
                  <a:t>এর ব্যবহারঃ  </a:t>
                </a:r>
                <a:endParaRPr lang="en-US" sz="32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235219"/>
                <a:ext cx="8991600" cy="693716"/>
              </a:xfrm>
              <a:prstGeom prst="rect">
                <a:avLst/>
              </a:prstGeom>
              <a:blipFill rotWithShape="1">
                <a:blip r:embed="rId2"/>
                <a:stretch>
                  <a:fillRect t="-1770" b="-30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81000" y="1581090"/>
            <a:ext cx="118192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bn-BD" sz="2000" dirty="0">
                <a:solidFill>
                  <a:srgbClr val="7030A0"/>
                </a:solidFill>
              </a:rPr>
              <a:t>বেকিং সোডা  প্রস্তুতিতে  অ্যামোনিয়া গ্যাস , খাবার লবন, পানির সাথে কার্বন ডাইঅক্সাইড ব্যাবহার করা হয়। 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8600" y="3979598"/>
            <a:ext cx="64844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bn-BD" sz="2000" dirty="0">
                <a:solidFill>
                  <a:srgbClr val="7030A0"/>
                </a:solidFill>
              </a:rPr>
              <a:t>অগ্নি নির্বাপক যন্ত্রে কার্বন ডাইঅক্সাইড ব্যবহার করা হয়। 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2343090"/>
            <a:ext cx="86869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bn-BD" sz="2000" dirty="0">
                <a:solidFill>
                  <a:srgbClr val="7030A0"/>
                </a:solidFill>
              </a:rPr>
              <a:t>হিমায়িত কার্বন ডাইঅক্সাইড বা শুষ্ক বরফ রেফ্রিরাজেন্ট হিসেবে ব্যবহার হয়।  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6891" y="3108159"/>
            <a:ext cx="89931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bn-BD" sz="2000" dirty="0">
                <a:solidFill>
                  <a:srgbClr val="7030A0"/>
                </a:solidFill>
              </a:rPr>
              <a:t>বিভিন্ন প্রকার কোমল পানীয় তে  দ্রবীভূত কার্বন ডাইঅক্সাইড  ব্যাবহার করা হয় । 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77000" y="6197296"/>
            <a:ext cx="5867400" cy="584775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cap="none" spc="0" dirty="0" err="1">
                <a:ln w="3175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Chhayani</a:t>
            </a:r>
            <a:r>
              <a:rPr lang="en-US" sz="3200" cap="none" spc="0" dirty="0">
                <a:ln w="3175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 High School</a:t>
            </a:r>
            <a:r>
              <a:rPr lang="bn-BD" sz="3200" cap="none" spc="0" dirty="0">
                <a:ln w="3175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 </a:t>
            </a:r>
            <a:endParaRPr lang="en-US" sz="3200" cap="none" spc="0" dirty="0">
              <a:ln w="3175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1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914400"/>
            <a:ext cx="11430000" cy="457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95400" y="235219"/>
            <a:ext cx="899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solidFill>
                  <a:srgbClr val="7030A0"/>
                </a:solidFill>
              </a:rPr>
              <a:t>দলগত কাজঃ 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057400"/>
            <a:ext cx="891622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bn-BD" sz="2400" dirty="0">
                <a:solidFill>
                  <a:schemeClr val="accent2"/>
                </a:solidFill>
              </a:rPr>
              <a:t>চুনাপাথরের সংকেত লিখ ।</a:t>
            </a:r>
          </a:p>
          <a:p>
            <a:pPr marL="285750" indent="-285750">
              <a:buBlip>
                <a:blip r:embed="rId2"/>
              </a:buBlip>
            </a:pPr>
            <a:endParaRPr lang="bn-BD" sz="2400" dirty="0">
              <a:solidFill>
                <a:schemeClr val="accent2"/>
              </a:solidFill>
            </a:endParaRPr>
          </a:p>
          <a:p>
            <a:pPr marL="285750" indent="-285750">
              <a:buBlip>
                <a:blip r:embed="rId2"/>
              </a:buBlip>
            </a:pPr>
            <a:endParaRPr lang="bn-BD" sz="2400" dirty="0">
              <a:solidFill>
                <a:schemeClr val="accent2"/>
              </a:solidFill>
            </a:endParaRPr>
          </a:p>
          <a:p>
            <a:pPr marL="285750" indent="-285750">
              <a:buBlip>
                <a:blip r:embed="rId2"/>
              </a:buBlip>
            </a:pPr>
            <a:r>
              <a:rPr lang="bn-BD" sz="2400" dirty="0">
                <a:solidFill>
                  <a:schemeClr val="accent2"/>
                </a:solidFill>
              </a:rPr>
              <a:t> কার্বন ডাই-অক্সাইড এর ক্ষতিকর দিক উল্লেখ কর। </a:t>
            </a:r>
          </a:p>
          <a:p>
            <a:pPr marL="285750" indent="-285750">
              <a:buBlip>
                <a:blip r:embed="rId2"/>
              </a:buBlip>
            </a:pPr>
            <a:endParaRPr lang="bn-BD" sz="2400" dirty="0">
              <a:solidFill>
                <a:schemeClr val="accent2"/>
              </a:solidFill>
            </a:endParaRPr>
          </a:p>
          <a:p>
            <a:pPr marL="285750" indent="-285750">
              <a:buBlip>
                <a:blip r:embed="rId2"/>
              </a:buBlip>
            </a:pPr>
            <a:endParaRPr lang="bn-BD" sz="2400" dirty="0">
              <a:solidFill>
                <a:schemeClr val="accent2"/>
              </a:solidFill>
            </a:endParaRPr>
          </a:p>
          <a:p>
            <a:pPr marL="285750" indent="-285750">
              <a:buBlip>
                <a:blip r:embed="rId2"/>
              </a:buBlip>
            </a:pPr>
            <a:r>
              <a:rPr lang="bn-BD" sz="2400" dirty="0">
                <a:solidFill>
                  <a:schemeClr val="accent2"/>
                </a:solidFill>
              </a:rPr>
              <a:t>চুনাপাথর ও হাইড্রোক্লোরিক এসিডের মধ্যে সংগঠিত বিক্রিয়া লিখ। </a:t>
            </a:r>
            <a:endParaRPr lang="en-US" sz="2400" dirty="0">
              <a:solidFill>
                <a:schemeClr val="accent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851" y="1219200"/>
            <a:ext cx="4341149" cy="26877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477000" y="6197296"/>
            <a:ext cx="5867400" cy="584775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cap="none" spc="0" dirty="0" err="1">
                <a:ln w="3175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Chhayani</a:t>
            </a:r>
            <a:r>
              <a:rPr lang="en-US" sz="3200" cap="none" spc="0" dirty="0">
                <a:ln w="3175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 High School</a:t>
            </a:r>
            <a:r>
              <a:rPr lang="bn-BD" sz="3200" cap="none" spc="0" dirty="0">
                <a:ln w="3175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 </a:t>
            </a:r>
            <a:endParaRPr lang="en-US" sz="3200" cap="none" spc="0" dirty="0">
              <a:ln w="3175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675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914400"/>
            <a:ext cx="11430000" cy="457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95400" y="235219"/>
            <a:ext cx="899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7030A0"/>
                </a:solidFill>
              </a:rPr>
              <a:t>মূল্যায়ন</a:t>
            </a:r>
            <a:r>
              <a:rPr lang="bn-BD" sz="3200" b="1" dirty="0">
                <a:solidFill>
                  <a:srgbClr val="7030A0"/>
                </a:solidFill>
              </a:rPr>
              <a:t>ঃ</a:t>
            </a:r>
            <a:endParaRPr lang="en-US" sz="3200" b="1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1143000"/>
            <a:ext cx="2667000" cy="177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1676400"/>
            <a:ext cx="6705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bn-BD" sz="2000" dirty="0">
                <a:solidFill>
                  <a:srgbClr val="7030A0"/>
                </a:solidFill>
              </a:rPr>
              <a:t>ড্রাই আইস কী ? </a:t>
            </a:r>
          </a:p>
          <a:p>
            <a:pPr marL="285750" indent="-285750">
              <a:buBlip>
                <a:blip r:embed="rId3"/>
              </a:buBlip>
            </a:pPr>
            <a:endParaRPr lang="bn-BD" sz="2000" dirty="0">
              <a:solidFill>
                <a:srgbClr val="7030A0"/>
              </a:solidFill>
            </a:endParaRPr>
          </a:p>
          <a:p>
            <a:pPr marL="285750" indent="-285750">
              <a:buBlip>
                <a:blip r:embed="rId3"/>
              </a:buBlip>
            </a:pPr>
            <a:r>
              <a:rPr lang="bn-BD" sz="2000" dirty="0">
                <a:solidFill>
                  <a:srgbClr val="7030A0"/>
                </a:solidFill>
              </a:rPr>
              <a:t>চুনা পাথরকে তাপ দিলে কি ঘটে বিক্রিয়া সহ ব্যাখ্যা  কর। </a:t>
            </a:r>
          </a:p>
          <a:p>
            <a:pPr marL="285750" indent="-285750">
              <a:buBlip>
                <a:blip r:embed="rId3"/>
              </a:buBlip>
            </a:pPr>
            <a:endParaRPr lang="bn-BD" sz="2000" dirty="0">
              <a:solidFill>
                <a:srgbClr val="7030A0"/>
              </a:solidFill>
            </a:endParaRPr>
          </a:p>
          <a:p>
            <a:pPr marL="285750" indent="-285750">
              <a:buBlip>
                <a:blip r:embed="rId3"/>
              </a:buBlip>
            </a:pPr>
            <a:r>
              <a:rPr lang="bn-BD" sz="2000" dirty="0">
                <a:solidFill>
                  <a:srgbClr val="7030A0"/>
                </a:solidFill>
              </a:rPr>
              <a:t>কার্বন ডাই-অক্সাইডের ক্ষতিকর দিক উল্লেখ কর। </a:t>
            </a:r>
          </a:p>
          <a:p>
            <a:pPr marL="285750" indent="-285750">
              <a:buBlip>
                <a:blip r:embed="rId3"/>
              </a:buBlip>
            </a:pPr>
            <a:endParaRPr lang="bn-BD" sz="2000" dirty="0">
              <a:solidFill>
                <a:srgbClr val="7030A0"/>
              </a:solidFill>
            </a:endParaRPr>
          </a:p>
          <a:p>
            <a:pPr marL="285750" indent="-285750">
              <a:buBlip>
                <a:blip r:embed="rId3"/>
              </a:buBlip>
            </a:pPr>
            <a:r>
              <a:rPr lang="bn-BD" sz="2000" dirty="0">
                <a:solidFill>
                  <a:srgbClr val="7030A0"/>
                </a:solidFill>
              </a:rPr>
              <a:t>কার্বন ডাই- অক্সাইড এর উপকারী দিক গুলো তুলে ধর ।</a:t>
            </a:r>
          </a:p>
          <a:p>
            <a:pPr marL="285750" indent="-285750">
              <a:buBlip>
                <a:blip r:embed="rId3"/>
              </a:buBlip>
            </a:pPr>
            <a:endParaRPr lang="bn-BD" sz="2000" dirty="0">
              <a:solidFill>
                <a:srgbClr val="7030A0"/>
              </a:solidFill>
            </a:endParaRPr>
          </a:p>
          <a:p>
            <a:pPr marL="285750" indent="-285750">
              <a:buBlip>
                <a:blip r:embed="rId3"/>
              </a:buBlip>
            </a:pPr>
            <a:r>
              <a:rPr lang="bn-BD" sz="2000" dirty="0">
                <a:solidFill>
                  <a:srgbClr val="7030A0"/>
                </a:solidFill>
              </a:rPr>
              <a:t>স্বল্প বাতাসে কাঠ পোড়ানো উচিত নয় কেন ?</a:t>
            </a:r>
          </a:p>
          <a:p>
            <a:pPr marL="285750" indent="-285750">
              <a:buBlip>
                <a:blip r:embed="rId3"/>
              </a:buBlip>
            </a:pPr>
            <a:endParaRPr lang="bn-BD" sz="2000" dirty="0">
              <a:solidFill>
                <a:srgbClr val="7030A0"/>
              </a:solidFill>
            </a:endParaRPr>
          </a:p>
          <a:p>
            <a:pPr marL="285750" indent="-285750">
              <a:buBlip>
                <a:blip r:embed="rId3"/>
              </a:buBlip>
            </a:pPr>
            <a:r>
              <a:rPr lang="bn-BD" sz="2000" dirty="0">
                <a:solidFill>
                  <a:srgbClr val="7030A0"/>
                </a:solidFill>
              </a:rPr>
              <a:t>পাউরুটি কিভাবে ফোলে ব্যাখ্যা দাও । 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77000" y="6197296"/>
            <a:ext cx="5867400" cy="584775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cap="none" spc="0" dirty="0" err="1">
                <a:ln w="3175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Chhayani</a:t>
            </a:r>
            <a:r>
              <a:rPr lang="en-US" sz="3200" cap="none" spc="0" dirty="0">
                <a:ln w="3175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 High School</a:t>
            </a:r>
            <a:r>
              <a:rPr lang="bn-BD" sz="3200" cap="none" spc="0" dirty="0">
                <a:ln w="3175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 </a:t>
            </a:r>
            <a:endParaRPr lang="en-US" sz="3200" cap="none" spc="0" dirty="0">
              <a:ln w="3175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607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914400"/>
            <a:ext cx="11430000" cy="457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95400" y="235219"/>
            <a:ext cx="899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solidFill>
                  <a:srgbClr val="7030A0"/>
                </a:solidFill>
              </a:rPr>
              <a:t>বাড়ির কাজঃ </a:t>
            </a:r>
            <a:endParaRPr lang="en-US" sz="3200" b="1" dirty="0">
              <a:solidFill>
                <a:srgbClr val="7030A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274" y="972233"/>
            <a:ext cx="3391451" cy="17526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8000" y="1538360"/>
            <a:ext cx="81708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q"/>
            </a:pPr>
            <a:r>
              <a:rPr lang="bn-BD" dirty="0">
                <a:solidFill>
                  <a:srgbClr val="960084"/>
                </a:solidFill>
              </a:rPr>
              <a:t>চুনা পাথর ও হাইড্রোক্লোরিক এসিডের পরিবর্তে বাড়িতে ব্যবহৃত উপাদান</a:t>
            </a:r>
          </a:p>
          <a:p>
            <a:pPr>
              <a:lnSpc>
                <a:spcPct val="200000"/>
              </a:lnSpc>
            </a:pPr>
            <a:r>
              <a:rPr lang="bn-BD" dirty="0">
                <a:solidFill>
                  <a:srgbClr val="960084"/>
                </a:solidFill>
              </a:rPr>
              <a:t> দিয়ে উক্ত পরিক্ষাটি কিভাবে করা যায় ? প্রত্যেকে করে খাতায় উপস্থাপন করবে ? </a:t>
            </a:r>
            <a:endParaRPr lang="en-US" dirty="0">
              <a:solidFill>
                <a:srgbClr val="960084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77000" y="6197296"/>
            <a:ext cx="5867400" cy="584775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cap="none" spc="0" dirty="0" err="1">
                <a:ln w="3175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Chhayani</a:t>
            </a:r>
            <a:r>
              <a:rPr lang="en-US" sz="3200" cap="none" spc="0" dirty="0">
                <a:ln w="3175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 High School</a:t>
            </a:r>
            <a:r>
              <a:rPr lang="bn-BD" sz="3200" cap="none" spc="0" dirty="0">
                <a:ln w="3175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 </a:t>
            </a:r>
            <a:endParaRPr lang="en-US" sz="3200" cap="none" spc="0" dirty="0">
              <a:ln w="3175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8941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477000" y="6197296"/>
            <a:ext cx="5867400" cy="584775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cap="none" spc="0" dirty="0" err="1">
                <a:ln w="3175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Chhayani</a:t>
            </a:r>
            <a:r>
              <a:rPr lang="en-US" sz="3200" cap="none" spc="0" dirty="0">
                <a:ln w="3175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 High School</a:t>
            </a:r>
            <a:r>
              <a:rPr lang="bn-BD" sz="3200" cap="none" spc="0" dirty="0">
                <a:ln w="3175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 </a:t>
            </a:r>
            <a:endParaRPr lang="en-US" sz="3200" cap="none" spc="0" dirty="0">
              <a:ln w="3175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04800"/>
            <a:ext cx="5867400" cy="20298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274" y="2362934"/>
            <a:ext cx="2455726" cy="335206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110058" y="2971800"/>
            <a:ext cx="4601284" cy="192750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lgerian" pitchFamily="82" charset="0"/>
              </a:rPr>
              <a:t>“Stay Home</a:t>
            </a:r>
          </a:p>
          <a:p>
            <a:pPr algn="ctr">
              <a:lnSpc>
                <a:spcPct val="150000"/>
              </a:lnSpc>
            </a:pPr>
            <a:r>
              <a:rPr lang="bn-BD" sz="5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lgerian" pitchFamily="82" charset="0"/>
              </a:rPr>
              <a:t>Stay Safe”</a:t>
            </a:r>
            <a:endParaRPr lang="en-US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30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rved Down Ribbon 3"/>
          <p:cNvSpPr/>
          <p:nvPr/>
        </p:nvSpPr>
        <p:spPr>
          <a:xfrm>
            <a:off x="2743200" y="914400"/>
            <a:ext cx="4953000" cy="1295400"/>
          </a:xfrm>
          <a:prstGeom prst="ellipseRibb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libri" pitchFamily="34" charset="0"/>
              </a:rPr>
              <a:t>শিক্ষক পরিচিতি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0" y="2895600"/>
            <a:ext cx="5867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bn-BD" sz="2000" dirty="0">
                <a:solidFill>
                  <a:srgbClr val="640064"/>
                </a:solidFill>
                <a:latin typeface="Nirmala UI" pitchFamily="34" charset="0"/>
                <a:cs typeface="Nirmala UI" pitchFamily="34" charset="0"/>
              </a:rPr>
              <a:t>মোঃ গোলাম রাব্বানী </a:t>
            </a:r>
          </a:p>
          <a:p>
            <a:pPr marL="285750" indent="-285750" algn="ctr">
              <a:buFont typeface="Wingdings" pitchFamily="2" charset="2"/>
              <a:buChar char="Ø"/>
            </a:pPr>
            <a:endParaRPr lang="bn-BD" sz="2000" dirty="0">
              <a:solidFill>
                <a:srgbClr val="640064"/>
              </a:solidFill>
              <a:latin typeface="Nirmala UI" pitchFamily="34" charset="0"/>
              <a:cs typeface="Nirmala UI" pitchFamily="34" charset="0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bn-BD" sz="2000" dirty="0">
                <a:solidFill>
                  <a:srgbClr val="640064"/>
                </a:solidFill>
                <a:latin typeface="Nirmala UI" pitchFamily="34" charset="0"/>
                <a:cs typeface="Nirmala UI" pitchFamily="34" charset="0"/>
              </a:rPr>
              <a:t>সহকারী শিক্ষক (ভৌত বিজ্ঞান)</a:t>
            </a:r>
          </a:p>
          <a:p>
            <a:pPr marL="285750" indent="-285750" algn="ctr">
              <a:buFont typeface="Wingdings" pitchFamily="2" charset="2"/>
              <a:buChar char="Ø"/>
            </a:pPr>
            <a:endParaRPr lang="bn-BD" sz="2000" dirty="0">
              <a:solidFill>
                <a:srgbClr val="640064"/>
              </a:solidFill>
              <a:latin typeface="Nirmala UI" pitchFamily="34" charset="0"/>
              <a:cs typeface="Nirmala UI" pitchFamily="34" charset="0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bn-BD" sz="2000" dirty="0">
                <a:solidFill>
                  <a:srgbClr val="640064"/>
                </a:solidFill>
                <a:latin typeface="Nirmala UI" pitchFamily="34" charset="0"/>
                <a:cs typeface="Nirmala UI" pitchFamily="34" charset="0"/>
              </a:rPr>
              <a:t>ছয়ানী উচ্চ বিদ্যালয় </a:t>
            </a:r>
            <a:endParaRPr lang="en-US" sz="2000" dirty="0">
              <a:solidFill>
                <a:srgbClr val="640064"/>
              </a:solidFill>
              <a:latin typeface="Nirmala UI" pitchFamily="34" charset="0"/>
              <a:cs typeface="Nirmala UI" pitchFamily="34" charset="0"/>
            </a:endParaRPr>
          </a:p>
          <a:p>
            <a:pPr algn="ctr"/>
            <a:endParaRPr lang="en-US" sz="2000" dirty="0">
              <a:solidFill>
                <a:srgbClr val="640064"/>
              </a:solidFill>
              <a:latin typeface="Nirmala UI" pitchFamily="34" charset="0"/>
              <a:cs typeface="Nirmala UI" pitchFamily="34" charset="0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en-US" sz="2000" dirty="0" err="1">
                <a:solidFill>
                  <a:srgbClr val="640064"/>
                </a:solidFill>
                <a:latin typeface="Nirmala UI" pitchFamily="34" charset="0"/>
                <a:cs typeface="Nirmala UI" pitchFamily="34" charset="0"/>
              </a:rPr>
              <a:t>মোবাইলঃ</a:t>
            </a:r>
            <a:r>
              <a:rPr lang="en-US" sz="2000" dirty="0">
                <a:solidFill>
                  <a:srgbClr val="640064"/>
                </a:solidFill>
                <a:latin typeface="Nirmala UI" pitchFamily="34" charset="0"/>
                <a:cs typeface="Nirmala UI" pitchFamily="34" charset="0"/>
              </a:rPr>
              <a:t>  </a:t>
            </a:r>
            <a:r>
              <a:rPr lang="en-US" sz="2000" dirty="0">
                <a:solidFill>
                  <a:srgbClr val="640064"/>
                </a:solidFill>
                <a:latin typeface="MS Mincho" pitchFamily="49" charset="-128"/>
                <a:ea typeface="MS Mincho" pitchFamily="49" charset="-128"/>
                <a:cs typeface="Nirmala UI" pitchFamily="34" charset="0"/>
              </a:rPr>
              <a:t>০১৬৮০৮১৯১২৬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47D6C759-8FD0-4B65-9093-4EDF897BA67C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</p:spPr>
        <p:txBody>
          <a:bodyPr/>
          <a:lstStyle/>
          <a:p>
            <a:fld id="{025352C6-8F8C-4370-85BF-E43AA997CAC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18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FDA4D2-22A0-C246-8F29-41B459E19EB2}"/>
              </a:ext>
            </a:extLst>
          </p:cNvPr>
          <p:cNvSpPr txBox="1"/>
          <p:nvPr/>
        </p:nvSpPr>
        <p:spPr>
          <a:xfrm>
            <a:off x="4441028" y="2496940"/>
            <a:ext cx="2713437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2800" dirty="0" err="1"/>
              <a:t>রসায়ন</a:t>
            </a:r>
            <a:r>
              <a:rPr lang="en-GB" sz="2800" dirty="0"/>
              <a:t> </a:t>
            </a:r>
            <a:r>
              <a:rPr lang="en-GB" sz="2800" dirty="0" err="1"/>
              <a:t>বিজ্ঞান</a:t>
            </a:r>
            <a:endParaRPr lang="en-US" sz="2800" dirty="0"/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C16C1360-881E-594A-BA9B-0FB1E434F77A}"/>
              </a:ext>
            </a:extLst>
          </p:cNvPr>
          <p:cNvSpPr/>
          <p:nvPr/>
        </p:nvSpPr>
        <p:spPr>
          <a:xfrm rot="10800000" flipV="1">
            <a:off x="3789756" y="773906"/>
            <a:ext cx="3639743" cy="136921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/>
              <a:t>পাঠ</a:t>
            </a:r>
            <a:r>
              <a:rPr lang="en-GB" sz="2800" b="1" dirty="0"/>
              <a:t> </a:t>
            </a:r>
            <a:r>
              <a:rPr lang="en-GB" sz="2800" b="1" dirty="0" err="1"/>
              <a:t>পরিচিত</a:t>
            </a:r>
            <a:r>
              <a:rPr lang="en-GB" sz="2800" b="1" dirty="0"/>
              <a:t> </a:t>
            </a:r>
            <a:endParaRPr lang="en-US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D821C5-0BBE-784B-9123-FBC708C3707D}"/>
              </a:ext>
            </a:extLst>
          </p:cNvPr>
          <p:cNvSpPr txBox="1"/>
          <p:nvPr/>
        </p:nvSpPr>
        <p:spPr>
          <a:xfrm rot="10800000" flipV="1">
            <a:off x="4658914" y="3375395"/>
            <a:ext cx="2046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200" dirty="0"/>
              <a:t>নব</a:t>
            </a:r>
            <a:r>
              <a:rPr lang="en-GB" sz="3200" dirty="0"/>
              <a:t>ম </a:t>
            </a:r>
            <a:r>
              <a:rPr lang="en-GB" sz="3200" dirty="0" err="1"/>
              <a:t>শ্রেণি</a:t>
            </a:r>
            <a:endParaRPr 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70FBE0-0CF5-5E49-B5AA-9FE155D8EEB3}"/>
              </a:ext>
            </a:extLst>
          </p:cNvPr>
          <p:cNvSpPr txBox="1"/>
          <p:nvPr/>
        </p:nvSpPr>
        <p:spPr>
          <a:xfrm rot="10800000" flipV="1">
            <a:off x="4658914" y="4168414"/>
            <a:ext cx="2642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/>
              <a:t> </a:t>
            </a:r>
            <a:r>
              <a:rPr lang="bn-BD" sz="2800" dirty="0"/>
              <a:t>৪র্থ </a:t>
            </a:r>
            <a:r>
              <a:rPr lang="en-GB" sz="2800" dirty="0"/>
              <a:t>  </a:t>
            </a:r>
            <a:r>
              <a:rPr lang="en-GB" sz="2800" dirty="0" err="1"/>
              <a:t>অধ্যায়</a:t>
            </a:r>
            <a:r>
              <a:rPr lang="en-GB" sz="2800" dirty="0"/>
              <a:t>  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89D45B-A7E5-734A-B629-41AFAF757A14}"/>
              </a:ext>
            </a:extLst>
          </p:cNvPr>
          <p:cNvSpPr txBox="1"/>
          <p:nvPr/>
        </p:nvSpPr>
        <p:spPr>
          <a:xfrm rot="10800000" flipH="1" flipV="1">
            <a:off x="4115392" y="5078550"/>
            <a:ext cx="2988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b="1" dirty="0" err="1"/>
              <a:t>তারিখ</a:t>
            </a:r>
            <a:r>
              <a:rPr lang="en-GB" sz="2000" b="1" dirty="0"/>
              <a:t> – </a:t>
            </a:r>
            <a:r>
              <a:rPr lang="bn-BD" sz="2000" b="1" dirty="0"/>
              <a:t>১২ / ০৫/ ২০২০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59793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5BC0C6-1B31-5542-B744-1AE01D22651C}"/>
              </a:ext>
            </a:extLst>
          </p:cNvPr>
          <p:cNvSpPr txBox="1"/>
          <p:nvPr/>
        </p:nvSpPr>
        <p:spPr>
          <a:xfrm>
            <a:off x="1339847" y="3046690"/>
            <a:ext cx="48196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>
                <a:solidFill>
                  <a:srgbClr val="7030A0"/>
                </a:solidFill>
                <a:latin typeface="Arial Narrow" pitchFamily="34" charset="0"/>
              </a:rPr>
              <a:t>কার্বন ডাই অক্সাইড প্রস্তুতি </a:t>
            </a:r>
          </a:p>
          <a:p>
            <a:pPr algn="ctr"/>
            <a:r>
              <a:rPr lang="en-GB" sz="3600" i="1" dirty="0">
                <a:solidFill>
                  <a:srgbClr val="7030A0"/>
                </a:solidFill>
                <a:latin typeface="Arial Narrow" pitchFamily="34" charset="0"/>
              </a:rPr>
              <a:t>ও</a:t>
            </a:r>
          </a:p>
          <a:p>
            <a:pPr algn="ctr"/>
            <a:r>
              <a:rPr lang="en-GB" sz="3600" i="1" dirty="0">
                <a:solidFill>
                  <a:srgbClr val="7030A0"/>
                </a:solidFill>
                <a:latin typeface="Arial Narrow" pitchFamily="34" charset="0"/>
              </a:rPr>
              <a:t>সনাক্ত করন</a:t>
            </a:r>
            <a:endParaRPr lang="en-US" sz="3600" i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3BE92626-AD7B-CF4A-9892-079BF547A0C1}"/>
              </a:ext>
            </a:extLst>
          </p:cNvPr>
          <p:cNvSpPr/>
          <p:nvPr/>
        </p:nvSpPr>
        <p:spPr>
          <a:xfrm rot="10800000" flipH="1" flipV="1">
            <a:off x="1852577" y="1235155"/>
            <a:ext cx="3794192" cy="982980"/>
          </a:xfrm>
          <a:prstGeom prst="homePlate">
            <a:avLst>
              <a:gd name="adj" fmla="val 735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>
                <a:latin typeface="Arial Narrow" pitchFamily="34" charset="0"/>
              </a:rPr>
              <a:t>পাঠ</a:t>
            </a:r>
            <a:r>
              <a:rPr lang="en-GB" sz="4000" dirty="0">
                <a:latin typeface="Arial Narrow" pitchFamily="34" charset="0"/>
              </a:rPr>
              <a:t> </a:t>
            </a:r>
            <a:r>
              <a:rPr lang="en-GB" sz="4000" dirty="0" err="1">
                <a:latin typeface="Arial Narrow" pitchFamily="34" charset="0"/>
              </a:rPr>
              <a:t>শিরোনাম</a:t>
            </a:r>
            <a:endParaRPr lang="en-US" sz="4000" dirty="0">
              <a:latin typeface="Arial Narrow" pitchFamily="34" charset="0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8D5B6B15-C490-9540-BA9D-DB03B2231E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134" y="1633359"/>
            <a:ext cx="2859583" cy="37160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77000" y="6197296"/>
            <a:ext cx="5867400" cy="584775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cap="none" spc="0" dirty="0" err="1">
                <a:ln w="3175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Chhayani</a:t>
            </a:r>
            <a:r>
              <a:rPr lang="en-US" sz="3200" cap="none" spc="0" dirty="0">
                <a:ln w="3175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 High School</a:t>
            </a:r>
            <a:r>
              <a:rPr lang="bn-BD" sz="3200" cap="none" spc="0" dirty="0">
                <a:ln w="3175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 </a:t>
            </a:r>
            <a:endParaRPr lang="en-US" sz="3200" cap="none" spc="0" dirty="0">
              <a:ln w="3175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401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4345" y="845127"/>
            <a:ext cx="10668000" cy="457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905000" y="235219"/>
            <a:ext cx="899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7030A0"/>
                </a:solidFill>
              </a:rPr>
              <a:t>কার্বন ডাই </a:t>
            </a:r>
            <a:r>
              <a:rPr lang="en-GB" sz="3200" b="1" dirty="0" err="1">
                <a:solidFill>
                  <a:srgbClr val="7030A0"/>
                </a:solidFill>
              </a:rPr>
              <a:t>অক্সাইড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প্রস্তুতি</a:t>
            </a:r>
            <a:r>
              <a:rPr lang="bn-BD" sz="3200" b="1" dirty="0">
                <a:solidFill>
                  <a:srgbClr val="7030A0"/>
                </a:solidFill>
              </a:rPr>
              <a:t>র উপকরনঃ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43000" y="1295400"/>
            <a:ext cx="3148014" cy="400110"/>
          </a:xfrm>
          <a:prstGeom prst="rect">
            <a:avLst/>
          </a:prstGeom>
          <a:solidFill>
            <a:srgbClr val="00B050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bn-BD" sz="20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প্রয়োজনীয় উপকরনঃ</a:t>
            </a:r>
            <a:endParaRPr lang="en-US" sz="20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131" y="2362273"/>
            <a:ext cx="1524000" cy="16933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135" y="2247900"/>
            <a:ext cx="1129460" cy="19431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2274176"/>
            <a:ext cx="1286521" cy="19297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301"/>
          <a:stretch/>
        </p:blipFill>
        <p:spPr>
          <a:xfrm>
            <a:off x="2971800" y="2082156"/>
            <a:ext cx="1319214" cy="218560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800205" y="2119841"/>
            <a:ext cx="816768" cy="2199217"/>
            <a:chOff x="4800600" y="2819400"/>
            <a:chExt cx="609600" cy="1752600"/>
          </a:xfrm>
        </p:grpSpPr>
        <p:sp>
          <p:nvSpPr>
            <p:cNvPr id="7" name="Rectangle 6"/>
            <p:cNvSpPr/>
            <p:nvPr/>
          </p:nvSpPr>
          <p:spPr>
            <a:xfrm>
              <a:off x="4876800" y="2819400"/>
              <a:ext cx="533400" cy="1524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rot="5400000">
              <a:off x="4457700" y="3619500"/>
              <a:ext cx="1752600" cy="1524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rot="5400000">
              <a:off x="4000500" y="3619500"/>
              <a:ext cx="1752600" cy="1524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95400" y="47244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>
                <a:solidFill>
                  <a:srgbClr val="002060"/>
                </a:solidFill>
              </a:rPr>
              <a:t>গোলতলি ফ্লাস্ক 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21890" y="4596410"/>
            <a:ext cx="1319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solidFill>
                  <a:srgbClr val="002060"/>
                </a:solidFill>
              </a:rPr>
              <a:t>থিসল ফানেল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41104" y="4539733"/>
            <a:ext cx="1602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>
                <a:solidFill>
                  <a:srgbClr val="002060"/>
                </a:solidFill>
              </a:rPr>
              <a:t>দুইবার সমকোণে  বাকানো নল </a:t>
            </a:r>
            <a:endParaRPr lang="en-US" sz="20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943600" y="4401234"/>
                <a:ext cx="1447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𝐶𝑎𝐶𝑂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bn-BD" sz="2800" b="0" dirty="0">
                  <a:solidFill>
                    <a:srgbClr val="002060"/>
                  </a:solidFill>
                </a:endParaRPr>
              </a:p>
              <a:p>
                <a:pPr algn="ctr"/>
                <a:r>
                  <a:rPr lang="bn-BD" sz="2000" dirty="0">
                    <a:solidFill>
                      <a:srgbClr val="002060"/>
                    </a:solidFill>
                  </a:rPr>
                  <a:t>চকের গুড়া </a:t>
                </a:r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4401234"/>
                <a:ext cx="1447800" cy="830997"/>
              </a:xfrm>
              <a:prstGeom prst="rect">
                <a:avLst/>
              </a:prstGeom>
              <a:blipFill rotWithShape="1">
                <a:blip r:embed="rId6"/>
                <a:stretch>
                  <a:fillRect l="-2941" t="-6618" r="-11765" b="-13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7611369" y="4550243"/>
            <a:ext cx="1608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2060"/>
                </a:solidFill>
              </a:rPr>
              <a:t>HCl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bn-BD" sz="2400" dirty="0">
                <a:solidFill>
                  <a:srgbClr val="002060"/>
                </a:solidFill>
              </a:rPr>
              <a:t>এসিড 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24" name="Flowchart: Magnetic Disk 23"/>
          <p:cNvSpPr/>
          <p:nvPr/>
        </p:nvSpPr>
        <p:spPr>
          <a:xfrm>
            <a:off x="9448800" y="2455406"/>
            <a:ext cx="838200" cy="1600200"/>
          </a:xfrm>
          <a:prstGeom prst="flowChartMagneticDisk">
            <a:avLst/>
          </a:prstGeom>
          <a:blipFill>
            <a:blip r:embed="rId7"/>
            <a:tile tx="0" ty="0" sx="100000" sy="100000" flip="none" algn="tl"/>
          </a:blip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9220200" y="4401234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>
                <a:solidFill>
                  <a:srgbClr val="002060"/>
                </a:solidFill>
              </a:rPr>
              <a:t>গ্যাস সংগ্রাহক জার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477000" y="6197296"/>
            <a:ext cx="5867400" cy="584775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cap="none" spc="0" dirty="0" err="1">
                <a:ln w="3175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Chhayani</a:t>
            </a:r>
            <a:r>
              <a:rPr lang="en-US" sz="3200" cap="none" spc="0" dirty="0">
                <a:ln w="3175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 High School</a:t>
            </a:r>
            <a:r>
              <a:rPr lang="bn-BD" sz="3200" cap="none" spc="0" dirty="0">
                <a:ln w="3175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 </a:t>
            </a:r>
            <a:endParaRPr lang="en-US" sz="3200" cap="none" spc="0" dirty="0">
              <a:ln w="3175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599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/>
      <p:bldP spid="14" grpId="0"/>
      <p:bldP spid="21" grpId="0"/>
      <p:bldP spid="22" grpId="0"/>
      <p:bldP spid="23" grpId="0"/>
      <p:bldP spid="24" grpId="0" animBg="1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838200"/>
            <a:ext cx="11734800" cy="457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95400" y="235219"/>
            <a:ext cx="9677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7030A0"/>
                </a:solidFill>
              </a:rPr>
              <a:t>কার্বন ডাই </a:t>
            </a:r>
            <a:r>
              <a:rPr lang="en-GB" sz="3200" b="1" dirty="0" err="1">
                <a:solidFill>
                  <a:srgbClr val="7030A0"/>
                </a:solidFill>
              </a:rPr>
              <a:t>অক্সাইড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প্রস্তুতি</a:t>
            </a:r>
            <a:r>
              <a:rPr lang="bn-BD" sz="3200" b="1" dirty="0">
                <a:solidFill>
                  <a:srgbClr val="7030A0"/>
                </a:solidFill>
              </a:rPr>
              <a:t>র 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bn-BD" sz="3200" b="1" dirty="0">
                <a:solidFill>
                  <a:srgbClr val="7030A0"/>
                </a:solidFill>
              </a:rPr>
              <a:t>জন্য যন্ত্র বিন্যাসঃ  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143000"/>
            <a:ext cx="59436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B050"/>
                </a:solidFill>
              </a:rPr>
              <a:t>যন্ত্রপাতি গুলোকে নিম্নভাবে সাজাইঃ </a:t>
            </a:r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202" y="1901536"/>
            <a:ext cx="5692925" cy="4191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77000" y="6197296"/>
            <a:ext cx="5867400" cy="584775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cap="none" spc="0" dirty="0" err="1">
                <a:ln w="3175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Chhayani</a:t>
            </a:r>
            <a:r>
              <a:rPr lang="en-US" sz="3200" cap="none" spc="0" dirty="0">
                <a:ln w="3175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 High School</a:t>
            </a:r>
            <a:r>
              <a:rPr lang="bn-BD" sz="3200" cap="none" spc="0" dirty="0">
                <a:ln w="3175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 </a:t>
            </a:r>
            <a:endParaRPr lang="en-US" sz="3200" cap="none" spc="0" dirty="0">
              <a:ln w="3175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2742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868681"/>
            <a:ext cx="11353800" cy="457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81545" y="235219"/>
            <a:ext cx="899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7030A0"/>
                </a:solidFill>
              </a:rPr>
              <a:t>কার্বন ডাই অক্সাইড প্রস্তুতি ও</a:t>
            </a:r>
            <a:r>
              <a:rPr lang="bn-BD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>
                <a:solidFill>
                  <a:srgbClr val="7030A0"/>
                </a:solidFill>
              </a:rPr>
              <a:t>সনাক্ত করন</a:t>
            </a:r>
            <a:r>
              <a:rPr lang="bn-BD" sz="3200" b="1" dirty="0">
                <a:solidFill>
                  <a:srgbClr val="7030A0"/>
                </a:solidFill>
              </a:rPr>
              <a:t>ঃ</a:t>
            </a:r>
            <a:endParaRPr lang="en-US" sz="3200" b="1" dirty="0">
              <a:solidFill>
                <a:srgbClr val="7030A0"/>
              </a:solidFill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9927706"/>
              </p:ext>
            </p:extLst>
          </p:nvPr>
        </p:nvGraphicFramePr>
        <p:xfrm>
          <a:off x="1066800" y="3200400"/>
          <a:ext cx="1295400" cy="183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ChemSketch" r:id="rId3" imgW="694800" imgH="1130760" progId="ACD.ChemSketch.20">
                  <p:embed/>
                </p:oleObj>
              </mc:Choice>
              <mc:Fallback>
                <p:oleObj name="ChemSketch" r:id="rId3" imgW="694800" imgH="1130760" progId="ACD.ChemSketch.20">
                  <p:embed/>
                  <p:pic>
                    <p:nvPicPr>
                      <p:cNvPr id="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200400"/>
                        <a:ext cx="1295400" cy="183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V="1">
            <a:off x="1295400" y="5105400"/>
            <a:ext cx="609600" cy="37941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90600" y="5497513"/>
            <a:ext cx="1066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dirty="0"/>
              <a:t>CaCO</a:t>
            </a:r>
            <a:r>
              <a:rPr lang="en-US" sz="1400" dirty="0"/>
              <a:t>3</a:t>
            </a:r>
          </a:p>
        </p:txBody>
      </p:sp>
      <p:sp>
        <p:nvSpPr>
          <p:cNvPr id="9" name="Rectangle 8"/>
          <p:cNvSpPr/>
          <p:nvPr/>
        </p:nvSpPr>
        <p:spPr>
          <a:xfrm flipH="1">
            <a:off x="1676400" y="2514600"/>
            <a:ext cx="152400" cy="1295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676400" y="2514600"/>
            <a:ext cx="1600200" cy="1523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124200" y="2667000"/>
            <a:ext cx="152400" cy="1219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554163" y="2438400"/>
            <a:ext cx="46037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Flowchart: Merge 12"/>
          <p:cNvSpPr/>
          <p:nvPr/>
        </p:nvSpPr>
        <p:spPr>
          <a:xfrm>
            <a:off x="1425575" y="2286000"/>
            <a:ext cx="304800" cy="152400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990600" y="1524000"/>
            <a:ext cx="1219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/>
            <a:r>
              <a:rPr lang="en-US" sz="2000" dirty="0" err="1"/>
              <a:t>HCl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4" idx="2"/>
            <a:endCxn id="13" idx="0"/>
          </p:cNvCxnSpPr>
          <p:nvPr/>
        </p:nvCxnSpPr>
        <p:spPr>
          <a:xfrm rot="5400000">
            <a:off x="1408113" y="2093912"/>
            <a:ext cx="361950" cy="22225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Explosion 2 15"/>
          <p:cNvSpPr/>
          <p:nvPr/>
        </p:nvSpPr>
        <p:spPr>
          <a:xfrm>
            <a:off x="1905000" y="4724400"/>
            <a:ext cx="228600" cy="152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Cloud Callout 16"/>
          <p:cNvSpPr/>
          <p:nvPr/>
        </p:nvSpPr>
        <p:spPr>
          <a:xfrm>
            <a:off x="1676400" y="4572000"/>
            <a:ext cx="76200" cy="152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xplosion 2 17"/>
          <p:cNvSpPr/>
          <p:nvPr/>
        </p:nvSpPr>
        <p:spPr>
          <a:xfrm>
            <a:off x="1447800" y="4724400"/>
            <a:ext cx="228600" cy="152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TextBox 19"/>
          <p:cNvSpPr txBox="1">
            <a:spLocks noChangeArrowheads="1"/>
          </p:cNvSpPr>
          <p:nvPr/>
        </p:nvSpPr>
        <p:spPr bwMode="auto">
          <a:xfrm>
            <a:off x="2209800" y="2819400"/>
            <a:ext cx="68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dirty="0"/>
              <a:t>CO2</a:t>
            </a:r>
          </a:p>
        </p:txBody>
      </p:sp>
      <p:graphicFrame>
        <p:nvGraphicFramePr>
          <p:cNvPr id="2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0636289"/>
              </p:ext>
            </p:extLst>
          </p:nvPr>
        </p:nvGraphicFramePr>
        <p:xfrm>
          <a:off x="2814782" y="3646488"/>
          <a:ext cx="8255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hemSketch" r:id="rId5" imgW="825840" imgH="1066680" progId="ACD.ChemSketch.20">
                  <p:embed/>
                </p:oleObj>
              </mc:Choice>
              <mc:Fallback>
                <p:oleObj name="ChemSketch" r:id="rId5" imgW="825840" imgH="1066680" progId="ACD.ChemSketch.20">
                  <p:embed/>
                  <p:pic>
                    <p:nvPicPr>
                      <p:cNvPr id="2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4782" y="3646488"/>
                        <a:ext cx="8255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Straight Arrow Connector 24"/>
          <p:cNvCxnSpPr>
            <a:stCxn id="19" idx="1"/>
          </p:cNvCxnSpPr>
          <p:nvPr/>
        </p:nvCxnSpPr>
        <p:spPr>
          <a:xfrm rot="10800000">
            <a:off x="1828800" y="2895600"/>
            <a:ext cx="381000" cy="107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429000" y="1138535"/>
            <a:ext cx="662940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কার্বন ডাই অক্সাইড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inkiyMJ" pitchFamily="2" charset="0"/>
                <a:cs typeface="RinkiyMJ" pitchFamily="2" charset="0"/>
              </a:rPr>
              <a:t>এর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inkiyMJ" pitchFamily="2" charset="0"/>
                <a:cs typeface="RinkiyMJ" pitchFamily="2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inkiyMJ" pitchFamily="2" charset="0"/>
                <a:cs typeface="RinkiyMJ" pitchFamily="2" charset="0"/>
              </a:rPr>
              <a:t>প্রস্তুতি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inkiyMJ" pitchFamily="2" charset="0"/>
              <a:cs typeface="Rinki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>
                <a:spLocks noChangeArrowheads="1"/>
              </p:cNvSpPr>
              <p:nvPr/>
            </p:nvSpPr>
            <p:spPr bwMode="auto">
              <a:xfrm>
                <a:off x="4038600" y="2759132"/>
                <a:ext cx="6574222" cy="10379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marL="342900" indent="-342900">
                  <a:buFont typeface="Wingdings" pitchFamily="2" charset="2"/>
                  <a:buChar char="Ø"/>
                </a:pPr>
                <a:r>
                  <a:rPr lang="bn-BD" sz="2000" dirty="0">
                    <a:solidFill>
                      <a:srgbClr val="0070C0"/>
                    </a:solidFill>
                    <a:latin typeface="SutonnyMJ" pitchFamily="2" charset="0"/>
                    <a:cs typeface="SutonnyMJ" pitchFamily="2" charset="0"/>
                  </a:rPr>
                  <a:t>প্রথমে ফ্লাস্কটিতে লাইম স্টোন বা ক্যালসিয়াম কার্বনেট </a:t>
                </a:r>
                <a:r>
                  <a:rPr lang="en-US" sz="2000" dirty="0">
                    <a:solidFill>
                      <a:srgbClr val="0070C0"/>
                    </a:solidFill>
                    <a:latin typeface="SutonnyMJ" pitchFamily="2" charset="0"/>
                    <a:cs typeface="SutonnyMJ" pitchFamily="2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CaCO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)</a:t>
                </a:r>
                <a:r>
                  <a:rPr lang="bn-BD" sz="2000" dirty="0">
                    <a:solidFill>
                      <a:srgbClr val="0070C0"/>
                    </a:solidFill>
                    <a:latin typeface="SutonnyMJ" pitchFamily="2" charset="0"/>
                    <a:cs typeface="SutonnyMJ" pitchFamily="2" charset="0"/>
                  </a:rPr>
                  <a:t> এর</a:t>
                </a:r>
                <a:r>
                  <a:rPr lang="bn-BD" sz="2000" dirty="0">
                    <a:solidFill>
                      <a:srgbClr val="0070C0"/>
                    </a:solidFill>
                  </a:rPr>
                  <a:t> ছোট ছোট টুকরা নিই।  </a:t>
                </a:r>
                <a:endParaRPr lang="en-US" sz="2000" dirty="0">
                  <a:solidFill>
                    <a:srgbClr val="0070C0"/>
                  </a:solidFill>
                </a:endParaRPr>
              </a:p>
              <a:p>
                <a:endParaRPr lang="en-US" dirty="0">
                  <a:solidFill>
                    <a:srgbClr val="0070C0"/>
                  </a:solidFill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38600" y="2759132"/>
                <a:ext cx="6574222" cy="1037913"/>
              </a:xfrm>
              <a:prstGeom prst="rect">
                <a:avLst/>
              </a:prstGeom>
              <a:blipFill rotWithShape="1">
                <a:blip r:embed="rId8"/>
                <a:stretch>
                  <a:fillRect l="-835" t="-2941" b="-882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>
                <a:spLocks noChangeArrowheads="1"/>
              </p:cNvSpPr>
              <p:nvPr/>
            </p:nvSpPr>
            <p:spPr bwMode="auto">
              <a:xfrm>
                <a:off x="4038600" y="3505200"/>
                <a:ext cx="7696200" cy="5130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marL="342900" indent="-342900">
                  <a:buFont typeface="Wingdings" pitchFamily="2" charset="2"/>
                  <a:buChar char="Ø"/>
                </a:pPr>
                <a:r>
                  <a:rPr lang="bn-BD" sz="2000" dirty="0">
                    <a:solidFill>
                      <a:srgbClr val="A50021"/>
                    </a:solidFill>
                    <a:latin typeface="SutonnyMJ" pitchFamily="2" charset="0"/>
                    <a:cs typeface="SutonnyMJ" pitchFamily="2" charset="0"/>
                  </a:rPr>
                  <a:t>তারপর ফানেলের সাহায্যে  ফোটায় ফোটায়</a:t>
                </a:r>
                <a:r>
                  <a:rPr lang="bn-BD" sz="2400" dirty="0">
                    <a:solidFill>
                      <a:srgbClr val="A5002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solidFill>
                          <a:srgbClr val="A50021"/>
                        </a:solidFill>
                        <a:latin typeface="Cambria Math"/>
                      </a:rPr>
                      <m:t>HCl</m:t>
                    </m:r>
                    <m:r>
                      <a:rPr lang="bn-BD" sz="2400" b="0" i="0" dirty="0" smtClean="0">
                        <a:solidFill>
                          <a:srgbClr val="A50021"/>
                        </a:solidFill>
                        <a:latin typeface="Cambria Math"/>
                      </a:rPr>
                      <m:t> </m:t>
                    </m:r>
                    <m:r>
                      <a:rPr lang="bn-BD" sz="2400" b="0" i="0" dirty="0" smtClean="0">
                        <a:solidFill>
                          <a:srgbClr val="A50021"/>
                        </a:solidFill>
                        <a:latin typeface="Cambria Math"/>
                      </a:rPr>
                      <m:t>যোগ</m:t>
                    </m:r>
                    <m:r>
                      <a:rPr lang="bn-BD" sz="2400" b="0" i="0" dirty="0" smtClean="0">
                        <a:solidFill>
                          <a:srgbClr val="A50021"/>
                        </a:solidFill>
                        <a:latin typeface="Cambria Math"/>
                      </a:rPr>
                      <m:t> </m:t>
                    </m:r>
                    <m:r>
                      <a:rPr lang="bn-BD" sz="2400" b="0" i="0" dirty="0" smtClean="0">
                        <a:solidFill>
                          <a:srgbClr val="A50021"/>
                        </a:solidFill>
                        <a:latin typeface="Cambria Math"/>
                      </a:rPr>
                      <m:t>করি</m:t>
                    </m:r>
                    <m:r>
                      <a:rPr lang="bn-BD" sz="2400" b="0" i="0" dirty="0" smtClean="0">
                        <a:solidFill>
                          <a:srgbClr val="A50021"/>
                        </a:solidFill>
                        <a:latin typeface="Cambria Math"/>
                      </a:rPr>
                      <m:t> । 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  <a:latin typeface="Arial" charset="0"/>
                  </a:rPr>
                  <a:t> </a:t>
                </a:r>
                <a:endParaRPr lang="en-US" sz="2000" dirty="0">
                  <a:solidFill>
                    <a:srgbClr val="0070C0"/>
                  </a:solidFill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38600" y="3505200"/>
                <a:ext cx="7696200" cy="513089"/>
              </a:xfrm>
              <a:prstGeom prst="rect">
                <a:avLst/>
              </a:prstGeom>
              <a:blipFill rotWithShape="1">
                <a:blip r:embed="rId9"/>
                <a:stretch>
                  <a:fillRect l="-713" b="-273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>
                <a:spLocks noChangeArrowheads="1"/>
              </p:cNvSpPr>
              <p:nvPr/>
            </p:nvSpPr>
            <p:spPr bwMode="auto">
              <a:xfrm>
                <a:off x="4169978" y="4208141"/>
                <a:ext cx="6421821" cy="8210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marL="342900" indent="-342900">
                  <a:buFont typeface="Wingdings" pitchFamily="2" charset="2"/>
                  <a:buChar char="Ø"/>
                </a:pPr>
                <a:r>
                  <a:rPr lang="bn-BD" sz="2000" dirty="0">
                    <a:solidFill>
                      <a:srgbClr val="0070C0"/>
                    </a:solidFill>
                    <a:latin typeface="SutonnyMJ" pitchFamily="2" charset="0"/>
                    <a:cs typeface="SutonnyMJ" pitchFamily="2" charset="0"/>
                  </a:rPr>
                  <a:t>ক্যালসিয়াম কার্বনেট ও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dirty="0">
                        <a:solidFill>
                          <a:srgbClr val="A50021"/>
                        </a:solidFill>
                        <a:latin typeface="Cambria Math"/>
                      </a:rPr>
                      <m:t>HCl</m:t>
                    </m:r>
                    <m:r>
                      <a:rPr lang="en-US" sz="2000" i="1" dirty="0">
                        <a:solidFill>
                          <a:srgbClr val="A5002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bn-BD" sz="2000" dirty="0">
                    <a:solidFill>
                      <a:srgbClr val="0070C0"/>
                    </a:solidFill>
                    <a:latin typeface="SutonnyMJ" pitchFamily="2" charset="0"/>
                    <a:cs typeface="SutonnyMJ" pitchFamily="2" charset="0"/>
                  </a:rPr>
                  <a:t> বিক্রিয়ার ফলে উৎপন্ন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BD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𝐶𝑂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bn-BD" sz="2800" b="0" i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bn-BD" sz="2000">
                        <a:solidFill>
                          <a:srgbClr val="0070C0"/>
                        </a:solidFill>
                        <a:latin typeface="Cambria Math"/>
                      </a:rPr>
                      <m:t>নির্গম</m:t>
                    </m:r>
                    <m:r>
                      <a:rPr lang="bn-BD" sz="200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bn-BD" sz="2000">
                        <a:solidFill>
                          <a:srgbClr val="0070C0"/>
                        </a:solidFill>
                        <a:latin typeface="Cambria Math"/>
                      </a:rPr>
                      <m:t>নল</m:t>
                    </m:r>
                    <m:r>
                      <a:rPr lang="bn-BD" sz="200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bn-BD" sz="2000">
                        <a:solidFill>
                          <a:srgbClr val="0070C0"/>
                        </a:solidFill>
                        <a:latin typeface="Cambria Math"/>
                      </a:rPr>
                      <m:t>দিয়ে</m:t>
                    </m:r>
                    <m:r>
                      <a:rPr lang="bn-BD" sz="200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bn-BD" sz="2000">
                        <a:solidFill>
                          <a:srgbClr val="0070C0"/>
                        </a:solidFill>
                        <a:latin typeface="Cambria Math"/>
                      </a:rPr>
                      <m:t>নির্গত</m:t>
                    </m:r>
                    <m:r>
                      <a:rPr lang="bn-BD" sz="200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bn-BD" sz="2000">
                        <a:solidFill>
                          <a:srgbClr val="0070C0"/>
                        </a:solidFill>
                        <a:latin typeface="Cambria Math"/>
                      </a:rPr>
                      <m:t>হয়।</m:t>
                    </m:r>
                    <m:r>
                      <a:rPr lang="bn-BD" sz="2000" b="0" i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dirty="0">
                  <a:solidFill>
                    <a:srgbClr val="0070C0"/>
                  </a:solidFill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69978" y="4208141"/>
                <a:ext cx="6421821" cy="821059"/>
              </a:xfrm>
              <a:prstGeom prst="rect">
                <a:avLst/>
              </a:prstGeom>
              <a:blipFill rotWithShape="1">
                <a:blip r:embed="rId10"/>
                <a:stretch>
                  <a:fillRect l="-760" t="-3704" b="-963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4953000" y="2044003"/>
            <a:ext cx="42672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উ</a:t>
            </a:r>
            <a:r>
              <a:rPr lang="bn-BD" sz="28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ৎ</a:t>
            </a:r>
            <a:r>
              <a:rPr lang="en-US" sz="2800" b="1" u="sng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পাদন</a:t>
            </a:r>
            <a:r>
              <a:rPr lang="en-US" sz="28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u="sng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পদ্ধতির</a:t>
            </a:r>
            <a:r>
              <a:rPr lang="en-US" sz="28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u="sng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বর্ণনা</a:t>
            </a:r>
            <a:r>
              <a:rPr lang="en-US" sz="28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t</a:t>
            </a:r>
            <a:endParaRPr lang="en-US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Up Arrow 2"/>
          <p:cNvSpPr/>
          <p:nvPr/>
        </p:nvSpPr>
        <p:spPr>
          <a:xfrm>
            <a:off x="1706881" y="4006056"/>
            <a:ext cx="45719" cy="184944"/>
          </a:xfrm>
          <a:prstGeom prst="upArrow">
            <a:avLst/>
          </a:prstGeom>
          <a:solidFill>
            <a:srgbClr val="A5002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2057400" y="2569519"/>
            <a:ext cx="152400" cy="45719"/>
          </a:xfrm>
          <a:prstGeom prst="rightArrow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3200400" y="2819400"/>
            <a:ext cx="45719" cy="369888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648200" y="5087674"/>
                <a:ext cx="4114800" cy="703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bn-BD" smtClean="0">
                        <a:solidFill>
                          <a:srgbClr val="7030A0"/>
                        </a:solidFill>
                        <a:latin typeface="Cambria Math"/>
                      </a:rPr>
                      <m:t>যা</m:t>
                    </m:r>
                    <m:r>
                      <a:rPr lang="bn-BD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r>
                      <a:rPr lang="bn-BD" smtClean="0">
                        <a:solidFill>
                          <a:srgbClr val="7030A0"/>
                        </a:solidFill>
                        <a:latin typeface="Cambria Math"/>
                      </a:rPr>
                      <m:t>পরবর্তীতে</m:t>
                    </m:r>
                    <m:r>
                      <a:rPr lang="bn-BD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r>
                      <a:rPr lang="bn-BD" smtClean="0">
                        <a:solidFill>
                          <a:srgbClr val="7030A0"/>
                        </a:solidFill>
                        <a:latin typeface="Cambria Math"/>
                      </a:rPr>
                      <m:t>গ্যাস</m:t>
                    </m:r>
                    <m:r>
                      <a:rPr lang="bn-BD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r>
                      <a:rPr lang="bn-BD" smtClean="0">
                        <a:solidFill>
                          <a:srgbClr val="7030A0"/>
                        </a:solidFill>
                        <a:latin typeface="Cambria Math"/>
                      </a:rPr>
                      <m:t>জারে</m:t>
                    </m:r>
                    <m:r>
                      <a:rPr lang="bn-BD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r>
                      <a:rPr lang="bn-BD" smtClean="0">
                        <a:solidFill>
                          <a:srgbClr val="7030A0"/>
                        </a:solidFill>
                        <a:latin typeface="Cambria Math"/>
                      </a:rPr>
                      <m:t>জমা</m:t>
                    </m:r>
                    <m:r>
                      <a:rPr lang="bn-BD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r>
                      <a:rPr lang="bn-BD" smtClean="0">
                        <a:solidFill>
                          <a:srgbClr val="7030A0"/>
                        </a:solidFill>
                        <a:latin typeface="Cambria Math"/>
                      </a:rPr>
                      <m:t>হয়</m:t>
                    </m:r>
                    <m:r>
                      <a:rPr lang="bn-BD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bn-BD" dirty="0">
                    <a:solidFill>
                      <a:srgbClr val="7030A0"/>
                    </a:solidFill>
                  </a:rPr>
                  <a:t>। </a:t>
                </a:r>
                <a:endParaRPr lang="en-US" dirty="0">
                  <a:solidFill>
                    <a:srgbClr val="7030A0"/>
                  </a:solidFill>
                </a:endParaRPr>
              </a:p>
              <a:p>
                <a:pPr marL="285750" indent="-285750">
                  <a:buFont typeface="Wingdings" pitchFamily="2" charset="2"/>
                  <a:buChar char="Ø"/>
                </a:pPr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5087674"/>
                <a:ext cx="4114800" cy="703526"/>
              </a:xfrm>
              <a:prstGeom prst="rect">
                <a:avLst/>
              </a:prstGeom>
              <a:blipFill rotWithShape="1">
                <a:blip r:embed="rId11"/>
                <a:stretch>
                  <a:fillRect l="-1037" t="-1739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6477000" y="6197296"/>
            <a:ext cx="5867400" cy="584775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cap="none" spc="0" dirty="0" err="1">
                <a:ln w="3175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Chhayani</a:t>
            </a:r>
            <a:r>
              <a:rPr lang="en-US" sz="3200" cap="none" spc="0" dirty="0">
                <a:ln w="3175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 High School</a:t>
            </a:r>
            <a:r>
              <a:rPr lang="bn-BD" sz="3200" cap="none" spc="0" dirty="0">
                <a:ln w="3175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 </a:t>
            </a:r>
            <a:endParaRPr lang="en-US" sz="3200" cap="none" spc="0" dirty="0">
              <a:ln w="3175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935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9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2" presetClass="entr" presetSubtype="4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05627E-6 -3.7037E-6 L 4.05627E-6 -0.21967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995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63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3126 -0.00023 L 0.06252 -0.00046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89" y="-23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0224E-6 2.22222E-6 L -0.00183 0.18426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9213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/>
      <p:bldP spid="28" grpId="0"/>
      <p:bldP spid="29" grpId="0"/>
      <p:bldP spid="34" grpId="0" animBg="1"/>
      <p:bldP spid="3" grpId="0" animBg="1"/>
      <p:bldP spid="3" grpId="1" animBg="1"/>
      <p:bldP spid="5" grpId="0" animBg="1"/>
      <p:bldP spid="5" grpId="1" animBg="1"/>
      <p:bldP spid="22" grpId="0" animBg="1"/>
      <p:bldP spid="22" grpId="1" animBg="1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flipV="1">
            <a:off x="457200" y="819995"/>
            <a:ext cx="11353800" cy="9440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43000" y="207203"/>
            <a:ext cx="899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7030A0"/>
                </a:solidFill>
              </a:rPr>
              <a:t>কার্বন ডাই অক্সাইড প্রস্তুতি ও</a:t>
            </a:r>
            <a:r>
              <a:rPr lang="bn-BD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>
                <a:solidFill>
                  <a:srgbClr val="7030A0"/>
                </a:solidFill>
              </a:rPr>
              <a:t>সনাক্ত করন</a:t>
            </a:r>
            <a:r>
              <a:rPr lang="bn-BD" sz="3200" b="1" dirty="0">
                <a:solidFill>
                  <a:srgbClr val="7030A0"/>
                </a:solidFill>
              </a:rPr>
              <a:t>ঃ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524000" y="14478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bn-BD" sz="2400" dirty="0">
                <a:solidFill>
                  <a:srgbClr val="A50021"/>
                </a:solidFill>
              </a:rPr>
              <a:t>চল একটা ভিডিও দেখে নেয়া যাকঃ </a:t>
            </a:r>
            <a:endParaRPr lang="en-US" sz="2400" dirty="0">
              <a:solidFill>
                <a:srgbClr val="A50021"/>
              </a:solidFill>
            </a:endParaRPr>
          </a:p>
        </p:txBody>
      </p:sp>
      <p:graphicFrame>
        <p:nvGraphicFramePr>
          <p:cNvPr id="48" name="Object 4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7531304"/>
              </p:ext>
            </p:extLst>
          </p:nvPr>
        </p:nvGraphicFramePr>
        <p:xfrm>
          <a:off x="4572000" y="2514600"/>
          <a:ext cx="2743200" cy="231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48" name="Object 47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0" y="2514600"/>
                        <a:ext cx="2743200" cy="231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6477000" y="6197296"/>
            <a:ext cx="5867400" cy="584775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cap="none" spc="0" dirty="0" err="1">
                <a:ln w="3175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Chhayani</a:t>
            </a:r>
            <a:r>
              <a:rPr lang="en-US" sz="3200" cap="none" spc="0" dirty="0">
                <a:ln w="3175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 High School</a:t>
            </a:r>
            <a:r>
              <a:rPr lang="bn-BD" sz="3200" cap="none" spc="0" dirty="0">
                <a:ln w="3175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 </a:t>
            </a:r>
            <a:endParaRPr lang="en-US" sz="3200" cap="none" spc="0" dirty="0">
              <a:ln w="3175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1299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769916"/>
            <a:ext cx="11658600" cy="570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485900" y="76200"/>
                <a:ext cx="8991600" cy="6937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𝑪𝑶</m:t>
                        </m:r>
                      </m:e>
                      <m:sub>
                        <m:r>
                          <a:rPr lang="en-US" sz="40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3200" b="1" dirty="0">
                    <a:solidFill>
                      <a:srgbClr val="7030A0"/>
                    </a:solidFill>
                  </a:rPr>
                  <a:t> </a:t>
                </a:r>
                <a:r>
                  <a:rPr lang="bn-BD" sz="3200" b="1" dirty="0">
                    <a:solidFill>
                      <a:srgbClr val="7030A0"/>
                    </a:solidFill>
                  </a:rPr>
                  <a:t>সনাক্তকরন ও ধর্ম পরীক্ষাঃ </a:t>
                </a:r>
                <a:endParaRPr lang="en-US" sz="32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900" y="76200"/>
                <a:ext cx="8991600" cy="693716"/>
              </a:xfrm>
              <a:prstGeom prst="rect">
                <a:avLst/>
              </a:prstGeom>
              <a:blipFill rotWithShape="1">
                <a:blip r:embed="rId2"/>
                <a:stretch>
                  <a:fillRect t="-1770" b="-29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85800" y="1799272"/>
            <a:ext cx="5192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bn-BD" dirty="0">
                <a:solidFill>
                  <a:srgbClr val="00B050"/>
                </a:solidFill>
              </a:rPr>
              <a:t>গ্যাস জারের মুখে একটি জ্বলন্ত কাঠি ধরা হল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26136" y="1799272"/>
            <a:ext cx="2922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>
                <a:solidFill>
                  <a:srgbClr val="960084"/>
                </a:solidFill>
              </a:rPr>
              <a:t>কাঠিটির আগুন নিভে গেল ।</a:t>
            </a:r>
            <a:endParaRPr lang="en-US" dirty="0">
              <a:solidFill>
                <a:srgbClr val="960084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317671" y="1983938"/>
            <a:ext cx="126840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86000" y="1066800"/>
            <a:ext cx="1364673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/>
              <a:t>  </a:t>
            </a:r>
            <a:r>
              <a:rPr lang="bn-BD" sz="2400" b="1" dirty="0"/>
              <a:t>পরীক্ষা 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839200" y="1062335"/>
            <a:ext cx="1638300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dirty="0"/>
              <a:t>   </a:t>
            </a:r>
            <a:r>
              <a:rPr lang="bn-BD" sz="2400" b="1" dirty="0"/>
              <a:t>ফলাফল 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5799" y="2667000"/>
            <a:ext cx="5631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bn-BD" dirty="0">
                <a:solidFill>
                  <a:srgbClr val="00B050"/>
                </a:solidFill>
              </a:rPr>
              <a:t>একটি টেস্ট টিউবে  চুনের পানি নেওয়া  হল  এবং</a:t>
            </a:r>
          </a:p>
          <a:p>
            <a:pPr>
              <a:lnSpc>
                <a:spcPct val="150000"/>
              </a:lnSpc>
            </a:pPr>
            <a:r>
              <a:rPr lang="bn-BD" dirty="0">
                <a:solidFill>
                  <a:srgbClr val="00B050"/>
                </a:solidFill>
              </a:rPr>
              <a:t> তাতে  উৎপন্ন কার্বন  ডাই -অক্সাইড  প্রবেশ করানো হল। </a:t>
            </a:r>
            <a:r>
              <a:rPr lang="bn-BD" dirty="0"/>
              <a:t> 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503995" y="3128665"/>
            <a:ext cx="126840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226136" y="2943999"/>
            <a:ext cx="300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>
                <a:solidFill>
                  <a:srgbClr val="960084"/>
                </a:solidFill>
              </a:rPr>
              <a:t>চুনের পানি ঘোলা হয়ে  গেল ।</a:t>
            </a:r>
            <a:endParaRPr lang="en-US" dirty="0">
              <a:solidFill>
                <a:srgbClr val="960084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2727" y="3962400"/>
            <a:ext cx="548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bn-BD" dirty="0">
                <a:solidFill>
                  <a:srgbClr val="00B050"/>
                </a:solidFill>
              </a:rPr>
              <a:t>ঐ ঘোলা চুনের পানিতে আরো  অধিক  কার্বন ডাই -অক্সাইড  প্রবেশ করানো হল । 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629400" y="4572000"/>
            <a:ext cx="126840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153400" y="4387334"/>
            <a:ext cx="3837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>
                <a:solidFill>
                  <a:srgbClr val="960084"/>
                </a:solidFill>
              </a:rPr>
              <a:t>ঘোলা চুনের পানি পরিষ্কার হয়ে  গেল ।</a:t>
            </a:r>
            <a:endParaRPr lang="en-US" dirty="0">
              <a:solidFill>
                <a:srgbClr val="960084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477000" y="6197296"/>
            <a:ext cx="5867400" cy="584775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cap="none" spc="0" dirty="0" err="1">
                <a:ln w="3175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Chhayani</a:t>
            </a:r>
            <a:r>
              <a:rPr lang="en-US" sz="3200" cap="none" spc="0" dirty="0">
                <a:ln w="3175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 High School</a:t>
            </a:r>
            <a:r>
              <a:rPr lang="bn-BD" sz="3200" cap="none" spc="0" dirty="0">
                <a:ln w="3175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 </a:t>
            </a:r>
            <a:endParaRPr lang="en-US" sz="3200" cap="none" spc="0" dirty="0">
              <a:ln w="3175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988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 animBg="1"/>
      <p:bldP spid="10" grpId="0" animBg="1"/>
      <p:bldP spid="11" grpId="0"/>
      <p:bldP spid="13" grpId="0"/>
      <p:bldP spid="14" grpId="0"/>
      <p:bldP spid="1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345</TotalTime>
  <Words>493</Words>
  <Application>Microsoft Office PowerPoint</Application>
  <PresentationFormat>Widescreen</PresentationFormat>
  <Paragraphs>105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8801680819126</dc:creator>
  <cp:lastModifiedBy>Unknown User</cp:lastModifiedBy>
  <cp:revision>54</cp:revision>
  <dcterms:created xsi:type="dcterms:W3CDTF">2019-06-23T03:18:19Z</dcterms:created>
  <dcterms:modified xsi:type="dcterms:W3CDTF">2020-05-12T15:31:54Z</dcterms:modified>
</cp:coreProperties>
</file>