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80" r:id="rId3"/>
    <p:sldId id="327" r:id="rId4"/>
    <p:sldId id="328" r:id="rId5"/>
    <p:sldId id="261" r:id="rId6"/>
    <p:sldId id="326" r:id="rId7"/>
    <p:sldId id="262" r:id="rId8"/>
    <p:sldId id="297" r:id="rId9"/>
    <p:sldId id="264" r:id="rId10"/>
    <p:sldId id="284" r:id="rId11"/>
    <p:sldId id="288" r:id="rId12"/>
    <p:sldId id="295" r:id="rId13"/>
    <p:sldId id="290" r:id="rId14"/>
    <p:sldId id="282" r:id="rId15"/>
    <p:sldId id="329" r:id="rId16"/>
    <p:sldId id="330" r:id="rId17"/>
    <p:sldId id="323" r:id="rId18"/>
    <p:sldId id="304" r:id="rId19"/>
    <p:sldId id="325" r:id="rId20"/>
    <p:sldId id="305" r:id="rId21"/>
    <p:sldId id="306" r:id="rId22"/>
    <p:sldId id="30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D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068" autoAdjust="0"/>
  </p:normalViewPr>
  <p:slideViewPr>
    <p:cSldViewPr>
      <p:cViewPr varScale="1">
        <p:scale>
          <a:sx n="72" d="100"/>
          <a:sy n="72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3C438-B749-4EC9-8CEF-DECF7E556458}" type="datetimeFigureOut">
              <a:rPr lang="en-US" smtClean="0"/>
              <a:pPr/>
              <a:t>12-May-20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ED8AC-5A2C-4FEB-8585-B6F2AF0F4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7EF5F-721D-46BD-946F-4EA6C45885C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7EF5F-721D-46BD-946F-4EA6C45885C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ED8AC-5A2C-4FEB-8585-B6F2AF0F4FE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9C5-652B-4133-90F5-CD39F3429B91}" type="datetimeFigureOut">
              <a:rPr lang="en-US" smtClean="0"/>
              <a:pPr/>
              <a:t>12-May-20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9C5-652B-4133-90F5-CD39F3429B91}" type="datetimeFigureOut">
              <a:rPr lang="en-US" smtClean="0"/>
              <a:pPr/>
              <a:t>12-May-20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9C5-652B-4133-90F5-CD39F3429B91}" type="datetimeFigureOut">
              <a:rPr lang="en-US" smtClean="0"/>
              <a:pPr/>
              <a:t>12-May-20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9C5-652B-4133-90F5-CD39F3429B91}" type="datetimeFigureOut">
              <a:rPr lang="en-US" smtClean="0"/>
              <a:pPr/>
              <a:t>12-May-20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9C5-652B-4133-90F5-CD39F3429B91}" type="datetimeFigureOut">
              <a:rPr lang="en-US" smtClean="0"/>
              <a:pPr/>
              <a:t>12-May-20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9C5-652B-4133-90F5-CD39F3429B91}" type="datetimeFigureOut">
              <a:rPr lang="en-US" smtClean="0"/>
              <a:pPr/>
              <a:t>12-May-20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9C5-652B-4133-90F5-CD39F3429B91}" type="datetimeFigureOut">
              <a:rPr lang="en-US" smtClean="0"/>
              <a:pPr/>
              <a:t>12-May-20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9C5-652B-4133-90F5-CD39F3429B91}" type="datetimeFigureOut">
              <a:rPr lang="en-US" smtClean="0"/>
              <a:pPr/>
              <a:t>12-May-20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9C5-652B-4133-90F5-CD39F3429B91}" type="datetimeFigureOut">
              <a:rPr lang="en-US" smtClean="0"/>
              <a:pPr/>
              <a:t>12-May-20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9C5-652B-4133-90F5-CD39F3429B91}" type="datetimeFigureOut">
              <a:rPr lang="en-US" smtClean="0"/>
              <a:pPr/>
              <a:t>12-May-20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9C5-652B-4133-90F5-CD39F3429B91}" type="datetimeFigureOut">
              <a:rPr lang="en-US" smtClean="0"/>
              <a:pPr/>
              <a:t>12-May-20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F9C5-652B-4133-90F5-CD39F3429B91}" type="datetimeFigureOut">
              <a:rPr lang="en-US" smtClean="0"/>
              <a:pPr/>
              <a:t>12-May-20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7.jpeg"/><Relationship Id="rId7" Type="http://schemas.openxmlformats.org/officeDocument/2006/relationships/image" Target="../media/image4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0.jpeg"/><Relationship Id="rId5" Type="http://schemas.openxmlformats.org/officeDocument/2006/relationships/image" Target="../media/image41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4100" y="289942"/>
            <a:ext cx="4495800" cy="20159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500" b="1" dirty="0">
                <a:latin typeface="SutonnyMJ" pitchFamily="2" charset="0"/>
                <a:cs typeface="NikoshBAN" pitchFamily="2" charset="0"/>
              </a:rPr>
              <a:t>¯^</a:t>
            </a:r>
            <a:r>
              <a:rPr lang="en-US" sz="12500" b="1" dirty="0" err="1">
                <a:latin typeface="SutonnyMJ" pitchFamily="2" charset="0"/>
                <a:cs typeface="NikoshBAN" pitchFamily="2" charset="0"/>
              </a:rPr>
              <a:t>vMZg</a:t>
            </a:r>
            <a:endParaRPr lang="en-US" sz="12500" b="1" dirty="0">
              <a:latin typeface="SutonnyMJ" pitchFamily="2" charset="0"/>
              <a:cs typeface="NikoshBAN" pitchFamily="2" charset="0"/>
            </a:endParaRPr>
          </a:p>
        </p:txBody>
      </p:sp>
      <p:pic>
        <p:nvPicPr>
          <p:cNvPr id="5" name="Picture 4" descr="-white_and_red_roses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286000"/>
            <a:ext cx="83058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249893840_703d988a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4724400"/>
            <a:ext cx="2570717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8" name="Rectangle 47"/>
          <p:cNvSpPr/>
          <p:nvPr/>
        </p:nvSpPr>
        <p:spPr>
          <a:xfrm>
            <a:off x="3152258" y="4742790"/>
            <a:ext cx="2667000" cy="2133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cvovMuv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12944" y="4777409"/>
            <a:ext cx="2667000" cy="2057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AR</a:t>
            </a:r>
            <a:endParaRPr lang="en-US" sz="9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VILL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65828" y="4696174"/>
            <a:ext cx="25146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Rectangle 18"/>
          <p:cNvSpPr/>
          <p:nvPr/>
        </p:nvSpPr>
        <p:spPr>
          <a:xfrm>
            <a:off x="3155406" y="4623948"/>
            <a:ext cx="2590800" cy="2209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ARcvovMuv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hera-on-victory-stan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3158" y="4768465"/>
            <a:ext cx="2362200" cy="20133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2" name="Group 11"/>
          <p:cNvGrpSpPr/>
          <p:nvPr/>
        </p:nvGrpSpPr>
        <p:grpSpPr>
          <a:xfrm>
            <a:off x="2456614" y="4658788"/>
            <a:ext cx="3315619" cy="2264823"/>
            <a:chOff x="5728382" y="2680598"/>
            <a:chExt cx="3315619" cy="2264823"/>
          </a:xfrm>
        </p:grpSpPr>
        <p:sp>
          <p:nvSpPr>
            <p:cNvPr id="13" name="Oval 12"/>
            <p:cNvSpPr/>
            <p:nvPr/>
          </p:nvSpPr>
          <p:spPr>
            <a:xfrm>
              <a:off x="6472168" y="2680598"/>
              <a:ext cx="2571833" cy="2264823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err="1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ivg</a:t>
              </a:r>
              <a:endPara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Notched Right Arrow 13"/>
            <p:cNvSpPr/>
            <p:nvPr/>
          </p:nvSpPr>
          <p:spPr>
            <a:xfrm>
              <a:off x="5728382" y="3314159"/>
              <a:ext cx="506635" cy="41592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/>
          <p:cNvSpPr/>
          <p:nvPr/>
        </p:nvSpPr>
        <p:spPr>
          <a:xfrm>
            <a:off x="3091088" y="4633143"/>
            <a:ext cx="2514600" cy="2209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ANv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haba_Goba.jpg"/>
          <p:cNvPicPr>
            <a:picLocks noChangeAspect="1"/>
          </p:cNvPicPr>
          <p:nvPr/>
        </p:nvPicPr>
        <p:blipFill>
          <a:blip r:embed="rId6" cstate="print"/>
          <a:srcRect l="7500" r="6250" b="22500"/>
          <a:stretch>
            <a:fillRect/>
          </a:stretch>
        </p:blipFill>
        <p:spPr>
          <a:xfrm>
            <a:off x="3252984" y="4668630"/>
            <a:ext cx="2362201" cy="22099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Oval 16"/>
          <p:cNvSpPr/>
          <p:nvPr/>
        </p:nvSpPr>
        <p:spPr>
          <a:xfrm>
            <a:off x="3147672" y="4724400"/>
            <a:ext cx="2514600" cy="2209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ANvivg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456614" y="4572000"/>
            <a:ext cx="3581400" cy="2362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27475E-6 L 0.00122 -0.6771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00416 -0.67708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3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-0.3375 -0.64931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-3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0.34583 -0.66041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-3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0.35 -0.66042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3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00417 -0.3243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31 -0.00138 L 0.00069 -0.33449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32083 -0.31644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42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0.32916 -0.31644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022E-16 L 0.3375 -0.31644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6" grpId="0" animBg="1"/>
      <p:bldP spid="19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4953000"/>
            <a:ext cx="2133600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200400" y="4876800"/>
            <a:ext cx="2133600" cy="1828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কাঁড়া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3276600" y="4876800"/>
            <a:ext cx="2133600" cy="182880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polished-and-unpolished-rice-49d4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4876800"/>
            <a:ext cx="20574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3276600" y="4876800"/>
            <a:ext cx="2133600" cy="1981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আকাঁড়া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baby-ey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8500" y="4876800"/>
            <a:ext cx="21336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3220278" y="4800600"/>
            <a:ext cx="2209800" cy="1981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চোখ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3220278" y="4838700"/>
            <a:ext cx="2286000" cy="190500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আড়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ar ey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8500" y="4857750"/>
            <a:ext cx="22098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3238500" y="4827104"/>
            <a:ext cx="2286000" cy="1905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আড়চোখ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Horizontal Scroll 17"/>
          <p:cNvSpPr/>
          <p:nvPr/>
        </p:nvSpPr>
        <p:spPr>
          <a:xfrm>
            <a:off x="2667000" y="4419600"/>
            <a:ext cx="3276600" cy="284590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69103E-6 L 0.00833 -0.693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27475E-6 L 0.00833 -0.69935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3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44218E-6 L -0.30833 -0.6882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-3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27475E-6 L 0.34584 -0.67715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3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4218E-6 L 0.33333 -0.67715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-3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-3.33333E-6 -0.36088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0.00417 -0.35532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-0.28334 -0.34976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67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35417 -0.34977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34166 -0.3497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22" grpId="0" animBg="1"/>
      <p:bldP spid="13" grpId="0" animBg="1"/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237938" y="4787402"/>
            <a:ext cx="2590800" cy="2057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Tree-Branch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9833" y="4892537"/>
            <a:ext cx="2114550" cy="18668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Oval 7"/>
          <p:cNvSpPr/>
          <p:nvPr/>
        </p:nvSpPr>
        <p:spPr>
          <a:xfrm>
            <a:off x="6257816" y="4818822"/>
            <a:ext cx="2590800" cy="1981200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ডাল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Photo1444.jpg"/>
          <p:cNvPicPr>
            <a:picLocks noChangeAspect="1"/>
          </p:cNvPicPr>
          <p:nvPr/>
        </p:nvPicPr>
        <p:blipFill>
          <a:blip r:embed="rId4" cstate="print"/>
          <a:srcRect l="24306" b="12037"/>
          <a:stretch>
            <a:fillRect/>
          </a:stretch>
        </p:blipFill>
        <p:spPr>
          <a:xfrm>
            <a:off x="6276038" y="4818822"/>
            <a:ext cx="2514600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Oval 4"/>
          <p:cNvSpPr/>
          <p:nvPr/>
        </p:nvSpPr>
        <p:spPr>
          <a:xfrm>
            <a:off x="6237938" y="4635002"/>
            <a:ext cx="2743200" cy="2209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আবডাল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smile.jpg"/>
          <p:cNvPicPr>
            <a:picLocks noChangeAspect="1"/>
          </p:cNvPicPr>
          <p:nvPr/>
        </p:nvPicPr>
        <p:blipFill>
          <a:blip r:embed="rId5" cstate="print"/>
          <a:srcRect l="15151" r="15152" b="50230"/>
          <a:stretch>
            <a:fillRect/>
          </a:stretch>
        </p:blipFill>
        <p:spPr>
          <a:xfrm>
            <a:off x="6438377" y="4742622"/>
            <a:ext cx="2362200" cy="20574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6476477" y="4651568"/>
            <a:ext cx="2514600" cy="2133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হাস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6494699" y="4635002"/>
            <a:ext cx="2514600" cy="213360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ইতি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1971_surrend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64359" y="4742622"/>
            <a:ext cx="243984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6560960" y="4666422"/>
            <a:ext cx="2438400" cy="2057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 Same Side Corner Rectangle 17"/>
          <p:cNvSpPr/>
          <p:nvPr/>
        </p:nvSpPr>
        <p:spPr>
          <a:xfrm>
            <a:off x="5151783" y="4419600"/>
            <a:ext cx="3962400" cy="2514600"/>
          </a:xfrm>
          <a:prstGeom prst="round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296E-6 L -0.34063 -0.6687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3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0.33333 -0.6659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-3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0023 L -0.65 -0.67153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-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0.0125 -0.6659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3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0.00833 -0.67153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30416 -0.3386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8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29583 -0.33311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L -0.59583 -0.34421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92" y="-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0.01666 -0.34421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L 0.01666 -0.33865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 animBg="1"/>
      <p:bldP spid="13" grpId="0" animBg="1"/>
      <p:bldP spid="1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941f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2362200"/>
            <a:ext cx="2057400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Oval 19"/>
          <p:cNvSpPr/>
          <p:nvPr/>
        </p:nvSpPr>
        <p:spPr>
          <a:xfrm>
            <a:off x="3246782" y="2362200"/>
            <a:ext cx="2286000" cy="2057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জোয়ান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230218" y="2362200"/>
            <a:ext cx="2362200" cy="2057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army joy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2362200"/>
            <a:ext cx="2438400" cy="20623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Oval 20"/>
          <p:cNvSpPr/>
          <p:nvPr/>
        </p:nvSpPr>
        <p:spPr>
          <a:xfrm>
            <a:off x="3352800" y="2324100"/>
            <a:ext cx="2438400" cy="2133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সাজোয়ান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sternum.gif"/>
          <p:cNvPicPr>
            <a:picLocks noChangeAspect="1"/>
          </p:cNvPicPr>
          <p:nvPr/>
        </p:nvPicPr>
        <p:blipFill>
          <a:blip r:embed="rId4" cstate="print"/>
          <a:srcRect l="8170" t="11142" r="8170" b="15714"/>
          <a:stretch>
            <a:fillRect/>
          </a:stretch>
        </p:blipFill>
        <p:spPr>
          <a:xfrm>
            <a:off x="3230218" y="2357284"/>
            <a:ext cx="2514600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Oval 11"/>
          <p:cNvSpPr/>
          <p:nvPr/>
        </p:nvSpPr>
        <p:spPr>
          <a:xfrm>
            <a:off x="3183836" y="2281084"/>
            <a:ext cx="2514600" cy="2133600"/>
          </a:xfrm>
          <a:prstGeom prst="ellipse">
            <a:avLst/>
          </a:prstGeom>
          <a:solidFill>
            <a:srgbClr val="C2D0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পাঁজর</a:t>
            </a:r>
            <a:endParaRPr lang="en-US" sz="1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76600" y="2372139"/>
            <a:ext cx="2514600" cy="2057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ঊনা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4294915621_05c6f9b076_z.jpg"/>
          <p:cNvPicPr>
            <a:picLocks noChangeAspect="1"/>
          </p:cNvPicPr>
          <p:nvPr/>
        </p:nvPicPr>
        <p:blipFill>
          <a:blip r:embed="rId5" cstate="print"/>
          <a:srcRect l="25000" t="11667" r="20000" b="15000"/>
          <a:stretch>
            <a:fillRect/>
          </a:stretch>
        </p:blipFill>
        <p:spPr>
          <a:xfrm>
            <a:off x="3296478" y="2378093"/>
            <a:ext cx="2514600" cy="1996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Oval 13"/>
          <p:cNvSpPr/>
          <p:nvPr/>
        </p:nvSpPr>
        <p:spPr>
          <a:xfrm>
            <a:off x="3230218" y="2281084"/>
            <a:ext cx="2438400" cy="21336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উনপাঁজুরে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048000" y="2133600"/>
            <a:ext cx="2801178" cy="2400300"/>
          </a:xfrm>
          <a:prstGeom prst="ellipse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0555 L -0.00416 -0.3163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4.72222E-6 -0.3164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4.44444E-6 L -0.325 -0.2886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33333 -0.3055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-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34167 -0.32199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-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0.0125 0.3331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1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4.44444E-6 L 0.00834 0.33311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31666 0.33311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1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0.375 0.3331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1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0.375 0.33311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1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21" grpId="0" animBg="1"/>
      <p:bldP spid="12" grpId="0" animBg="1"/>
      <p:bldP spid="13" grpId="0" animBg="1"/>
      <p:bldP spid="1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ood_Apple_Bel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8596" y="2247900"/>
            <a:ext cx="1723941" cy="137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250px-Limonia_acidissima_syn_Limonia_elephantum_or_Fernonia_limonia_(wood-apple)_in_Talakona_forest,_AP_W_IMG_8333.jpg"/>
          <p:cNvPicPr>
            <a:picLocks noChangeAspect="1"/>
          </p:cNvPicPr>
          <p:nvPr/>
        </p:nvPicPr>
        <p:blipFill>
          <a:blip r:embed="rId3" cstate="print"/>
          <a:srcRect l="8574" t="27478" r="37200" b="7672"/>
          <a:stretch>
            <a:fillRect/>
          </a:stretch>
        </p:blipFill>
        <p:spPr>
          <a:xfrm>
            <a:off x="6702818" y="2209800"/>
            <a:ext cx="1874031" cy="16573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Oval 7"/>
          <p:cNvSpPr/>
          <p:nvPr/>
        </p:nvSpPr>
        <p:spPr>
          <a:xfrm>
            <a:off x="2926569" y="2143124"/>
            <a:ext cx="1874031" cy="159067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বেল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282197" y="2143124"/>
            <a:ext cx="2715271" cy="189547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কদবেল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83451" y="2286000"/>
            <a:ext cx="1723941" cy="1295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কদ</a:t>
            </a:r>
            <a:endParaRPr lang="en-US" sz="1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Plus Sign 1">
            <a:extLst>
              <a:ext uri="{FF2B5EF4-FFF2-40B4-BE49-F238E27FC236}">
                <a16:creationId xmlns:a16="http://schemas.microsoft.com/office/drawing/2014/main" id="{6C8BA1B2-AF17-403F-B36A-E27543A1FBD9}"/>
              </a:ext>
            </a:extLst>
          </p:cNvPr>
          <p:cNvSpPr/>
          <p:nvPr/>
        </p:nvSpPr>
        <p:spPr>
          <a:xfrm>
            <a:off x="2133600" y="2667000"/>
            <a:ext cx="762000" cy="609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quals 2">
            <a:extLst>
              <a:ext uri="{FF2B5EF4-FFF2-40B4-BE49-F238E27FC236}">
                <a16:creationId xmlns:a16="http://schemas.microsoft.com/office/drawing/2014/main" id="{9C039AD4-6DA4-46A7-8DC6-5D35CE11E3D6}"/>
              </a:ext>
            </a:extLst>
          </p:cNvPr>
          <p:cNvSpPr/>
          <p:nvPr/>
        </p:nvSpPr>
        <p:spPr>
          <a:xfrm>
            <a:off x="5029200" y="2667000"/>
            <a:ext cx="1066800" cy="6096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" grpId="1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28600" y="1981200"/>
            <a:ext cx="8686800" cy="19812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r>
              <a:rPr lang="bn-BD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এসো এরপর  আমরা একটি গল্প পড়ি 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304800" y="152400"/>
            <a:ext cx="8534400" cy="6477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600" dirty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অঘা</a:t>
            </a:r>
            <a:r>
              <a:rPr lang="bn-BD" sz="3600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রাম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</a:t>
            </a:r>
            <a:r>
              <a:rPr lang="en-US" sz="36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‡K‡Rv</a:t>
            </a:r>
            <a:r>
              <a:rPr lang="bn-BD" sz="3600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অজ</a:t>
            </a:r>
            <a:r>
              <a:rPr lang="bn-BD" sz="3600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পাড়াগাঁয়ে </a:t>
            </a:r>
            <a:r>
              <a:rPr lang="bn-BD" sz="3600" dirty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অনা</a:t>
            </a:r>
            <a:r>
              <a:rPr lang="bn-BD" sz="3600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দরে বড় হয়। </a:t>
            </a:r>
            <a:r>
              <a:rPr lang="bn-BD" sz="3600" dirty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আ</a:t>
            </a:r>
            <a:r>
              <a:rPr lang="bn-BD" sz="3600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কাঁড়া চালের ভাতও তার জোটে না, এ যেন </a:t>
            </a:r>
            <a:r>
              <a:rPr lang="bn-BD" sz="3600" dirty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হা</a:t>
            </a:r>
            <a:r>
              <a:rPr lang="bn-BD" sz="3600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ভাত। তারপরও সে </a:t>
            </a:r>
            <a:r>
              <a:rPr lang="bn-BD" sz="3600" dirty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আড়</a:t>
            </a:r>
            <a:r>
              <a:rPr lang="bn-BD" sz="3600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চোখে </a:t>
            </a:r>
            <a:r>
              <a:rPr lang="bn-BD" sz="3600" dirty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আব</a:t>
            </a:r>
            <a:r>
              <a:rPr lang="bn-BD" sz="3600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ডালে </a:t>
            </a:r>
            <a:r>
              <a:rPr lang="bn-BD" sz="3600" dirty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ইতি</a:t>
            </a:r>
            <a:r>
              <a:rPr lang="bn-BD" sz="3600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হাস লক্ষ করে আর ভাবে, কবে সে </a:t>
            </a:r>
            <a:r>
              <a:rPr lang="bn-BD" sz="3600" dirty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সা</a:t>
            </a:r>
            <a:r>
              <a:rPr lang="bn-BD" sz="3600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জোয়ান হয়ে </a:t>
            </a:r>
            <a:r>
              <a:rPr lang="bn-BD" sz="3600" dirty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ভর</a:t>
            </a:r>
            <a:r>
              <a:rPr lang="bn-BD" sz="3600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পেটে </a:t>
            </a:r>
            <a:r>
              <a:rPr lang="en-US" sz="3600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E</a:t>
            </a:r>
            <a:r>
              <a:rPr lang="bn-BD" sz="3600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নিশটি </a:t>
            </a:r>
            <a:r>
              <a:rPr lang="bn-BD" sz="3600" dirty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কদ</a:t>
            </a:r>
            <a:r>
              <a:rPr lang="bn-BD" sz="3600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বেল খাবে, </a:t>
            </a:r>
            <a:r>
              <a:rPr lang="bn-BD" sz="3600" dirty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কু</a:t>
            </a:r>
            <a:r>
              <a:rPr lang="bn-BD" sz="3600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অভ্যাস পরিহার করবে, </a:t>
            </a:r>
            <a:r>
              <a:rPr lang="bn-BD" sz="3600" dirty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নি</a:t>
            </a:r>
            <a:r>
              <a:rPr lang="bn-BD" sz="3600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খুঁতভাবে কাজ করবে। কিন্তু তার এ স্বপ্ন </a:t>
            </a:r>
            <a:r>
              <a:rPr lang="bn-BD" sz="3600" dirty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বি</a:t>
            </a:r>
            <a:r>
              <a:rPr lang="bn-BD" sz="3600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ফলে যায় । এতে </a:t>
            </a:r>
            <a:r>
              <a:rPr lang="bn-BD" sz="3600" dirty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পাতি</a:t>
            </a:r>
            <a:r>
              <a:rPr lang="bn-BD" sz="3600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হাঁস হাসে আর </a:t>
            </a:r>
            <a:r>
              <a:rPr lang="bn-BD" sz="3600" dirty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রাম</a:t>
            </a:r>
            <a:r>
              <a:rPr lang="bn-BD" sz="3600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ছাগল </a:t>
            </a:r>
            <a:r>
              <a:rPr lang="bn-BD" sz="3600" dirty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আন</a:t>
            </a:r>
            <a:r>
              <a:rPr lang="bn-BD" sz="3600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কোরা সাজে </a:t>
            </a:r>
            <a:r>
              <a:rPr lang="bn-BD" sz="3600" dirty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স</a:t>
            </a:r>
            <a:r>
              <a:rPr lang="bn-BD" sz="3600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রবে বলে, 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E</a:t>
            </a:r>
            <a:r>
              <a:rPr lang="bn-BD" sz="3600" dirty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ন</a:t>
            </a:r>
            <a:r>
              <a:rPr lang="bn-BD" sz="3600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পাঁজরে </a:t>
            </a:r>
            <a:r>
              <a:rPr lang="bn-BD" sz="3600" dirty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সু</a:t>
            </a:r>
            <a:r>
              <a:rPr lang="bn-BD" sz="3600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দিন তোমার আসবে না।</a:t>
            </a:r>
          </a:p>
          <a:p>
            <a:pPr algn="ctr"/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2"/>
          <p:cNvGrpSpPr/>
          <p:nvPr/>
        </p:nvGrpSpPr>
        <p:grpSpPr>
          <a:xfrm>
            <a:off x="152400" y="381000"/>
            <a:ext cx="8763000" cy="6477000"/>
            <a:chOff x="152400" y="228600"/>
            <a:chExt cx="8763000" cy="6477000"/>
          </a:xfrm>
        </p:grpSpPr>
        <p:grpSp>
          <p:nvGrpSpPr>
            <p:cNvPr id="3" name="Group 229"/>
            <p:cNvGrpSpPr/>
            <p:nvPr/>
          </p:nvGrpSpPr>
          <p:grpSpPr>
            <a:xfrm>
              <a:off x="152400" y="228600"/>
              <a:ext cx="8763000" cy="6477000"/>
              <a:chOff x="152400" y="228600"/>
              <a:chExt cx="8763000" cy="6477000"/>
            </a:xfrm>
          </p:grpSpPr>
          <p:sp>
            <p:nvSpPr>
              <p:cNvPr id="51" name="Rounded Rectangle 50"/>
              <p:cNvSpPr/>
              <p:nvPr/>
            </p:nvSpPr>
            <p:spPr>
              <a:xfrm>
                <a:off x="228600" y="3048000"/>
                <a:ext cx="1524000" cy="762000"/>
              </a:xfrm>
              <a:prstGeom prst="round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অনাদর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228600" y="6019800"/>
                <a:ext cx="1600200" cy="685800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অকেজো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228600" y="5105400"/>
                <a:ext cx="1600200" cy="685800"/>
              </a:xfrm>
              <a:prstGeom prst="round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অঘারাম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1905000" y="228600"/>
                <a:ext cx="1524000" cy="685800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আবডাল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152400" y="4038600"/>
                <a:ext cx="1676400" cy="762000"/>
              </a:xfrm>
              <a:prstGeom prst="round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2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অজপাড়াগাঁ</a:t>
                </a:r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228600" y="2133600"/>
                <a:ext cx="1447800" cy="685800"/>
              </a:xfrm>
              <a:prstGeom prst="round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আকাঁড়া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228600" y="228600"/>
                <a:ext cx="1447800" cy="685800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2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আড়চোখ</a:t>
                </a:r>
                <a:endPara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3657600" y="228600"/>
                <a:ext cx="1447800" cy="685800"/>
              </a:xfrm>
              <a:prstGeom prst="round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ইতিহাস</a:t>
                </a:r>
                <a:r>
                  <a:rPr lang="bn-BD" sz="4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5334000" y="228600"/>
                <a:ext cx="1524000" cy="685800"/>
              </a:xfrm>
              <a:prstGeom prst="round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সাজোয়ান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7239000" y="2743200"/>
                <a:ext cx="1600200" cy="609600"/>
              </a:xfrm>
              <a:prstGeom prst="round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নিখুঁত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7162800" y="1066800"/>
                <a:ext cx="1676400" cy="609600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কদবেল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7239000" y="1828800"/>
                <a:ext cx="1600200" cy="685800"/>
              </a:xfrm>
              <a:prstGeom prst="round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কুঅভ্যাস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1981200" y="5943600"/>
                <a:ext cx="1524000" cy="685800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2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আনকোরা</a:t>
                </a:r>
                <a:endPara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7239000" y="3505200"/>
                <a:ext cx="1600200" cy="685800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বিফল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7" name="Rounded Rectangle 66"/>
              <p:cNvSpPr/>
              <p:nvPr/>
            </p:nvSpPr>
            <p:spPr>
              <a:xfrm>
                <a:off x="7162800" y="228600"/>
                <a:ext cx="1600200" cy="685800"/>
              </a:xfrm>
              <a:prstGeom prst="round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ভরপেট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8" name="Rounded Rectangle 67"/>
              <p:cNvSpPr/>
              <p:nvPr/>
            </p:nvSpPr>
            <p:spPr>
              <a:xfrm>
                <a:off x="228600" y="1143000"/>
                <a:ext cx="1447800" cy="685800"/>
              </a:xfrm>
              <a:prstGeom prst="round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হাভাত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9" name="Rounded Rectangle 68"/>
              <p:cNvSpPr/>
              <p:nvPr/>
            </p:nvSpPr>
            <p:spPr>
              <a:xfrm>
                <a:off x="7315200" y="4419600"/>
                <a:ext cx="1600200" cy="685800"/>
              </a:xfrm>
              <a:prstGeom prst="round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পাতিহাঁস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1" name="Rounded Rectangle 70"/>
              <p:cNvSpPr/>
              <p:nvPr/>
            </p:nvSpPr>
            <p:spPr>
              <a:xfrm>
                <a:off x="7315200" y="5257800"/>
                <a:ext cx="1600200" cy="609600"/>
              </a:xfrm>
              <a:prstGeom prst="round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রামছাগল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>
                <a:off x="5562600" y="5943600"/>
                <a:ext cx="1524000" cy="685800"/>
              </a:xfrm>
              <a:prstGeom prst="round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2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উনপাঁজরে</a:t>
                </a:r>
                <a:endPara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7315200" y="6019800"/>
                <a:ext cx="1600200" cy="609600"/>
              </a:xfrm>
              <a:prstGeom prst="round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সরব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3886200" y="5943600"/>
                <a:ext cx="1524000" cy="685800"/>
              </a:xfrm>
              <a:prstGeom prst="round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সুদিন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75" name="Straight Connector 74"/>
              <p:cNvCxnSpPr>
                <a:endCxn id="99" idx="3"/>
              </p:cNvCxnSpPr>
              <p:nvPr/>
            </p:nvCxnSpPr>
            <p:spPr>
              <a:xfrm>
                <a:off x="1676400" y="3352800"/>
                <a:ext cx="2722796" cy="325204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99" idx="1"/>
              </p:cNvCxnSpPr>
              <p:nvPr/>
            </p:nvCxnSpPr>
            <p:spPr>
              <a:xfrm rot="16200000" flipV="1">
                <a:off x="2476504" y="1485903"/>
                <a:ext cx="1046394" cy="2798991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endCxn id="99" idx="0"/>
              </p:cNvCxnSpPr>
              <p:nvPr/>
            </p:nvCxnSpPr>
            <p:spPr>
              <a:xfrm rot="16200000" flipH="1">
                <a:off x="3181350" y="2000250"/>
                <a:ext cx="2590800" cy="1143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endCxn id="99" idx="5"/>
              </p:cNvCxnSpPr>
              <p:nvPr/>
            </p:nvCxnSpPr>
            <p:spPr>
              <a:xfrm rot="16200000" flipH="1">
                <a:off x="2209800" y="1219200"/>
                <a:ext cx="2916004" cy="2001603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600200" y="762000"/>
                <a:ext cx="2971800" cy="26670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endCxn id="99" idx="0"/>
              </p:cNvCxnSpPr>
              <p:nvPr/>
            </p:nvCxnSpPr>
            <p:spPr>
              <a:xfrm rot="5400000">
                <a:off x="4057650" y="1162050"/>
                <a:ext cx="2667000" cy="17145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0800000" flipV="1">
                <a:off x="4495790" y="838200"/>
                <a:ext cx="2819410" cy="27051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>
                <a:endCxn id="99" idx="0"/>
              </p:cNvCxnSpPr>
              <p:nvPr/>
            </p:nvCxnSpPr>
            <p:spPr>
              <a:xfrm rot="10800000" flipV="1">
                <a:off x="4533900" y="1295400"/>
                <a:ext cx="2857500" cy="20574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0800000" flipV="1">
                <a:off x="4572000" y="2133600"/>
                <a:ext cx="2819400" cy="13716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0800000" flipV="1">
                <a:off x="4572000" y="3048000"/>
                <a:ext cx="2819400" cy="4572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>
                <a:endCxn id="99" idx="5"/>
              </p:cNvCxnSpPr>
              <p:nvPr/>
            </p:nvCxnSpPr>
            <p:spPr>
              <a:xfrm rot="10800000">
                <a:off x="4668604" y="3678004"/>
                <a:ext cx="2875198" cy="2463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endCxn id="99" idx="6"/>
              </p:cNvCxnSpPr>
              <p:nvPr/>
            </p:nvCxnSpPr>
            <p:spPr>
              <a:xfrm rot="10800000">
                <a:off x="4724400" y="3543300"/>
                <a:ext cx="2864040" cy="1376222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0800000">
                <a:off x="4495800" y="3505200"/>
                <a:ext cx="3124195" cy="22098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0800000">
                <a:off x="4572000" y="3581400"/>
                <a:ext cx="2895600" cy="25146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>
                <a:endCxn id="99" idx="5"/>
              </p:cNvCxnSpPr>
              <p:nvPr/>
            </p:nvCxnSpPr>
            <p:spPr>
              <a:xfrm rot="16200000" flipV="1">
                <a:off x="4401906" y="3944702"/>
                <a:ext cx="2417998" cy="1884601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5400000">
                <a:off x="2514600" y="3810000"/>
                <a:ext cx="2590800" cy="18288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stCxn id="99" idx="0"/>
              </p:cNvCxnSpPr>
              <p:nvPr/>
            </p:nvCxnSpPr>
            <p:spPr>
              <a:xfrm rot="16200000" flipH="1" flipV="1">
                <a:off x="2571750" y="2533650"/>
                <a:ext cx="1143000" cy="27813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>
                <a:endCxn id="99" idx="3"/>
              </p:cNvCxnSpPr>
              <p:nvPr/>
            </p:nvCxnSpPr>
            <p:spPr>
              <a:xfrm flipV="1">
                <a:off x="1600200" y="3678004"/>
                <a:ext cx="2798996" cy="2494198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Oval 98"/>
              <p:cNvSpPr/>
              <p:nvPr/>
            </p:nvSpPr>
            <p:spPr>
              <a:xfrm>
                <a:off x="4343400" y="3352800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0" name="Straight Connector 99"/>
              <p:cNvCxnSpPr/>
              <p:nvPr/>
            </p:nvCxnSpPr>
            <p:spPr>
              <a:xfrm rot="16200000" flipH="1" flipV="1">
                <a:off x="2013720" y="3244080"/>
                <a:ext cx="2100122" cy="2927162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16200000" flipH="1">
                <a:off x="3429000" y="4800600"/>
                <a:ext cx="2438400" cy="1524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>
                <a:endCxn id="99" idx="0"/>
              </p:cNvCxnSpPr>
              <p:nvPr/>
            </p:nvCxnSpPr>
            <p:spPr>
              <a:xfrm>
                <a:off x="1600200" y="1371600"/>
                <a:ext cx="2933700" cy="19812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Oval 49"/>
            <p:cNvSpPr/>
            <p:nvPr/>
          </p:nvSpPr>
          <p:spPr>
            <a:xfrm>
              <a:off x="2057400" y="1371600"/>
              <a:ext cx="4953000" cy="3886200"/>
            </a:xfrm>
            <a:prstGeom prst="ellipse">
              <a:avLst/>
            </a:prstGeom>
            <a:blipFill>
              <a:blip r:embed="rId2" cstate="print"/>
              <a:tile tx="0" ty="0" sx="100000" sy="100000" flip="none" algn="tl"/>
            </a:blip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dirty="0">
                  <a:latin typeface="NikoshBAN" pitchFamily="2" charset="0"/>
                  <a:cs typeface="NikoshBAN" pitchFamily="2" charset="0"/>
                </a:rPr>
                <a:t>বাংলা 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40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উপসর্গ যোগে </a:t>
              </a:r>
              <a:r>
                <a:rPr lang="bn-BD" sz="6000" dirty="0">
                  <a:latin typeface="NikoshBAN" pitchFamily="2" charset="0"/>
                  <a:cs typeface="NikoshBAN" pitchFamily="2" charset="0"/>
                </a:rPr>
                <a:t>শব্দ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5100" y="228600"/>
            <a:ext cx="37338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4900" y="1905000"/>
            <a:ext cx="69342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লী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ভর, কু, নি, আন, বি, 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66800" y="4648200"/>
            <a:ext cx="70104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জবা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পাতি, হা, রাম, স, সু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66800" y="1295400"/>
            <a:ext cx="70104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উপসর্গগুলো ছবির সাথে মিল করে নতুন শব্দ গঠন কর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" name="Picture 9" descr="Goats-on-the-road-in-Dhaka-Bangladesh.jpg"/>
          <p:cNvPicPr>
            <a:picLocks noChangeAspect="1"/>
          </p:cNvPicPr>
          <p:nvPr/>
        </p:nvPicPr>
        <p:blipFill>
          <a:blip r:embed="rId2" cstate="print"/>
          <a:srcRect l="41667" t="38889" r="6250" b="11111"/>
          <a:stretch>
            <a:fillRect/>
          </a:stretch>
        </p:blipFill>
        <p:spPr>
          <a:xfrm>
            <a:off x="5791200" y="5410200"/>
            <a:ext cx="1676400" cy="1279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duck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5410200"/>
            <a:ext cx="1295400" cy="129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 descr="cricket2603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5410200"/>
            <a:ext cx="1704474" cy="1295400"/>
          </a:xfrm>
          <a:prstGeom prst="rect">
            <a:avLst/>
          </a:prstGeom>
        </p:spPr>
      </p:pic>
      <p:pic>
        <p:nvPicPr>
          <p:cNvPr id="23" name="Picture 22" descr="Bangladesh-Cricket-Team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33600" y="5410200"/>
            <a:ext cx="1371600" cy="121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 descr="habi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86200" y="2971800"/>
            <a:ext cx="18288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 descr="big-bell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895600"/>
            <a:ext cx="1828800" cy="1524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6" name="Picture 25" descr="Kantha_StitchDetai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72924" y="2971800"/>
            <a:ext cx="1594876" cy="1509513"/>
          </a:xfrm>
          <a:prstGeom prst="rect">
            <a:avLst/>
          </a:prstGeom>
        </p:spPr>
      </p:pic>
      <p:pic>
        <p:nvPicPr>
          <p:cNvPr id="27" name="Picture 26" descr="Photo144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81200" y="2895600"/>
            <a:ext cx="1828800" cy="1676400"/>
          </a:xfrm>
          <a:prstGeom prst="rect">
            <a:avLst/>
          </a:prstGeom>
        </p:spPr>
      </p:pic>
      <p:pic>
        <p:nvPicPr>
          <p:cNvPr id="28" name="Picture 27" descr="Defeated-Russian-volleyba-00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67400" y="2971800"/>
            <a:ext cx="1524000" cy="1524000"/>
          </a:xfrm>
          <a:prstGeom prst="rect">
            <a:avLst/>
          </a:prstGeom>
        </p:spPr>
      </p:pic>
      <p:pic>
        <p:nvPicPr>
          <p:cNvPr id="29" name="Picture 28" descr="78402-3x2-340x227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8600" y="5410200"/>
            <a:ext cx="1752600" cy="12192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g-bel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1828800" cy="15240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3" name="Flowchart: Process 2"/>
          <p:cNvSpPr/>
          <p:nvPr/>
        </p:nvSpPr>
        <p:spPr>
          <a:xfrm>
            <a:off x="0" y="2743200"/>
            <a:ext cx="1828800" cy="838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ভরপেট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ab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990600"/>
            <a:ext cx="18288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lowchart: Process 4"/>
          <p:cNvSpPr/>
          <p:nvPr/>
        </p:nvSpPr>
        <p:spPr>
          <a:xfrm>
            <a:off x="1981200" y="2743200"/>
            <a:ext cx="1905000" cy="838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কুঅভ্যাস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Kantha_StitchDetai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990600"/>
            <a:ext cx="1594876" cy="1676399"/>
          </a:xfrm>
          <a:prstGeom prst="rect">
            <a:avLst/>
          </a:prstGeom>
        </p:spPr>
      </p:pic>
      <p:sp>
        <p:nvSpPr>
          <p:cNvPr id="7" name="Flowchart: Process 6"/>
          <p:cNvSpPr/>
          <p:nvPr/>
        </p:nvSpPr>
        <p:spPr>
          <a:xfrm>
            <a:off x="4038600" y="2743200"/>
            <a:ext cx="1600199" cy="838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নিখুঁত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5791200" y="2819400"/>
            <a:ext cx="1676400" cy="7620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আনকোরা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Defeated-Russian-volleyba-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0" y="990600"/>
            <a:ext cx="1524000" cy="1600200"/>
          </a:xfrm>
          <a:prstGeom prst="rect">
            <a:avLst/>
          </a:prstGeom>
        </p:spPr>
      </p:pic>
      <p:sp>
        <p:nvSpPr>
          <p:cNvPr id="10" name="Flowchart: Process 9"/>
          <p:cNvSpPr/>
          <p:nvPr/>
        </p:nvSpPr>
        <p:spPr>
          <a:xfrm>
            <a:off x="7620000" y="2743200"/>
            <a:ext cx="1524000" cy="7620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বিফল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DUCK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1" y="4648200"/>
            <a:ext cx="1828799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Flowchart: Process 11"/>
          <p:cNvSpPr/>
          <p:nvPr/>
        </p:nvSpPr>
        <p:spPr>
          <a:xfrm>
            <a:off x="76200" y="6172200"/>
            <a:ext cx="1828800" cy="6858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পাতিহাঁস</a:t>
            </a:r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78402-3x2-340x22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33600" y="4648200"/>
            <a:ext cx="19812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Flowchart: Process 13"/>
          <p:cNvSpPr/>
          <p:nvPr/>
        </p:nvSpPr>
        <p:spPr>
          <a:xfrm>
            <a:off x="2133600" y="6248400"/>
            <a:ext cx="1981200" cy="6096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হাভাত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GOAT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67200" y="4746735"/>
            <a:ext cx="1600200" cy="1425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Flowchart: Process 15"/>
          <p:cNvSpPr/>
          <p:nvPr/>
        </p:nvSpPr>
        <p:spPr>
          <a:xfrm>
            <a:off x="4191000" y="6248400"/>
            <a:ext cx="1676400" cy="6096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রামছাগল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cricket26030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96000" y="4648200"/>
            <a:ext cx="13716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Flowchart: Process 17"/>
          <p:cNvSpPr/>
          <p:nvPr/>
        </p:nvSpPr>
        <p:spPr>
          <a:xfrm>
            <a:off x="5943600" y="6248400"/>
            <a:ext cx="1524000" cy="6096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সপাট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Bangladesh-Cricket-Team-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96200" y="4572000"/>
            <a:ext cx="1371600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Flowchart: Process 19"/>
          <p:cNvSpPr/>
          <p:nvPr/>
        </p:nvSpPr>
        <p:spPr>
          <a:xfrm>
            <a:off x="7696200" y="6248400"/>
            <a:ext cx="1447800" cy="6096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সুনাম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Photo144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91200" y="990600"/>
            <a:ext cx="1676400" cy="1600200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228600" y="0"/>
            <a:ext cx="8610600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গু</a:t>
            </a:r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লো মিলিয়ে নিই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7922" y="3962400"/>
            <a:ext cx="6096000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err="1">
                <a:latin typeface="SutonnyMJ" pitchFamily="2" charset="0"/>
                <a:cs typeface="SutonnyMJ" pitchFamily="2" charset="0"/>
              </a:rPr>
              <a:t>evmy‡`e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ev‰o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dirty="0" err="1">
                <a:latin typeface="SutonnyMJ" pitchFamily="2" charset="0"/>
                <a:cs typeface="SutonnyMJ" pitchFamily="2" charset="0"/>
              </a:rPr>
              <a:t>mnKvwi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wkÿK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dirty="0" err="1">
                <a:latin typeface="SutonnyMJ" pitchFamily="2" charset="0"/>
                <a:cs typeface="SutonnyMJ" pitchFamily="2" charset="0"/>
              </a:rPr>
              <a:t>e¨emvq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kvLv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400" dirty="0">
                <a:latin typeface="SutonnyMJ" pitchFamily="2" charset="0"/>
                <a:cs typeface="SutonnyMJ" pitchFamily="2" charset="0"/>
              </a:rPr>
              <a:t>‰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bqvievox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eûgyLx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D”Pwe`¨vjq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400" dirty="0">
                <a:latin typeface="SutonnyMJ" pitchFamily="2" charset="0"/>
                <a:cs typeface="SutonnyMJ" pitchFamily="2" charset="0"/>
              </a:rPr>
              <a:t>‰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bqvievox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KvUvjxcvov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MvcvjMÄ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/>
            <a:r>
              <a:rPr lang="en-US" sz="20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b¤^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01724060366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600" y="152400"/>
            <a:ext cx="3921213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 err="1"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cwiwPwZ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4700" y="1143000"/>
            <a:ext cx="2514600" cy="274929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2133600" y="381000"/>
            <a:ext cx="4343400" cy="1066800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35814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54418" y="2286000"/>
            <a:ext cx="3136782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উপসর্গ 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267200"/>
            <a:ext cx="8077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বাংলা উপসর্গ যোগে ৫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টি নতুন শব্দ গঠন কর।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0" y="3352800"/>
            <a:ext cx="54864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বাংলা উপসর্গ কয়টি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1"/>
          <p:cNvSpPr/>
          <p:nvPr/>
        </p:nvSpPr>
        <p:spPr>
          <a:xfrm>
            <a:off x="762000" y="0"/>
            <a:ext cx="7391400" cy="2514600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  <a:p>
            <a:pPr algn="ctr"/>
            <a:endParaRPr lang="en-US" sz="6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3018951"/>
            <a:ext cx="83820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অ, নি, কু, বি, রাম, সু, ইতি, আব, অজ, পাতি উপসর্গ দিয়ে নতুন শব্দ গঠন কর।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4800" y="1676400"/>
            <a:ext cx="6096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0"/>
            <a:endCxn id="4" idx="2"/>
          </p:cNvCxnSpPr>
          <p:nvPr/>
        </p:nvCxnSpPr>
        <p:spPr>
          <a:xfrm rot="16200000" flipH="1">
            <a:off x="4000500" y="2095500"/>
            <a:ext cx="83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334000" y="1828800"/>
            <a:ext cx="228600" cy="304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00400" y="1828800"/>
            <a:ext cx="228600" cy="304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4" grpId="0" animBg="1"/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66800" y="533400"/>
            <a:ext cx="7162800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 descr="bee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743200"/>
            <a:ext cx="3333750" cy="2981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" name="Picture 36" descr="bee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2743200"/>
            <a:ext cx="3333750" cy="2981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" name="Picture 37" descr="bee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2743200"/>
            <a:ext cx="3333750" cy="2981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" name="Picture 38" descr="bee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743200"/>
            <a:ext cx="3333750" cy="2981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0" y="2514600"/>
            <a:ext cx="60960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4800">
                <a:latin typeface="SutonnyMJ" pitchFamily="2" charset="0"/>
                <a:cs typeface="SutonnyMJ" pitchFamily="2" charset="0"/>
              </a:rPr>
              <a:t>`kg 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kÖwY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8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‰</a:t>
            </a:r>
            <a:r>
              <a:rPr lang="en-US" sz="48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bqvievox</a:t>
            </a:r>
            <a:r>
              <a:rPr lang="en-US" sz="48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eûgyLx</a:t>
            </a:r>
            <a:r>
              <a:rPr lang="en-US" sz="48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D”Pwe`¨vjq</a:t>
            </a:r>
            <a:endParaRPr lang="en-US" sz="48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2133600" y="1143000"/>
            <a:ext cx="4724400" cy="1371600"/>
          </a:xfrm>
          <a:prstGeom prst="downArrowCallout">
            <a:avLst>
              <a:gd name="adj1" fmla="val 31220"/>
              <a:gd name="adj2" fmla="val 25000"/>
              <a:gd name="adj3" fmla="val 25000"/>
              <a:gd name="adj4" fmla="val 6497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kÖwY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cwiwPwZ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981200"/>
            <a:ext cx="60960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err="1"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wØZxq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cÎ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2667000" y="533400"/>
            <a:ext cx="3505200" cy="1371600"/>
          </a:xfrm>
          <a:prstGeom prst="downArrowCallout">
            <a:avLst>
              <a:gd name="adj1" fmla="val 31220"/>
              <a:gd name="adj2" fmla="val 25000"/>
              <a:gd name="adj3" fmla="val 25000"/>
              <a:gd name="adj4" fmla="val 6497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SutonnyMJ" pitchFamily="2" charset="0"/>
                <a:cs typeface="SutonnyMJ" pitchFamily="2" charset="0"/>
              </a:rPr>
              <a:t>cvV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cwiwPwZ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4552004"/>
            <a:ext cx="3581400" cy="186204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15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DcmM</a:t>
            </a:r>
            <a:r>
              <a:rPr lang="en-US" sz="115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</a:t>
            </a:r>
            <a:endParaRPr lang="en-US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5F2F5B-577D-4E70-9148-EE05B4591854}"/>
              </a:ext>
            </a:extLst>
          </p:cNvPr>
          <p:cNvSpPr txBox="1"/>
          <p:nvPr/>
        </p:nvSpPr>
        <p:spPr>
          <a:xfrm>
            <a:off x="3127513" y="3167753"/>
            <a:ext cx="2888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SutonnyMJ" pitchFamily="2" charset="0"/>
              </a:rPr>
              <a:t>Z…</a:t>
            </a:r>
            <a:r>
              <a:rPr lang="en-US" sz="2800" dirty="0" err="1">
                <a:solidFill>
                  <a:srgbClr val="0070C0"/>
                </a:solidFill>
                <a:latin typeface="SutonnyMJ" pitchFamily="2" charset="0"/>
              </a:rPr>
              <a:t>Zxq</a:t>
            </a:r>
            <a:r>
              <a:rPr lang="en-US" sz="2800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utonnyMJ" pitchFamily="2" charset="0"/>
              </a:rPr>
              <a:t>Aa¨vq</a:t>
            </a:r>
            <a:endParaRPr lang="en-US" sz="2800" dirty="0">
              <a:solidFill>
                <a:srgbClr val="0070C0"/>
              </a:solidFill>
              <a:latin typeface="SutonnyMJ" pitchFamily="2" charset="0"/>
            </a:endParaRPr>
          </a:p>
          <a:p>
            <a:pPr algn="ctr"/>
            <a:r>
              <a:rPr lang="en-US" sz="2800" dirty="0" err="1">
                <a:solidFill>
                  <a:srgbClr val="7030A0"/>
                </a:solidFill>
                <a:latin typeface="SutonnyMJ" pitchFamily="2" charset="0"/>
              </a:rPr>
              <a:t>mßg</a:t>
            </a:r>
            <a:r>
              <a:rPr lang="en-US" sz="2800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SutonnyMJ" pitchFamily="2" charset="0"/>
              </a:rPr>
              <a:t>cwi</a:t>
            </a:r>
            <a:r>
              <a:rPr lang="en-US" sz="2800" dirty="0">
                <a:solidFill>
                  <a:srgbClr val="7030A0"/>
                </a:solidFill>
                <a:latin typeface="SutonnyMJ" pitchFamily="2" charset="0"/>
              </a:rPr>
              <a:t>‡”Q`</a:t>
            </a: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1828800" y="152400"/>
            <a:ext cx="5105400" cy="1229142"/>
          </a:xfrm>
          <a:prstGeom prst="round1Rect">
            <a:avLst/>
          </a:prstGeom>
          <a:solidFill>
            <a:srgbClr val="00B050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SutonnyMJ" pitchFamily="2" charset="0"/>
                <a:cs typeface="NikoshBAN" pitchFamily="2" charset="0"/>
              </a:rPr>
              <a:t>wkLb</a:t>
            </a:r>
            <a:r>
              <a:rPr lang="en-US" sz="6600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SutonnyMJ" pitchFamily="2" charset="0"/>
                <a:cs typeface="NikoshBAN" pitchFamily="2" charset="0"/>
              </a:rPr>
              <a:t>dj</a:t>
            </a:r>
            <a:endParaRPr lang="bn-BD" sz="6600" dirty="0">
              <a:latin typeface="SutonnyMJ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286000"/>
            <a:ext cx="5410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>
                <a:latin typeface="SutonnyMJ" pitchFamily="2" charset="0"/>
                <a:cs typeface="NikoshBAN" pitchFamily="2" charset="0"/>
              </a:rPr>
              <a:t>GB </a:t>
            </a:r>
            <a:r>
              <a:rPr lang="en-US" sz="3600" dirty="0" err="1">
                <a:latin typeface="SutonnyMJ" pitchFamily="2" charset="0"/>
                <a:cs typeface="NikoshBAN" pitchFamily="2" charset="0"/>
              </a:rPr>
              <a:t>cvV</a:t>
            </a:r>
            <a:r>
              <a:rPr lang="en-US" sz="3600" dirty="0">
                <a:latin typeface="SutonnyMJ" pitchFamily="2" charset="0"/>
                <a:cs typeface="NikoshBAN" pitchFamily="2" charset="0"/>
              </a:rPr>
              <a:t> †</a:t>
            </a:r>
            <a:r>
              <a:rPr lang="en-US" sz="3600" dirty="0" err="1">
                <a:latin typeface="SutonnyMJ" pitchFamily="2" charset="0"/>
                <a:cs typeface="NikoshBAN" pitchFamily="2" charset="0"/>
              </a:rPr>
              <a:t>k‡l</a:t>
            </a:r>
            <a:r>
              <a:rPr lang="en-US" sz="3600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NikoshBAN" pitchFamily="2" charset="0"/>
              </a:rPr>
              <a:t>wkÿv</a:t>
            </a:r>
            <a:r>
              <a:rPr lang="en-US" sz="3600" dirty="0">
                <a:latin typeface="SutonnyMJ" pitchFamily="2" charset="0"/>
                <a:cs typeface="NikoshBAN" pitchFamily="2" charset="0"/>
              </a:rPr>
              <a:t>_©xiv............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3352800"/>
            <a:ext cx="815340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DcmM</a:t>
            </a:r>
            <a:r>
              <a:rPr lang="en-US" sz="4400" b="1" spc="50" dirty="0">
                <a:ln w="11430"/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© </a:t>
            </a:r>
            <a:r>
              <a:rPr lang="en-US" sz="4400" b="1" spc="50" dirty="0" err="1">
                <a:ln w="11430"/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Kx</a:t>
            </a:r>
            <a:r>
              <a:rPr lang="en-US" sz="4400" b="1" spc="50" dirty="0">
                <a:ln w="11430"/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Zv</a:t>
            </a:r>
            <a:r>
              <a:rPr lang="en-US" sz="4400" b="1" spc="50" dirty="0">
                <a:ln w="11430"/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ej‡Z</a:t>
            </a:r>
            <a:r>
              <a:rPr lang="en-US" sz="4400" b="1" spc="50" dirty="0">
                <a:ln w="11430"/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cvi‡e</a:t>
            </a:r>
            <a:r>
              <a:rPr lang="en-US" sz="4400" b="1" spc="50" dirty="0">
                <a:ln w="11430"/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|</a:t>
            </a:r>
            <a:endParaRPr lang="en-US" sz="4400" b="1" spc="50" dirty="0">
              <a:ln w="1143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4400" b="1" spc="50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Dcm‡M©i</a:t>
            </a:r>
            <a:r>
              <a:rPr lang="en-US" sz="4400" b="1" spc="50" dirty="0">
                <a:ln w="11430"/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cÖKvi</a:t>
            </a:r>
            <a:r>
              <a:rPr lang="en-US" sz="4400" b="1" spc="50" dirty="0">
                <a:ln w="11430"/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ej‡Z</a:t>
            </a:r>
            <a:r>
              <a:rPr lang="en-US" sz="4400" b="1" spc="50" dirty="0">
                <a:ln w="11430"/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cvi‡e</a:t>
            </a:r>
            <a:r>
              <a:rPr lang="en-US" sz="4400" b="1" spc="50" dirty="0">
                <a:ln w="11430"/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|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4400" b="1" spc="50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evsjv</a:t>
            </a:r>
            <a:r>
              <a:rPr lang="en-US" sz="4400" b="1" spc="50" dirty="0">
                <a:ln w="11430"/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DcmM</a:t>
            </a:r>
            <a:r>
              <a:rPr lang="en-US" sz="4400" b="1" spc="50" dirty="0">
                <a:ln w="11430"/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© </a:t>
            </a:r>
            <a:r>
              <a:rPr lang="en-US" sz="4400" b="1" spc="50" dirty="0" err="1">
                <a:ln w="11430"/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cÖ‡qv‡M</a:t>
            </a:r>
            <a:r>
              <a:rPr lang="en-US" sz="4400" b="1" spc="50" dirty="0">
                <a:ln w="11430"/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kã</a:t>
            </a:r>
            <a:r>
              <a:rPr lang="en-US" sz="4400" b="1" spc="50" dirty="0">
                <a:ln w="11430"/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wjL‡Z</a:t>
            </a:r>
            <a:r>
              <a:rPr lang="en-US" sz="4400" b="1" spc="50" dirty="0">
                <a:ln w="11430"/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cvi‡e</a:t>
            </a:r>
            <a:r>
              <a:rPr lang="en-US" sz="4400" b="1" spc="50" dirty="0">
                <a:ln w="11430"/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|</a:t>
            </a:r>
            <a:endParaRPr lang="en-US" sz="4400" b="1" spc="50" dirty="0">
              <a:ln w="11430"/>
              <a:solidFill>
                <a:srgbClr val="FF0000"/>
              </a:solidFill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457200" y="457200"/>
            <a:ext cx="2133600" cy="838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SutonnyMJ" pitchFamily="2" charset="0"/>
              </a:rPr>
              <a:t>Kvwk</a:t>
            </a:r>
            <a:endParaRPr lang="en-US" sz="3600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152400" y="5029200"/>
            <a:ext cx="2438400" cy="990600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evievi</a:t>
            </a:r>
            <a:r>
              <a:rPr lang="en-US" sz="4400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nuvwP</a:t>
            </a:r>
            <a:endParaRPr lang="en-US" sz="4400" dirty="0">
              <a:solidFill>
                <a:schemeClr val="tx1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6553200" y="457200"/>
            <a:ext cx="1905000" cy="838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mw`©</a:t>
            </a:r>
          </a:p>
        </p:txBody>
      </p:sp>
      <p:pic>
        <p:nvPicPr>
          <p:cNvPr id="5" name="Picture 4" descr="315629-53812-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447800"/>
            <a:ext cx="3733800" cy="35442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Flowchart: Process 5"/>
          <p:cNvSpPr/>
          <p:nvPr/>
        </p:nvSpPr>
        <p:spPr>
          <a:xfrm>
            <a:off x="6553200" y="5029200"/>
            <a:ext cx="2438400" cy="9906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ey‡K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e¨v_v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2590800" y="1295400"/>
            <a:ext cx="3962400" cy="37338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SutonnyMJ" pitchFamily="2" charset="0"/>
              </a:rPr>
              <a:t>A¨vRgv</a:t>
            </a:r>
            <a:endParaRPr lang="en-US" b="1" dirty="0">
              <a:solidFill>
                <a:srgbClr val="FF0000"/>
              </a:solidFill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458200" cy="5401479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DcmM</a:t>
            </a:r>
            <a:r>
              <a:rPr lang="en-US" sz="115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©</a:t>
            </a:r>
          </a:p>
          <a:p>
            <a:pPr algn="ctr"/>
            <a:r>
              <a:rPr lang="en-US" sz="115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I</a:t>
            </a:r>
          </a:p>
          <a:p>
            <a:pPr algn="ctr"/>
            <a:r>
              <a:rPr lang="en-US" sz="115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evsjv</a:t>
            </a:r>
            <a:r>
              <a:rPr lang="en-US" sz="115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115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DcmM</a:t>
            </a:r>
            <a:r>
              <a:rPr lang="en-US" sz="115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©</a:t>
            </a:r>
            <a:endParaRPr lang="en-US" sz="11500" b="1" dirty="0">
              <a:ln w="127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f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2438400"/>
            <a:ext cx="2057400" cy="18045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JOURNEY BY BO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1" y="4953000"/>
            <a:ext cx="1981200" cy="18158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_42250544_beating_ap_416.jpg"/>
          <p:cNvPicPr>
            <a:picLocks noChangeAspect="1"/>
          </p:cNvPicPr>
          <p:nvPr/>
        </p:nvPicPr>
        <p:blipFill>
          <a:blip r:embed="rId4" cstate="print"/>
          <a:srcRect l="24352" t="48407" r="16032"/>
          <a:stretch>
            <a:fillRect/>
          </a:stretch>
        </p:blipFill>
        <p:spPr>
          <a:xfrm rot="20359760">
            <a:off x="5198769" y="4334617"/>
            <a:ext cx="1997550" cy="17567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67580scr-ramadan-620.jpg"/>
          <p:cNvPicPr>
            <a:picLocks noChangeAspect="1"/>
          </p:cNvPicPr>
          <p:nvPr/>
        </p:nvPicPr>
        <p:blipFill>
          <a:blip r:embed="rId5" cstate="print"/>
          <a:srcRect r="8434"/>
          <a:stretch>
            <a:fillRect/>
          </a:stretch>
        </p:blipFill>
        <p:spPr>
          <a:xfrm rot="1328814">
            <a:off x="1004986" y="4423996"/>
            <a:ext cx="2009625" cy="17984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Oval 9"/>
          <p:cNvSpPr/>
          <p:nvPr/>
        </p:nvSpPr>
        <p:spPr>
          <a:xfrm>
            <a:off x="914400" y="457200"/>
            <a:ext cx="2133600" cy="1905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cÖ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124200" y="0"/>
            <a:ext cx="2133600" cy="1905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we</a:t>
            </a:r>
          </a:p>
        </p:txBody>
      </p:sp>
      <p:sp>
        <p:nvSpPr>
          <p:cNvPr id="12" name="Oval 11"/>
          <p:cNvSpPr/>
          <p:nvPr/>
        </p:nvSpPr>
        <p:spPr>
          <a:xfrm>
            <a:off x="228600" y="2362200"/>
            <a:ext cx="2133600" cy="1905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Dc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334000" y="381000"/>
            <a:ext cx="2133600" cy="1905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Av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14400" y="4343400"/>
            <a:ext cx="2133600" cy="1981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Av</a:t>
            </a:r>
            <a:r>
              <a:rPr lang="en-US" sz="4400" dirty="0" err="1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nvi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048000" y="4876800"/>
            <a:ext cx="2057400" cy="1905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we</a:t>
            </a:r>
            <a:r>
              <a:rPr lang="en-US" sz="4400" dirty="0" err="1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nvi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181600" y="4267200"/>
            <a:ext cx="2209800" cy="20574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cÖ</a:t>
            </a:r>
            <a:r>
              <a:rPr lang="en-US" sz="4400" dirty="0" err="1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nvi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867400" y="2362200"/>
            <a:ext cx="2133600" cy="1905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Dc</a:t>
            </a:r>
            <a:r>
              <a:rPr lang="en-US" sz="4400" dirty="0" err="1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nvi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2514600" y="1981200"/>
            <a:ext cx="3276600" cy="2741612"/>
            <a:chOff x="2514600" y="2133600"/>
            <a:chExt cx="3276600" cy="2741612"/>
          </a:xfrm>
        </p:grpSpPr>
        <p:grpSp>
          <p:nvGrpSpPr>
            <p:cNvPr id="18" name="Group 17"/>
            <p:cNvGrpSpPr/>
            <p:nvPr/>
          </p:nvGrpSpPr>
          <p:grpSpPr>
            <a:xfrm>
              <a:off x="3048000" y="2667000"/>
              <a:ext cx="2190750" cy="1768436"/>
              <a:chOff x="3048000" y="2667000"/>
              <a:chExt cx="2190750" cy="1768436"/>
            </a:xfrm>
          </p:grpSpPr>
          <p:pic>
            <p:nvPicPr>
              <p:cNvPr id="8" name="Picture 7" descr="gold-necklace1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048000" y="2667000"/>
                <a:ext cx="2190750" cy="1768436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3738117" y="2819400"/>
                <a:ext cx="83388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 err="1">
                    <a:solidFill>
                      <a:srgbClr val="00B0F0"/>
                    </a:solidFill>
                    <a:latin typeface="SutonnyMJ" pitchFamily="2" charset="0"/>
                    <a:cs typeface="NikoshBAN" pitchFamily="2" charset="0"/>
                  </a:rPr>
                  <a:t>nvi</a:t>
                </a:r>
                <a:endParaRPr lang="en-US" sz="3200" dirty="0">
                  <a:solidFill>
                    <a:srgbClr val="00B0F0"/>
                  </a:solidFill>
                  <a:latin typeface="SutonnyMJ" pitchFamily="2" charset="0"/>
                  <a:cs typeface="NikoshBAN" pitchFamily="2" charset="0"/>
                </a:endParaRPr>
              </a:p>
            </p:txBody>
          </p:sp>
        </p:grpSp>
        <p:cxnSp>
          <p:nvCxnSpPr>
            <p:cNvPr id="20" name="Straight Arrow Connector 19"/>
            <p:cNvCxnSpPr/>
            <p:nvPr/>
          </p:nvCxnSpPr>
          <p:spPr>
            <a:xfrm flipV="1">
              <a:off x="2514600" y="3429000"/>
              <a:ext cx="533400" cy="1588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>
              <a:off x="3887788" y="4646612"/>
              <a:ext cx="455612" cy="1588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16200000" flipH="1">
              <a:off x="3086100" y="2476500"/>
              <a:ext cx="381000" cy="304800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5257800" y="3429000"/>
              <a:ext cx="533400" cy="1588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5400000">
              <a:off x="2895600" y="4114800"/>
              <a:ext cx="381000" cy="381000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10800000" flipV="1">
              <a:off x="4876800" y="2514600"/>
              <a:ext cx="457200" cy="381000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16200000" flipH="1">
              <a:off x="3848894" y="2399506"/>
              <a:ext cx="531814" cy="2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4953000" y="4114800"/>
              <a:ext cx="381000" cy="379412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hoto1430.jpg"/>
          <p:cNvPicPr>
            <a:picLocks noChangeAspect="1"/>
          </p:cNvPicPr>
          <p:nvPr/>
        </p:nvPicPr>
        <p:blipFill>
          <a:blip r:embed="rId3" cstate="print"/>
          <a:srcRect l="20834" t="9259" r="18982" b="12037"/>
          <a:stretch>
            <a:fillRect/>
          </a:stretch>
        </p:blipFill>
        <p:spPr>
          <a:xfrm>
            <a:off x="3962400" y="5149306"/>
            <a:ext cx="1616151" cy="1556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chai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53833" y="4715018"/>
            <a:ext cx="1981200" cy="1935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9" name="Rectangle 48"/>
          <p:cNvSpPr/>
          <p:nvPr/>
        </p:nvSpPr>
        <p:spPr>
          <a:xfrm>
            <a:off x="3684730" y="4288734"/>
            <a:ext cx="2133600" cy="2362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‡</a:t>
            </a:r>
            <a:r>
              <a:rPr lang="en-US" sz="6600" dirty="0" err="1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K‡Rv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4" name="Picture 53" descr="Item_1__Broken_Chair_by_MystStoc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3877440" y="4453627"/>
            <a:ext cx="1748179" cy="1872281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3798716" y="4399167"/>
            <a:ext cx="1981200" cy="1981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A‡K‡Rv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11834" y="4365216"/>
            <a:ext cx="1981200" cy="1905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A</a:t>
            </a:r>
            <a:endParaRPr lang="en-US" sz="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36543" y="4424285"/>
            <a:ext cx="1927570" cy="21617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Av`i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3684730" y="4359418"/>
            <a:ext cx="2209800" cy="213360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Abv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sleeping_on_the_streets_of_dhaka1.jpg"/>
          <p:cNvPicPr>
            <a:picLocks noChangeAspect="1"/>
          </p:cNvPicPr>
          <p:nvPr/>
        </p:nvPicPr>
        <p:blipFill>
          <a:blip r:embed="rId6" cstate="print"/>
          <a:srcRect l="6000" r="10000" b="22667"/>
          <a:stretch>
            <a:fillRect/>
          </a:stretch>
        </p:blipFill>
        <p:spPr>
          <a:xfrm>
            <a:off x="3760302" y="4591888"/>
            <a:ext cx="1797017" cy="1668659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3607034" y="4446107"/>
            <a:ext cx="2590800" cy="213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Abv`i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 Same Side Corner Rectangle 18"/>
          <p:cNvSpPr/>
          <p:nvPr/>
        </p:nvSpPr>
        <p:spPr>
          <a:xfrm>
            <a:off x="3454634" y="4146550"/>
            <a:ext cx="2895600" cy="2646567"/>
          </a:xfrm>
          <a:prstGeom prst="round2Same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-0.0125 -0.6682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3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-0.01667 -0.6604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3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-0.33333 -0.63333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-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7 L 0.3125 -0.68264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25" y="-3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0.31667 -0.66574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-3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00417 -0.3442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2.5E-6 -0.3331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L -0.3375 -0.29976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L 0.31667 -0.27754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-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0.30833 -0.29977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13" grpId="0" animBg="1"/>
      <p:bldP spid="7" grpId="0" animBg="1"/>
      <p:bldP spid="11" grpId="0" animBg="1"/>
      <p:bldP spid="12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2948</TotalTime>
  <Words>417</Words>
  <Application>Microsoft Office PowerPoint</Application>
  <PresentationFormat>On-screen Show (4:3)</PresentationFormat>
  <Paragraphs>122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NikoshBAN</vt:lpstr>
      <vt:lpstr>SutonnyMJ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Abdul Baten</dc:creator>
  <cp:lastModifiedBy>DOEL</cp:lastModifiedBy>
  <cp:revision>347</cp:revision>
  <dcterms:created xsi:type="dcterms:W3CDTF">2012-03-11T15:39:52Z</dcterms:created>
  <dcterms:modified xsi:type="dcterms:W3CDTF">2020-05-12T10:49:21Z</dcterms:modified>
</cp:coreProperties>
</file>