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3" r:id="rId2"/>
    <p:sldId id="294" r:id="rId3"/>
    <p:sldId id="292" r:id="rId4"/>
    <p:sldId id="274" r:id="rId5"/>
    <p:sldId id="275" r:id="rId6"/>
    <p:sldId id="276" r:id="rId7"/>
    <p:sldId id="277" r:id="rId8"/>
    <p:sldId id="288" r:id="rId9"/>
    <p:sldId id="263" r:id="rId10"/>
    <p:sldId id="295" r:id="rId11"/>
    <p:sldId id="278" r:id="rId12"/>
    <p:sldId id="279" r:id="rId13"/>
    <p:sldId id="280" r:id="rId14"/>
    <p:sldId id="284" r:id="rId15"/>
    <p:sldId id="270" r:id="rId16"/>
    <p:sldId id="282" r:id="rId17"/>
    <p:sldId id="272" r:id="rId18"/>
    <p:sldId id="290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093E1-A99A-4AAC-9109-03BDABD7BD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1243-514B-4C94-93C2-8A1D3F2A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0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8BE0B-E6D2-4E2D-A565-7F9253BF0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A1243-514B-4C94-93C2-8A1D3F2AEA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A1243-514B-4C94-93C2-8A1D3F2AEA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36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1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4179" y="0"/>
            <a:ext cx="12106662" cy="6857999"/>
            <a:chOff x="3442280" y="1208142"/>
            <a:chExt cx="4848004" cy="3676078"/>
          </a:xfrm>
        </p:grpSpPr>
        <p:grpSp>
          <p:nvGrpSpPr>
            <p:cNvPr id="12" name="Group 11"/>
            <p:cNvGrpSpPr/>
            <p:nvPr/>
          </p:nvGrpSpPr>
          <p:grpSpPr>
            <a:xfrm>
              <a:off x="3442280" y="1208142"/>
              <a:ext cx="4848004" cy="3676078"/>
              <a:chOff x="3651122" y="1251063"/>
              <a:chExt cx="4848004" cy="3676078"/>
            </a:xfrm>
            <a:effectLst>
              <a:glow rad="101600">
                <a:srgbClr val="B0DDE6">
                  <a:alpha val="60000"/>
                </a:srgbClr>
              </a:glow>
            </a:effectLst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744" y="1251063"/>
                <a:ext cx="4792382" cy="358966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317500"/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1122" y="3545461"/>
                <a:ext cx="2744067" cy="1381680"/>
              </a:xfrm>
              <a:prstGeom prst="rect">
                <a:avLst/>
              </a:prstGeom>
              <a:effectLst>
                <a:softEdge rad="317500"/>
              </a:effec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287" y="3537870"/>
              <a:ext cx="1436373" cy="1075893"/>
            </a:xfrm>
            <a:prstGeom prst="rect">
              <a:avLst/>
            </a:prstGeom>
            <a:effectLst>
              <a:softEdge rad="190500"/>
            </a:effec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FE40-610F-4AFF-8359-1B31D9F5D8D9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31105" y="269822"/>
            <a:ext cx="7897038" cy="12110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5343" y="114971"/>
            <a:ext cx="8042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5296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1"/>
    </mc:Choice>
    <mc:Fallback xmlns="">
      <p:transition spd="slow" advTm="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5661" y="2655276"/>
            <a:ext cx="8352692" cy="4026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16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600" dirty="0" err="1" smtClean="0">
                <a:solidFill>
                  <a:schemeClr val="tx1"/>
                </a:solidFill>
              </a:rPr>
              <a:t>শাক-সবজি</a:t>
            </a:r>
            <a:endParaRPr lang="en-US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57639" cy="1325563"/>
          </a:xfrm>
        </p:spPr>
        <p:txBody>
          <a:bodyPr>
            <a:normAutofit/>
          </a:bodyPr>
          <a:lstStyle/>
          <a:p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6000" b="1" u="sng" dirty="0" smtClean="0"/>
              <a:t> </a:t>
            </a:r>
            <a:r>
              <a:rPr lang="en-US" sz="6000" b="1" u="sng" dirty="0" err="1" smtClean="0"/>
              <a:t>গুরুত্ব</a:t>
            </a:r>
            <a:r>
              <a:rPr lang="en-US" sz="6000" b="1" u="sng" dirty="0" smtClean="0"/>
              <a:t> -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1946"/>
            <a:ext cx="10515600" cy="5746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u="sng" dirty="0" err="1" smtClean="0"/>
              <a:t>খাদ্য</a:t>
            </a:r>
            <a:r>
              <a:rPr lang="en-US" sz="4400" b="1" u="sng" dirty="0" smtClean="0"/>
              <a:t> </a:t>
            </a:r>
            <a:r>
              <a:rPr lang="en-US" sz="4400" b="1" u="sng" dirty="0" err="1" smtClean="0"/>
              <a:t>হিসেবে</a:t>
            </a:r>
            <a:r>
              <a:rPr lang="en-US" sz="4400" b="1" u="sng" dirty="0" smtClean="0"/>
              <a:t> </a:t>
            </a:r>
            <a:r>
              <a:rPr lang="en-US" sz="4400" b="1" u="sng" dirty="0" err="1" smtClean="0"/>
              <a:t>শাকসবজি</a:t>
            </a:r>
            <a:r>
              <a:rPr lang="en-US" sz="4400" b="1" u="sng" dirty="0" smtClean="0"/>
              <a:t> –</a:t>
            </a:r>
            <a:endParaRPr lang="bn-BD" sz="4400" b="1" u="sng" dirty="0" smtClean="0"/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খাদ্যমান হিসেবে শাকসবজি- ভিটামিন এ,বি,সি,আমিষ, ক্যালরি ও খনিজ পদার্থ পাওয়া যায়।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ভেষজ গুণাগুন হিসেবে শাকসবজি- শসা হজম ও কোষ্ঠকাঠিন্যের কাজ করে। রসুন বাতরোগ সারায়। 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দিক থেকে শাকসবজি- পতিত জমি ব্যবহার করা যায়, বৈদেশিক মুদ্রা আয়, বেকার সমস্যার সমাধান, নতুন শিল্পের সৃষ্টি ও বিকাশ ঘটে এবং মহিলা ও পারিবারিক শ্রমশক্তিকে কাজে লাগানো যায়। 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শ্রেণিবিভাগ- 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820"/>
            <a:ext cx="12192000" cy="5765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৩ প্রকার- </a:t>
            </a:r>
          </a:p>
          <a:p>
            <a:pPr marL="0" indent="0">
              <a:buNone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গ্রীষ্মকালীন সবজি-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করলা,ঝিঙ্গা, পটল, ধুন্দল ইত্যাদি। </a:t>
            </a:r>
          </a:p>
          <a:p>
            <a:pPr marL="0" indent="0">
              <a:buNone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সবজি-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টমেটো, বাধাকপি, ফুলকপি, শিম, গাজর ইত্যাদি। </a:t>
            </a:r>
          </a:p>
          <a:p>
            <a:pPr marL="0" indent="0">
              <a:buNone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বারমাসী সবজি-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বেগুন, ঢেঁড়স, পেঁপে, কাঁচকলা ইত্যাদি।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595" y="0"/>
            <a:ext cx="10515600" cy="1045039"/>
          </a:xfrm>
        </p:spPr>
        <p:txBody>
          <a:bodyPr>
            <a:normAutofit fontScale="90000"/>
          </a:bodyPr>
          <a:lstStyle/>
          <a:p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 বিবেচ্য বিষয়- 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5039"/>
            <a:ext cx="10515600" cy="5812961"/>
          </a:xfrm>
        </p:spPr>
        <p:txBody>
          <a:bodyPr>
            <a:normAutofit fontScale="77500" lnSpcReduction="20000"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বীজ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বীজতলার জমি নির্বাচন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 ও বীজতলার যত্ন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জমি নির্বাচন ও জমি তৈরি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 ও রোপণ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সেচ ও নিকাশ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 ও মালচিং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দমন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দমন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সময়মত ফসল সংগ্রহ । 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bn-BD" sz="7200" b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সময়-১০ </a:t>
            </a:r>
            <a:r>
              <a:rPr lang="en-US" sz="72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মিনিট</a:t>
            </a:r>
            <a:endParaRPr lang="en-US" sz="7200" b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11500" b="1" i="1" dirty="0">
                <a:latin typeface="NikoshBAN" panose="02000000000000000000" pitchFamily="2" charset="0"/>
                <a:cs typeface="NikoshBAN" panose="02000000000000000000" pitchFamily="2" charset="0"/>
              </a:rPr>
              <a:t>* শাকসবজি </a:t>
            </a:r>
            <a:r>
              <a:rPr lang="en-US" sz="115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 </a:t>
            </a:r>
            <a:r>
              <a:rPr lang="en-US" sz="115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115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838"/>
            <a:ext cx="3943662" cy="1325563"/>
          </a:xfrm>
        </p:spPr>
        <p:txBody>
          <a:bodyPr>
            <a:normAutofit/>
          </a:bodyPr>
          <a:lstStyle/>
          <a:p>
            <a:r>
              <a:rPr lang="bn-BD" sz="6000" b="1" i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নাও-</a:t>
            </a:r>
            <a:endParaRPr lang="en-US" sz="6000" b="1" i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862" y="1423401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খাদ্যমান </a:t>
            </a:r>
            <a:r>
              <a:rPr lang="bn-BD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শাকসবজি- ভিটামিন এ,বি,সি,আমিষ, ক্যালরি ও খনিজ পদার্থ পাওয়া যায়।</a:t>
            </a:r>
          </a:p>
          <a:p>
            <a:r>
              <a:rPr lang="bn-BD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ভেষজ </a:t>
            </a:r>
            <a:r>
              <a:rPr lang="bn-BD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গুণাগুন হিসেবে শাকসবজি- শসা হজম ও কোষ্ঠকাঠিন্যের কাজ করে। রসুন বাতরোগ সারায়।  </a:t>
            </a:r>
          </a:p>
          <a:p>
            <a:r>
              <a:rPr lang="bn-BD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অর্থনৈতিক </a:t>
            </a:r>
            <a:r>
              <a:rPr lang="bn-BD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থেকে শাকসবজি- পতিত জমি ব্যবহার করা যায়, বৈদেশিক মুদ্রা আয়, বেকার সমস্যার সমাধান, নতুন শিল্পের সৃষ্টি ও বিকাশ ঘটে এবং মহিলা ও পারিবারিক শ্রমশক্তিকে কাজে লাগানো যায়। </a:t>
            </a:r>
          </a:p>
        </p:txBody>
      </p:sp>
    </p:spTree>
    <p:extLst>
      <p:ext uri="{BB962C8B-B14F-4D97-AF65-F5344CB8AC3E}">
        <p14:creationId xmlns:p14="http://schemas.microsoft.com/office/powerpoint/2010/main" val="3524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i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</a:p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* শীতকালে কোন সবজি পাওয়া যায়?  </a:t>
            </a:r>
          </a:p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* শাকসবজি কত প্রকার ও কি কি? </a:t>
            </a:r>
          </a:p>
          <a:p>
            <a:r>
              <a:rPr lang="en-US" sz="8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8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</a:t>
            </a:r>
            <a:r>
              <a:rPr lang="bn-BD" sz="8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উৎপাদনে ২টি বিবেচ্য </a:t>
            </a:r>
            <a:r>
              <a:rPr lang="en-US" sz="8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8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80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80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445"/>
            <a:ext cx="6647542" cy="44895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5730" y="1825624"/>
            <a:ext cx="5686270" cy="5032375"/>
          </a:xfrm>
        </p:spPr>
        <p:txBody>
          <a:bodyPr>
            <a:noAutofit/>
          </a:bodyPr>
          <a:lstStyle/>
          <a:p>
            <a:r>
              <a:rPr lang="bn-BD" sz="5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মাধ্যমে পারিবারিক চাহিদা পূরণের পাশাপাশি দেশেরও উন্নয়ন সম্ভব- ব্যাখ্যা কর। </a:t>
            </a:r>
            <a:endParaRPr lang="en-US" sz="5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4092316" y="1251775"/>
            <a:ext cx="2908092" cy="1116671"/>
          </a:xfrm>
          <a:prstGeom prst="utur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-christmas-trees-4944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537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381001"/>
            <a:ext cx="3674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343" y="1502688"/>
            <a:ext cx="1132114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8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মাধ্যমে পারিবারিক চাহিদা পূরণের পাশাপাশি দেশেরও উন্নয়ন সম্ভব- ব্যাখ্যা কর। </a:t>
            </a:r>
            <a:endParaRPr lang="en-US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2300" y="0"/>
            <a:ext cx="586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i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ধন্যবাদ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8006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i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10707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785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11500" b="1" i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850"/>
            <a:ext cx="4303116" cy="4959369"/>
          </a:xfrm>
          <a:blipFill>
            <a:blip r:embed="rId3"/>
            <a:tile tx="0" ty="0" sx="100000" sy="100000" flip="none" algn="tl"/>
          </a:blipFill>
        </p:spPr>
      </p:pic>
      <p:sp>
        <p:nvSpPr>
          <p:cNvPr id="12" name="Rectangle 11"/>
          <p:cNvSpPr/>
          <p:nvPr/>
        </p:nvSpPr>
        <p:spPr>
          <a:xfrm>
            <a:off x="4303116" y="1847849"/>
            <a:ext cx="7888884" cy="49593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ইউনুস আলী </a:t>
            </a:r>
          </a:p>
          <a:p>
            <a:pPr algn="ctr"/>
            <a:r>
              <a:rPr lang="bn-BD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কবিরাজহাট আদর্শ বালিকা </a:t>
            </a:r>
            <a:endParaRPr lang="en-US" sz="6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</a:p>
          <a:p>
            <a:pPr algn="ctr"/>
            <a:r>
              <a:rPr lang="bn-BD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বীরগঞ্জ, দিনাজপুর। </a:t>
            </a:r>
            <a:endParaRPr lang="en-US" sz="6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0" indent="-2006600"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শ্র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ণীঃ 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9600" b="1" dirty="0">
              <a:latin typeface="NikoshBAN" pitchFamily="2" charset="0"/>
              <a:cs typeface="NikoshBAN" pitchFamily="2" charset="0"/>
            </a:endParaRPr>
          </a:p>
          <a:p>
            <a:pPr marL="2006600" indent="-2006600"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বিষয়ঃ কৃষি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pPr marL="2006600" indent="-2006600"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৪র্থ</a:t>
            </a:r>
            <a:endParaRPr lang="bn-BD" sz="9600" b="1" dirty="0">
              <a:latin typeface="NikoshBAN" pitchFamily="2" charset="0"/>
              <a:cs typeface="NikoshBAN" pitchFamily="2" charset="0"/>
            </a:endParaRPr>
          </a:p>
          <a:p>
            <a:pPr marL="2006600" indent="-2006600"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 সময়ঃ ৫০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BD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4"/>
            <a:ext cx="5932449" cy="6880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48" y="0"/>
            <a:ext cx="625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266985" cy="68283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1"/>
            <a:ext cx="5925015" cy="68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6858001"/>
          </a:xfrm>
        </p:spPr>
      </p:pic>
    </p:spTree>
    <p:extLst>
      <p:ext uri="{BB962C8B-B14F-4D97-AF65-F5344CB8AC3E}">
        <p14:creationId xmlns:p14="http://schemas.microsoft.com/office/powerpoint/2010/main" val="11390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72200" cy="6981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0800000" flipV="1">
            <a:off x="-1" y="0"/>
            <a:ext cx="12192000" cy="6858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8800" b="1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 </a:t>
            </a:r>
            <a:endParaRPr lang="en-US" sz="8800" b="1" i="1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7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17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17000" dirty="0"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 </a:t>
            </a:r>
            <a:endParaRPr lang="en-US" sz="3700" dirty="0"/>
          </a:p>
          <a:p>
            <a:pPr algn="ctr"/>
            <a:endParaRPr lang="en-US" sz="8800" b="1" i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3478967" cy="1229192"/>
          </a:xfrm>
        </p:spPr>
        <p:txBody>
          <a:bodyPr>
            <a:normAutofit/>
          </a:bodyPr>
          <a:lstStyle/>
          <a:p>
            <a:r>
              <a:rPr lang="bn-BD" sz="66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 ফল- </a:t>
            </a:r>
            <a:endParaRPr lang="en-US" sz="6600" u="sng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193"/>
            <a:ext cx="10515600" cy="5306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6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ৎপাদনের বিবেচ্য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360</Words>
  <Application>Microsoft Office PowerPoint</Application>
  <PresentationFormat>Widescreen</PresentationFormat>
  <Paragraphs>67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SutonnyMJ</vt:lpstr>
      <vt:lpstr>Trebuchet MS</vt:lpstr>
      <vt:lpstr>Vrinda</vt:lpstr>
      <vt:lpstr>Wingdings 3</vt:lpstr>
      <vt:lpstr>Facet</vt:lpstr>
      <vt:lpstr>PowerPoint Presentation</vt:lpstr>
      <vt:lpstr>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শিখণ ফল- </vt:lpstr>
      <vt:lpstr>PowerPoint Presentation</vt:lpstr>
      <vt:lpstr>শাকসবজির গুরুত্ব - </vt:lpstr>
      <vt:lpstr>শাকসবজির শ্রেণিবিভাগ- </vt:lpstr>
      <vt:lpstr>শাকসবজি উৎপাদনে বিবেচ্য বিষয়- </vt:lpstr>
      <vt:lpstr>PowerPoint Presentation</vt:lpstr>
      <vt:lpstr>মিলিয়ে নাও-</vt:lpstr>
      <vt:lpstr>PowerPoint Presentation</vt:lpstr>
      <vt:lpstr>বাড়ীর কাজঃ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Doel-1612i3</dc:creator>
  <cp:lastModifiedBy>User</cp:lastModifiedBy>
  <cp:revision>115</cp:revision>
  <dcterms:created xsi:type="dcterms:W3CDTF">2013-07-27T09:49:36Z</dcterms:created>
  <dcterms:modified xsi:type="dcterms:W3CDTF">2020-05-12T09:58:57Z</dcterms:modified>
</cp:coreProperties>
</file>