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8" r:id="rId2"/>
    <p:sldId id="258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3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90C67-BF5D-46C4-B2F8-B93AF230308E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C97DF-233B-4DBC-B30E-7A9B5A4DF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02089" y="762001"/>
            <a:ext cx="61398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অর্থনীতি ক্লাসে সবাইকে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স্বাগত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C:\Users\pcmc\Pictures\flower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7924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0" y="533400"/>
            <a:ext cx="89154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অর্থনীতি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ক্লাসে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সবাইকে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স্বাগত</a:t>
            </a:r>
            <a:endParaRPr lang="en-US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রেখা</a:t>
            </a:r>
            <a:r>
              <a:rPr lang="en-US" dirty="0" smtClean="0"/>
              <a:t> </a:t>
            </a:r>
            <a:r>
              <a:rPr lang="en-US" dirty="0" err="1" smtClean="0"/>
              <a:t>চিত্রে</a:t>
            </a:r>
            <a:r>
              <a:rPr lang="en-US" dirty="0" smtClean="0"/>
              <a:t> </a:t>
            </a:r>
            <a:r>
              <a:rPr lang="en-US" dirty="0" err="1" smtClean="0"/>
              <a:t>বিশ্লেষণ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BD" dirty="0" smtClean="0"/>
              <a:t>     </a:t>
            </a:r>
          </a:p>
          <a:p>
            <a:pPr>
              <a:buNone/>
            </a:pPr>
            <a:r>
              <a:rPr lang="bn-BD" sz="2000" dirty="0" smtClean="0"/>
              <a:t>     Y.                       PPC</a:t>
            </a:r>
          </a:p>
          <a:p>
            <a:pPr>
              <a:buNone/>
            </a:pPr>
            <a:endParaRPr lang="bn-BD" sz="2000" dirty="0" smtClean="0"/>
          </a:p>
          <a:p>
            <a:pPr>
              <a:buNone/>
            </a:pPr>
            <a:r>
              <a:rPr lang="bn-BD" sz="2000" dirty="0" smtClean="0"/>
              <a:t>        A</a:t>
            </a:r>
          </a:p>
          <a:p>
            <a:pPr>
              <a:buNone/>
            </a:pPr>
            <a:r>
              <a:rPr lang="bn-BD" sz="2000" dirty="0" smtClean="0"/>
              <a:t>    N                              E</a:t>
            </a:r>
          </a:p>
          <a:p>
            <a:pPr>
              <a:buNone/>
            </a:pPr>
            <a:endParaRPr lang="bn-BD" sz="2000" dirty="0" smtClean="0"/>
          </a:p>
          <a:p>
            <a:pPr>
              <a:buNone/>
            </a:pPr>
            <a:r>
              <a:rPr lang="bn-BD" sz="2000" dirty="0" smtClean="0"/>
              <a:t>   N</a:t>
            </a:r>
            <a:r>
              <a:rPr lang="bn-BD" sz="1050" dirty="0" smtClean="0"/>
              <a:t>1</a:t>
            </a:r>
            <a:r>
              <a:rPr lang="bn-BD" sz="2000" dirty="0" smtClean="0"/>
              <a:t>                                        F</a:t>
            </a:r>
          </a:p>
          <a:p>
            <a:pPr>
              <a:buNone/>
            </a:pPr>
            <a:endParaRPr lang="bn-BD" sz="2000" dirty="0" smtClean="0"/>
          </a:p>
          <a:p>
            <a:pPr>
              <a:buNone/>
            </a:pPr>
            <a:endParaRPr lang="bn-BD" sz="2000" dirty="0" smtClean="0"/>
          </a:p>
          <a:p>
            <a:pPr>
              <a:buNone/>
            </a:pPr>
            <a:r>
              <a:rPr lang="bn-BD" sz="2000" b="1" dirty="0" smtClean="0"/>
              <a:t>                                                     </a:t>
            </a:r>
          </a:p>
          <a:p>
            <a:pPr>
              <a:buNone/>
            </a:pPr>
            <a:r>
              <a:rPr lang="bn-BD" sz="2000" b="1" dirty="0" smtClean="0"/>
              <a:t>      O                        M        M</a:t>
            </a:r>
            <a:r>
              <a:rPr lang="bn-BD" sz="1050" b="1" dirty="0" smtClean="0"/>
              <a:t>1</a:t>
            </a:r>
            <a:r>
              <a:rPr lang="bn-BD" sz="2000" b="1" dirty="0" smtClean="0"/>
              <a:t>          X                                 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bn-BD" dirty="0" smtClean="0"/>
              <a:t>E বিন্দুতে অধিক কৃষি পণ্য এবং F বিন্দুতে অধিক শিল্প পণ্য উৎপাদন নির্দেশ করে । সমাজের প্রয়োজন ও উপকরনের প্রাপ্যতা দ্বারা নির্ধারিত হবে কোন পণ্য কি পরিমানে উৎপাদন হবে ।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5257800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-495300" y="37719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-1600200" y="3048000"/>
            <a:ext cx="5181600" cy="4495800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990600" y="3505200"/>
            <a:ext cx="1524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4114800"/>
            <a:ext cx="2209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638300" y="4381500"/>
            <a:ext cx="1752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628900" y="4686300"/>
            <a:ext cx="1143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16200000">
            <a:off x="0" y="23622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কৃষি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পণ্য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5000" y="5715000"/>
            <a:ext cx="1447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শিল্প পণ্য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1905000" y="2514600"/>
            <a:ext cx="6858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/>
              <a:t>বিনিময়(Exchange)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bn-BD" dirty="0" smtClean="0"/>
              <a:t>বিনিময় বলতে বিভিন্ন ব্যক্তি বা দেশের মধ্যে দ্রব্য ও সেবা আদান</a:t>
            </a:r>
            <a:r>
              <a:rPr lang="en-US" dirty="0" smtClean="0"/>
              <a:t>-</a:t>
            </a:r>
            <a:r>
              <a:rPr lang="bn-BD" dirty="0" smtClean="0"/>
              <a:t>প্রদান কে বুঝায় </a:t>
            </a:r>
            <a:r>
              <a:rPr lang="hi-IN" dirty="0" smtClean="0"/>
              <a:t>। </a:t>
            </a:r>
            <a:r>
              <a:rPr lang="bn-BD" dirty="0" smtClean="0"/>
              <a:t>প্রাচীনকালে মানুষের অভাব ছিল কম </a:t>
            </a:r>
            <a:r>
              <a:rPr lang="hi-IN" dirty="0" smtClean="0"/>
              <a:t>। </a:t>
            </a:r>
            <a:r>
              <a:rPr lang="bn-BD" dirty="0" smtClean="0"/>
              <a:t>প্রত্যেককে নিজ নিজ প্রয়োজনীয় দ্রব্যসামগ্রী  উৎপাদন করে অভাব পুরনের চেষ্টা করত । কিন্তু বর্তমানে জনসংখ্যা বৃদ্ধির সাথে সাথে মানুষের দৈনন্দিন প্রয়োজনও বৃদ্ধি পাচ্ছে ।প্রত্যেক ব্যক্তি ও দেশ তার দক্ষতা অনুযায়ী কিছু কিছু দ্রব্য উৎপাদন করে এবং তার বিনিময়ে অন্যান্য প্রয়োজনীয় দ্রব্য সংগ্রহ করে । এভাবে বিভিন্ন ব্যক্তি ও দেশের মধ্যে দ্রব্য ও সেবার আদান-প্রদান বা বিনিময় সংঘটিত হয় ।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C:\Users\pcmc\Pictures\images (8).jpg"/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600200"/>
            <a:ext cx="3009900" cy="1514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download (5)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1143000" y="3124200"/>
            <a:ext cx="3021223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C:\Users\pcmc\Pictures\download (6)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1" y="4724400"/>
            <a:ext cx="3048000" cy="1676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রেখা চিত্রে বিশ্লেষণঃ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bn-BD" sz="2000" dirty="0" smtClean="0"/>
          </a:p>
          <a:p>
            <a:pPr>
              <a:buNone/>
            </a:pPr>
            <a:r>
              <a:rPr lang="bn-BD" sz="2000" b="1" dirty="0" smtClean="0"/>
              <a:t>      </a:t>
            </a:r>
            <a:r>
              <a:rPr lang="en-US" sz="2000" b="1" dirty="0" smtClean="0"/>
              <a:t>Y</a:t>
            </a:r>
            <a:r>
              <a:rPr lang="bn-BD" sz="2000" b="1" dirty="0" smtClean="0"/>
              <a:t>  .</a:t>
            </a:r>
          </a:p>
          <a:p>
            <a:pPr>
              <a:buNone/>
            </a:pPr>
            <a:endParaRPr lang="bn-BD" sz="2000" b="1" dirty="0" smtClean="0"/>
          </a:p>
          <a:p>
            <a:pPr>
              <a:buNone/>
            </a:pPr>
            <a:r>
              <a:rPr lang="en-US" sz="2000" b="1" dirty="0" smtClean="0"/>
              <a:t>       A</a:t>
            </a:r>
            <a:endParaRPr lang="bn-BD" sz="2000" b="1" dirty="0" smtClean="0"/>
          </a:p>
          <a:p>
            <a:pPr>
              <a:buNone/>
            </a:pPr>
            <a:r>
              <a:rPr lang="bn-BD" sz="2000" b="1" dirty="0" smtClean="0"/>
              <a:t>                             </a:t>
            </a:r>
            <a:r>
              <a:rPr lang="en-US" sz="2000" b="1" dirty="0" err="1" smtClean="0"/>
              <a:t>চীন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দেশ</a:t>
            </a:r>
            <a:endParaRPr lang="bn-BD" sz="2000" b="1" dirty="0" smtClean="0"/>
          </a:p>
          <a:p>
            <a:pPr>
              <a:buNone/>
            </a:pPr>
            <a:endParaRPr lang="bn-BD" sz="2000" b="1" dirty="0" smtClean="0"/>
          </a:p>
          <a:p>
            <a:pPr>
              <a:buNone/>
            </a:pPr>
            <a:endParaRPr lang="bn-BD" sz="2000" b="1" dirty="0" smtClean="0"/>
          </a:p>
          <a:p>
            <a:pPr>
              <a:buNone/>
            </a:pPr>
            <a:r>
              <a:rPr lang="en-US" sz="2000" b="1" dirty="0" smtClean="0"/>
              <a:t>      B</a:t>
            </a:r>
            <a:endParaRPr lang="bn-BD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             </a:t>
            </a:r>
            <a:r>
              <a:rPr lang="en-US" sz="2000" b="1" dirty="0" err="1" smtClean="0"/>
              <a:t>বাংলাদেশ</a:t>
            </a:r>
            <a:endParaRPr lang="bn-BD" sz="2000" b="1" dirty="0" smtClean="0"/>
          </a:p>
          <a:p>
            <a:pPr>
              <a:buNone/>
            </a:pPr>
            <a:r>
              <a:rPr lang="bn-BD" sz="2000" b="1" dirty="0" smtClean="0"/>
              <a:t>        .                               .</a:t>
            </a:r>
          </a:p>
          <a:p>
            <a:pPr>
              <a:buNone/>
            </a:pPr>
            <a:r>
              <a:rPr lang="en-US" sz="1200" b="1" dirty="0" smtClean="0"/>
              <a:t>               </a:t>
            </a:r>
            <a:r>
              <a:rPr lang="en-US" sz="2000" b="1" dirty="0" smtClean="0"/>
              <a:t>O                   A                B       X</a:t>
            </a:r>
            <a:endParaRPr lang="en-US" sz="1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bn-BD" dirty="0" smtClean="0"/>
              <a:t>উৎপাদন ব্যয় পার্থক্যের কারনে</a:t>
            </a:r>
          </a:p>
          <a:p>
            <a:r>
              <a:rPr lang="bn-BD" dirty="0" smtClean="0"/>
              <a:t>বাংলাদেশ তার </a:t>
            </a:r>
            <a:r>
              <a:rPr lang="en-US" dirty="0" err="1" smtClean="0"/>
              <a:t>উদ্ধৃত্ত</a:t>
            </a:r>
            <a:r>
              <a:rPr lang="en-US" dirty="0" smtClean="0"/>
              <a:t>  </a:t>
            </a:r>
            <a:r>
              <a:rPr lang="bn-BD" dirty="0" smtClean="0"/>
              <a:t>কৃষি পণ্য দিয়ে চীনদেশ থেকে শিল্পপণ্য আমদানি করবে </a:t>
            </a:r>
          </a:p>
          <a:p>
            <a:r>
              <a:rPr lang="bn-BD" dirty="0" smtClean="0"/>
              <a:t>এবং</a:t>
            </a:r>
            <a:endParaRPr lang="en-US" dirty="0" smtClean="0"/>
          </a:p>
          <a:p>
            <a:pPr>
              <a:buNone/>
            </a:pPr>
            <a:r>
              <a:rPr lang="bn-BD" dirty="0" smtClean="0"/>
              <a:t> </a:t>
            </a:r>
            <a:r>
              <a:rPr lang="en-US" dirty="0" smtClean="0"/>
              <a:t>   </a:t>
            </a:r>
            <a:r>
              <a:rPr lang="bn-BD" dirty="0" smtClean="0"/>
              <a:t>চীনদেশ তার উদ্ধত্ত শিল্পপণ্য দিয়ে বাংলাদেশ থেকে কৃষিপণ্য আমদানি করবে </a:t>
            </a:r>
            <a:r>
              <a:rPr lang="hi-IN" dirty="0" smtClean="0"/>
              <a:t>।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51816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-419100" y="36195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533400" y="3352800"/>
            <a:ext cx="24384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4191000"/>
            <a:ext cx="2286000" cy="99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7800" y="3352800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09800" y="46482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05000" y="5562600"/>
            <a:ext cx="152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কৃষি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পণ্য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-152400" y="2971800"/>
            <a:ext cx="1752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শিল্প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পণ্য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বন্ঠন(Distribution)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bn-BD" dirty="0" smtClean="0"/>
              <a:t>উৎপাদিত দ্রব্য সামগ্রী সমাজের বিভিন্ন শ্রণির মানুষের মধ্যে কিভাবে বা কোন নীতি অনুযায়ী বন্ঠিত হচ্ছে তা নির্ধারন করাও একটি অর্থনৈতিক কর্মপর্যায় । উৎপাদ</a:t>
            </a:r>
            <a:r>
              <a:rPr lang="en-US" dirty="0" smtClean="0"/>
              <a:t>ন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নিয়ো</a:t>
            </a:r>
            <a:r>
              <a:rPr lang="bn-BD" dirty="0" smtClean="0"/>
              <a:t>জিত ভুমি ,শ্রম ,মুলধন ও সংগঠনকে তাদের প্রাপ্ত পারিতোষিক যেমন-খাজনা ,মজুরী ,সুদ ও মুনাফা সুষ্ঠু ভাবে বন্টন করে দিলে অর্থনৈতিক সমস্যার সমাধান পাওয়া যায় । উৎপাদিত দ্রব্য ও সেবা সুষম বন্টনের দ্বারা সমাজের কল্যাণ অর্জিত হয় </a:t>
            </a:r>
            <a:r>
              <a:rPr lang="hi-IN" dirty="0" smtClean="0"/>
              <a:t>।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000" y="1600200"/>
            <a:ext cx="4114800" cy="4572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</a:rPr>
              <a:t>ভূমির মালিক         খাজনা</a:t>
            </a:r>
          </a:p>
          <a:p>
            <a:endParaRPr lang="bn-BD" sz="2800" dirty="0" smtClean="0">
              <a:solidFill>
                <a:schemeClr val="tx1"/>
              </a:solidFill>
            </a:endParaRPr>
          </a:p>
          <a:p>
            <a:r>
              <a:rPr lang="bn-BD" sz="2800" dirty="0" smtClean="0">
                <a:solidFill>
                  <a:schemeClr val="tx1"/>
                </a:solidFill>
              </a:rPr>
              <a:t>শ্রমিক                   মজুরি</a:t>
            </a:r>
          </a:p>
          <a:p>
            <a:endParaRPr lang="bn-BD" sz="2800" dirty="0" smtClean="0">
              <a:solidFill>
                <a:schemeClr val="tx1"/>
              </a:solidFill>
            </a:endParaRPr>
          </a:p>
          <a:p>
            <a:r>
              <a:rPr lang="bn-BD" sz="2800" dirty="0" smtClean="0">
                <a:solidFill>
                  <a:schemeClr val="tx1"/>
                </a:solidFill>
              </a:rPr>
              <a:t>মূলধনের মালিক    সুদ</a:t>
            </a:r>
          </a:p>
          <a:p>
            <a:endParaRPr lang="bn-BD" sz="2800" dirty="0" smtClean="0">
              <a:solidFill>
                <a:schemeClr val="tx1"/>
              </a:solidFill>
            </a:endParaRPr>
          </a:p>
          <a:p>
            <a:r>
              <a:rPr lang="bn-BD" sz="2800" dirty="0" smtClean="0">
                <a:solidFill>
                  <a:schemeClr val="tx1"/>
                </a:solidFill>
              </a:rPr>
              <a:t>সংগঠন                 মুনাফা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            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14600" y="2362200"/>
            <a:ext cx="762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24000" y="3276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71800" y="4114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752600" y="4953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/>
              <a:t>ভোগ(Consumption)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/>
              <a:t>মানুষের সকল কর্মপ্রচেষ্টার মূল লক্ষ্য হল ভোগ । দ্রব্য ও সেবার উপযোগ ব্যবহারের মাধ্যমে নিঃশেষ করাই হল ভোগ । ভোগের মাধ্যমে মানুষের অভাব পূরন হয় । উৎপাদন ,বিনিময় ও বন্টন কার্যক্রমের পরিনতি হল ভোগ ।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/>
          <a:lstStyle/>
          <a:p>
            <a:r>
              <a:rPr lang="bn-BD" dirty="0" smtClean="0"/>
              <a:t>ছবির সাহায়্যে বিশ্লেষণ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n-BD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6172200"/>
            <a:ext cx="8001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পরিশেষে বলা যায় , মানুষের সকল অর্থনৈতিক কার্যাবলী উৎপাদন , বিনিময় , বন্টন ও ভোগ এ চারটি পর্যায়কে কেন্দ্র করে পরিচালিত হয় ।</a:t>
            </a:r>
            <a:endParaRPr lang="en-US" dirty="0"/>
          </a:p>
        </p:txBody>
      </p:sp>
      <p:pic>
        <p:nvPicPr>
          <p:cNvPr id="1026" name="Picture 2" descr="C:\Users\pcmc\Pictures\ভোগ্য পণ্য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1" y="1752600"/>
            <a:ext cx="8305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8229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219200"/>
            <a:ext cx="82296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সাধারন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বহুনির্বাচনি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প্রশ্ন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(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Simpl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Nirmala UI" pitchFamily="34" charset="0"/>
              </a:rPr>
              <a:t> MCQ)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  <a:solidFill>
            <a:srgbClr val="00B05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n-BD" sz="2000" dirty="0" smtClean="0"/>
          </a:p>
          <a:p>
            <a:endParaRPr lang="bn-BD" sz="2000" dirty="0" smtClean="0"/>
          </a:p>
          <a:p>
            <a:r>
              <a:rPr lang="bn-BD" sz="2000" dirty="0" smtClean="0"/>
              <a:t>১) অর্থনৈতিক সমস্যা সমাধানের প্রথম পর্যায় কোনটি ?</a:t>
            </a:r>
          </a:p>
          <a:p>
            <a:r>
              <a:rPr lang="bn-BD" sz="2000" dirty="0" smtClean="0"/>
              <a:t>ক) ভোগ                  খ) বন্টন </a:t>
            </a:r>
          </a:p>
          <a:p>
            <a:r>
              <a:rPr lang="bn-BD" sz="2000" dirty="0" smtClean="0"/>
              <a:t>গ) বিনিময়               ঘ) উৎপাদন 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dirty="0" smtClean="0"/>
              <a:t>বহুপদী সমাপ্তিসূচক প্রশ্ন</a:t>
            </a:r>
            <a:br>
              <a:rPr lang="bn-BD" dirty="0" smtClean="0"/>
            </a:br>
            <a:r>
              <a:rPr lang="en-US" dirty="0" smtClean="0"/>
              <a:t>(Multiple Completion MCQ)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dirty="0" smtClean="0"/>
              <a:t>১)  অর্থনৈতিক সমস্যা সমাধানের প্রথম কর্মপর্যায়  হ’ল-</a:t>
            </a:r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bn-BD" dirty="0" smtClean="0"/>
              <a:t> দ্রব্য উৎপাদন  </a:t>
            </a:r>
            <a:endParaRPr lang="en-US" dirty="0" smtClean="0"/>
          </a:p>
          <a:p>
            <a:r>
              <a:rPr lang="en-US" dirty="0" smtClean="0"/>
              <a:t>ii) </a:t>
            </a:r>
            <a:r>
              <a:rPr lang="bn-BD" dirty="0" smtClean="0"/>
              <a:t>সেবা উৎপাদন </a:t>
            </a:r>
            <a:endParaRPr lang="en-US" dirty="0" smtClean="0"/>
          </a:p>
          <a:p>
            <a:r>
              <a:rPr lang="en-US" dirty="0" smtClean="0"/>
              <a:t>iii) </a:t>
            </a:r>
            <a:r>
              <a:rPr lang="bn-BD" dirty="0" smtClean="0"/>
              <a:t>ভোগ উৎপাদন </a:t>
            </a:r>
            <a:endParaRPr lang="en-US" dirty="0" smtClean="0"/>
          </a:p>
          <a:p>
            <a:r>
              <a:rPr lang="bn-BD" dirty="0" smtClean="0"/>
              <a:t>নিচের কোনটি সঠিক ?</a:t>
            </a:r>
            <a:endParaRPr lang="en-US" dirty="0" smtClean="0"/>
          </a:p>
          <a:p>
            <a:r>
              <a:rPr lang="bn-BD" dirty="0" smtClean="0"/>
              <a:t>ক)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bn-BD" dirty="0" smtClean="0"/>
              <a:t>     খ)</a:t>
            </a:r>
            <a:r>
              <a:rPr lang="en-US" dirty="0" smtClean="0"/>
              <a:t> ii</a:t>
            </a:r>
            <a:r>
              <a:rPr lang="bn-BD" dirty="0" smtClean="0"/>
              <a:t>     </a:t>
            </a:r>
            <a:r>
              <a:rPr lang="bn-BD" dirty="0" smtClean="0">
                <a:solidFill>
                  <a:srgbClr val="C00000"/>
                </a:solidFill>
              </a:rPr>
              <a:t>গ) i ও </a:t>
            </a:r>
            <a:r>
              <a:rPr lang="en-US" dirty="0" smtClean="0">
                <a:solidFill>
                  <a:srgbClr val="C00000"/>
                </a:solidFill>
              </a:rPr>
              <a:t>ii</a:t>
            </a:r>
            <a:r>
              <a:rPr lang="bn-BD" dirty="0" smtClean="0">
                <a:solidFill>
                  <a:srgbClr val="C00000"/>
                </a:solidFill>
              </a:rPr>
              <a:t>     </a:t>
            </a:r>
            <a:r>
              <a:rPr lang="bn-BD" dirty="0" smtClean="0"/>
              <a:t>ঘ) </a:t>
            </a:r>
            <a:r>
              <a:rPr lang="en-US" dirty="0" smtClean="0"/>
              <a:t>I</a:t>
            </a:r>
            <a:r>
              <a:rPr lang="bn-BD" dirty="0" smtClean="0"/>
              <a:t> ও</a:t>
            </a:r>
            <a:r>
              <a:rPr lang="en-US" dirty="0" smtClean="0"/>
              <a:t> iii</a:t>
            </a:r>
            <a:r>
              <a:rPr lang="bn-BD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/>
              <a:t>বাড়ির কাজ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bn-BD" dirty="0" smtClean="0"/>
              <a:t>জ্ঞান মুলক প্রশ্ন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১) </a:t>
            </a:r>
            <a:r>
              <a:rPr lang="en-US" dirty="0" err="1" smtClean="0"/>
              <a:t>অর্থনৈতিক</a:t>
            </a:r>
            <a:r>
              <a:rPr lang="en-US" dirty="0" smtClean="0"/>
              <a:t> </a:t>
            </a: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 smtClean="0"/>
              <a:t>সমাধানের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 </a:t>
            </a:r>
            <a:r>
              <a:rPr lang="en-US" dirty="0" err="1" smtClean="0"/>
              <a:t>কর্মপর্যায়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bn-BD" dirty="0" smtClean="0"/>
              <a:t> ?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bn-BD" dirty="0" smtClean="0"/>
              <a:t>অনুধাবন মূলক প্রশ্ন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blipFill>
            <a:blip r:embed="rId5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bn-BD" dirty="0" smtClean="0"/>
              <a:t>১) </a:t>
            </a:r>
            <a:r>
              <a:rPr lang="en-US" dirty="0" err="1" smtClean="0"/>
              <a:t>উৎপাদনের</a:t>
            </a:r>
            <a:r>
              <a:rPr lang="en-US" dirty="0" smtClean="0"/>
              <a:t> </a:t>
            </a:r>
            <a:r>
              <a:rPr lang="en-US" dirty="0" err="1" smtClean="0"/>
              <a:t>উপকরন</a:t>
            </a:r>
            <a:r>
              <a:rPr lang="en-US" dirty="0" smtClean="0"/>
              <a:t> </a:t>
            </a:r>
            <a:r>
              <a:rPr lang="en-US" dirty="0" err="1" smtClean="0"/>
              <a:t>সমুহের</a:t>
            </a:r>
            <a:r>
              <a:rPr lang="en-US" dirty="0" smtClean="0"/>
              <a:t> </a:t>
            </a:r>
            <a:r>
              <a:rPr lang="en-US" dirty="0" err="1" smtClean="0"/>
              <a:t>অবদান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উল্লেখ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  </a:t>
            </a:r>
            <a:endParaRPr lang="bn-BD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2057400"/>
            <a:ext cx="8458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ধন্যবাদ</a:t>
            </a:r>
            <a:endParaRPr 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pcmc\Pictures\flower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531391" y="3276600"/>
            <a:ext cx="37834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000" b="1" spc="150" dirty="0" err="1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ধন্যবাদ</a:t>
            </a:r>
            <a:endParaRPr lang="en-US" sz="80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/>
              <a:t>পাঠ 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/>
              <a:t>শ্রেণিঃএকাদশ</a:t>
            </a:r>
          </a:p>
          <a:p>
            <a:r>
              <a:rPr lang="bn-BD" dirty="0" smtClean="0"/>
              <a:t>বিষয়ঃঅর্থনীতি</a:t>
            </a:r>
          </a:p>
          <a:p>
            <a:r>
              <a:rPr lang="bn-BD" dirty="0" smtClean="0"/>
              <a:t>অধ্যায়ঃপ্রথম</a:t>
            </a:r>
          </a:p>
          <a:p>
            <a:r>
              <a:rPr lang="bn-BD" dirty="0" smtClean="0"/>
              <a:t>মৌলিক অর্থনৈতিক সমস্যা এবং সমাধান</a:t>
            </a:r>
            <a:endParaRPr lang="en-US" dirty="0" smtClean="0"/>
          </a:p>
          <a:p>
            <a:r>
              <a:rPr lang="en-US" dirty="0" smtClean="0"/>
              <a:t>Basic Economic </a:t>
            </a:r>
            <a:r>
              <a:rPr lang="en-US" dirty="0" err="1" smtClean="0"/>
              <a:t>Problms</a:t>
            </a:r>
            <a:r>
              <a:rPr lang="en-US" dirty="0" smtClean="0"/>
              <a:t> and Remedies</a:t>
            </a:r>
          </a:p>
          <a:p>
            <a:endParaRPr lang="en-US" dirty="0" smtClean="0"/>
          </a:p>
          <a:p>
            <a:pPr algn="ctr"/>
            <a:r>
              <a:rPr lang="en-US" dirty="0" err="1" smtClean="0"/>
              <a:t>পঞ্চম</a:t>
            </a:r>
            <a:r>
              <a:rPr lang="bn-BD" dirty="0" smtClean="0"/>
              <a:t> পিরিয়ড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/>
              <a:t>শিক্ষক 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/>
          <a:lstStyle/>
          <a:p>
            <a:r>
              <a:rPr lang="bn-BD" dirty="0" smtClean="0"/>
              <a:t>মোঃআবতাবুল আলম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প্রভাষক</a:t>
            </a:r>
            <a:r>
              <a:rPr lang="en-US" dirty="0" smtClean="0"/>
              <a:t> (</a:t>
            </a:r>
            <a:r>
              <a:rPr lang="en-US" dirty="0" err="1" smtClean="0"/>
              <a:t>অর্থনীতি</a:t>
            </a:r>
            <a:r>
              <a:rPr lang="en-US" dirty="0" smtClean="0"/>
              <a:t>) </a:t>
            </a:r>
            <a:endParaRPr lang="bn-BD" dirty="0" smtClean="0"/>
          </a:p>
          <a:p>
            <a:r>
              <a:rPr lang="en-US" dirty="0" err="1" smtClean="0"/>
              <a:t>জনতা</a:t>
            </a:r>
            <a:r>
              <a:rPr lang="en-US" dirty="0" smtClean="0"/>
              <a:t> </a:t>
            </a:r>
            <a:r>
              <a:rPr lang="bn-BD" dirty="0" smtClean="0"/>
              <a:t>কলেজ</a:t>
            </a:r>
          </a:p>
          <a:p>
            <a:r>
              <a:rPr lang="en-US" dirty="0" err="1" smtClean="0"/>
              <a:t>উপজেলাঃ</a:t>
            </a:r>
            <a:r>
              <a:rPr lang="en-US" dirty="0" smtClean="0"/>
              <a:t> </a:t>
            </a:r>
            <a:r>
              <a:rPr lang="bn-BD" dirty="0" smtClean="0"/>
              <a:t>ডিমলা,</a:t>
            </a:r>
            <a:endParaRPr lang="en-US" dirty="0" smtClean="0"/>
          </a:p>
          <a:p>
            <a:r>
              <a:rPr lang="en-US" dirty="0" err="1" smtClean="0"/>
              <a:t>জেলাঃ</a:t>
            </a:r>
            <a:r>
              <a:rPr lang="bn-BD" dirty="0" smtClean="0"/>
              <a:t> নিলফামারী ।</a:t>
            </a:r>
            <a:r>
              <a:rPr lang="en-US" dirty="0" smtClean="0"/>
              <a:t> </a:t>
            </a:r>
          </a:p>
          <a:p>
            <a:r>
              <a:rPr lang="en-US" sz="2000" dirty="0" smtClean="0"/>
              <a:t>Email: abtabul72@gmail.com</a:t>
            </a:r>
            <a:endParaRPr lang="bn-BD" sz="2000" dirty="0" smtClean="0"/>
          </a:p>
          <a:p>
            <a:r>
              <a:rPr lang="bn-BD" sz="2000" dirty="0" smtClean="0"/>
              <a:t>মোবাইলঃ০১৭১৬৫৩১৪৮৭</a:t>
            </a:r>
            <a:endParaRPr lang="en-US" sz="2000" dirty="0"/>
          </a:p>
        </p:txBody>
      </p:sp>
      <p:pic>
        <p:nvPicPr>
          <p:cNvPr id="2050" name="Picture 2" descr="C:\Users\pcmc\Pictures\A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600200"/>
            <a:ext cx="3657600" cy="457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742950" lvl="0" indent="-742950"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</a:rPr>
              <a:t>উৎপাদন(Production)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0" indent="-742950"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</a:rPr>
              <a:t>বিনিময়(Exchange)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0" indent="-742950"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</a:rPr>
              <a:t>বন্ঠন(Distribution)</a:t>
            </a:r>
          </a:p>
          <a:p>
            <a:pPr marL="742950" lvl="0" indent="-742950" algn="l"/>
            <a:r>
              <a:rPr lang="bn-BD" dirty="0" smtClean="0">
                <a:solidFill>
                  <a:schemeClr val="tx1"/>
                </a:solidFill>
              </a:rPr>
              <a:t>      ও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0" indent="-742950" algn="l">
              <a:buFont typeface="Wingdings" pitchFamily="2" charset="2"/>
              <a:buChar char="Ø"/>
            </a:pPr>
            <a:r>
              <a:rPr lang="bn-BD" dirty="0" smtClean="0">
                <a:solidFill>
                  <a:schemeClr val="tx1"/>
                </a:solidFill>
              </a:rPr>
              <a:t>ভোগ(Consumption)</a:t>
            </a:r>
          </a:p>
          <a:p>
            <a:pPr marL="742950" lvl="0" indent="-742950" algn="l"/>
            <a:r>
              <a:rPr lang="bn-BD" dirty="0" smtClean="0">
                <a:solidFill>
                  <a:schemeClr val="tx1"/>
                </a:solidFill>
              </a:rPr>
              <a:t>       সম্পর্কে জানতে পারব ।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/>
              <a:t>এড্যাম স্মিথ (Adam Smith)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38600"/>
          </a:xfr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endParaRPr lang="bn-BD" dirty="0" smtClean="0"/>
          </a:p>
          <a:p>
            <a:r>
              <a:rPr lang="bn-BD" sz="2000" dirty="0" smtClean="0"/>
              <a:t>জন্মঃ ১৬জুন, ১৭২৩, কিরক্ক্যালডি, যুক্ত</a:t>
            </a:r>
            <a:r>
              <a:rPr lang="en-US" sz="2000" dirty="0" err="1" smtClean="0"/>
              <a:t>রাজ্য</a:t>
            </a:r>
            <a:endParaRPr lang="bn-BD" sz="2000" dirty="0" smtClean="0"/>
          </a:p>
          <a:p>
            <a:r>
              <a:rPr lang="bn-BD" sz="2000" dirty="0" smtClean="0"/>
              <a:t>মৃত্যুঃ১৭জুলাই, ১৭৭৯,</a:t>
            </a:r>
          </a:p>
          <a:p>
            <a:r>
              <a:rPr lang="bn-BD" sz="2000" dirty="0" smtClean="0"/>
              <a:t>Panmure </a:t>
            </a:r>
            <a:r>
              <a:rPr lang="bn-BD" sz="2000" dirty="0" smtClean="0"/>
              <a:t>House</a:t>
            </a:r>
            <a:r>
              <a:rPr lang="en-US" sz="2000" dirty="0" smtClean="0"/>
              <a:t>,</a:t>
            </a:r>
            <a:r>
              <a:rPr lang="bn-BD" sz="2000" dirty="0" smtClean="0"/>
              <a:t>এডিনবরা</a:t>
            </a:r>
            <a:r>
              <a:rPr lang="bn-BD" sz="2000" dirty="0" smtClean="0"/>
              <a:t>, যু</a:t>
            </a:r>
            <a:r>
              <a:rPr lang="en-US" sz="2000" dirty="0" err="1" smtClean="0"/>
              <a:t>ক্তরাজ্য</a:t>
            </a:r>
            <a:endParaRPr lang="bn-BD" sz="2000" dirty="0" smtClean="0"/>
          </a:p>
          <a:p>
            <a:r>
              <a:rPr lang="bn-BD" sz="2000" dirty="0" smtClean="0"/>
              <a:t>গ্রন্থঃ The Wealth of Nations</a:t>
            </a:r>
          </a:p>
          <a:p>
            <a:r>
              <a:rPr lang="en-US" sz="2000" dirty="0" err="1" smtClean="0"/>
              <a:t>শিক্ষাঃ</a:t>
            </a:r>
            <a:r>
              <a:rPr lang="en-US" sz="2000" dirty="0" smtClean="0"/>
              <a:t> </a:t>
            </a:r>
            <a:r>
              <a:rPr lang="bn-BD" sz="2000" dirty="0" smtClean="0"/>
              <a:t>Kirkcald High School(1729-1737)</a:t>
            </a:r>
            <a:endParaRPr lang="en-US" sz="2000" dirty="0"/>
          </a:p>
        </p:txBody>
      </p:sp>
      <p:pic>
        <p:nvPicPr>
          <p:cNvPr id="1026" name="Picture 2" descr="C:\Users\pcmc\Pictures\স্মিথ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1524000"/>
            <a:ext cx="3962400" cy="4191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5791200"/>
          <a:ext cx="60960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670560">
                <a:tc>
                  <a:txBody>
                    <a:bodyPr/>
                    <a:lstStyle/>
                    <a:p>
                      <a:r>
                        <a:rPr lang="bn-BD" dirty="0" smtClean="0"/>
                        <a:t>অর্থশাস্ত্রের</a:t>
                      </a:r>
                      <a:r>
                        <a:rPr lang="bn-BD" baseline="0" dirty="0" smtClean="0"/>
                        <a:t> জনক এড্যাম স্মিথ অর্থনীতিকে “সম্পদের বিজ্ঞান ”বলে অভিহিত করেন ।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838199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/>
              <a:t>পাঠ শিরোনাম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7696200" cy="3886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 cmpd="thickThin">
            <a:solidFill>
              <a:srgbClr val="740A3C"/>
            </a:solidFill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bn-BD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rinda"/>
              <a:ea typeface="Arial" pitchFamily="34" charset="0"/>
              <a:cs typeface="Vrinda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Arial" pitchFamily="34" charset="0"/>
                <a:cs typeface="Vrinda"/>
              </a:rPr>
              <a:t>মানব জীবনে অর্থনৈতিক সমস্যা সমাধানের  বিভিন্ন কর্মপর্যায় (</a:t>
            </a:r>
            <a:r>
              <a:rPr lang="en-US" sz="4000" dirty="0" smtClean="0">
                <a:latin typeface="Vrinda"/>
                <a:ea typeface="Arial" pitchFamily="34" charset="0"/>
                <a:cs typeface="Vrinda"/>
              </a:rPr>
              <a:t>D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Arial" pitchFamily="34" charset="0"/>
                <a:cs typeface="Vrinda"/>
              </a:rPr>
              <a:t>iscribe the differeent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Arial" pitchFamily="34" charset="0"/>
                <a:cs typeface="Vrinda"/>
              </a:rPr>
              <a:t> phases of activities in solving economic problems of human life)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Vrinda"/>
                <a:ea typeface="Arial" pitchFamily="34" charset="0"/>
              </a:rPr>
              <a:t>মানব জীবনে অর্থনৈতিক সমস্যা সমাধানের  বিভিন্ন কর্মপর্যায়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/>
              <a:t>মানব জীবনে অসীম অভাব ও সম্পদের সল্পতা থেকে নানাবিধ অর্থনৈতিক সমস্যার সৃষ্টি হয় । আদিকালে মানুষের সমস্যা ছিল খুবই কম ।মানুষ তখন প্রয়োজনীয় জিনিস পত্র নিজেরাই উৎপাদন ও ভোগ করত । সময়ের বিবর্তনে মানুষের প্রয়োজন বা চাহিদা বাড়তে থাকে ফলে তৈরী হয় অর্থনৈতিক সমস্যা ।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724400"/>
            <a:ext cx="7812087" cy="1044575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3200" dirty="0" smtClean="0"/>
              <a:t>নিম্নে অর্থনৈতিক সমস্যা সমাধানের  বিভিন্ন কর্মপর্যায়গুলো বিশ্লেষণ করা হলঃ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76400"/>
            <a:ext cx="9144000" cy="29718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742950" lvl="0" indent="-74295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</a:rPr>
              <a:t>উৎপাদন(Production)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742950" lvl="0" indent="-74295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</a:rPr>
              <a:t>বিনিময়(Exchange)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742950" lvl="0" indent="-74295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</a:rPr>
              <a:t>বন্ঠন(Distribution)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742950" lvl="0" indent="-742950">
              <a:buFont typeface="Wingdings" pitchFamily="2" charset="2"/>
              <a:buChar char="Ø"/>
            </a:pPr>
            <a:r>
              <a:rPr lang="bn-BD" sz="4000" dirty="0" smtClean="0">
                <a:solidFill>
                  <a:schemeClr val="tx1"/>
                </a:solidFill>
              </a:rPr>
              <a:t>ভোগ(Consumption)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2557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অসংখ্য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অর্থনৈতিক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সমস্যা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সমাধানের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লক্ষ্যে</a:t>
            </a:r>
            <a:endParaRPr kumimoji="0" lang="bn-BD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সব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মৌলিক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কর্মপ্রচেষ্টা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গ্রহন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হয়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 </a:t>
            </a:r>
            <a:endParaRPr kumimoji="0" lang="bn-BD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তাকে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চারটি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ভাগে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ভাগ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করা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যায়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 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rmala UI" pitchFamily="34" charset="0"/>
                <a:ea typeface="Calibri" pitchFamily="34" charset="0"/>
                <a:cs typeface="Nirmala UI" pitchFamily="34" charset="0"/>
              </a:rPr>
              <a:t>যথাঃ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উৎপাদন(Production)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bn-BD" dirty="0" smtClean="0"/>
              <a:t>উৎপাদন বলতে উপযোগ সৃষ্টি বুঝায় । মানুষের অভাব অসীম কিন্তু অভাব পুরনের উপকরন সীমিত </a:t>
            </a:r>
            <a:r>
              <a:rPr lang="hi-IN" dirty="0" smtClean="0"/>
              <a:t>। </a:t>
            </a:r>
            <a:r>
              <a:rPr lang="bn-BD" dirty="0" smtClean="0"/>
              <a:t>উৎপাদন মাধ্যমে মানুষ প্রকৃতি প্রদত্ত সম্পদকে রুপান্তর ঘটিয়ে চাহিদা মেটানোর উপযোগী করে গড়ে তোলে </a:t>
            </a:r>
            <a:r>
              <a:rPr lang="hi-IN" dirty="0" smtClean="0"/>
              <a:t>। </a:t>
            </a:r>
            <a:r>
              <a:rPr lang="bn-BD" dirty="0" smtClean="0"/>
              <a:t>কি উৎপাদন করা হবে</a:t>
            </a:r>
            <a:r>
              <a:rPr lang="en-US" dirty="0" smtClean="0"/>
              <a:t> ,</a:t>
            </a:r>
            <a:r>
              <a:rPr lang="bn-BD" dirty="0" smtClean="0"/>
              <a:t>কিভাবে উৎপাদন করা হবে এবং কার জন্য উৎপাদন করা হবে এ সম্পর্কে উৎপাদনকারীকে সিদ্ধান্ত গ্রহন করতে হয় </a:t>
            </a:r>
            <a:r>
              <a:rPr lang="hi-IN" dirty="0" smtClean="0"/>
              <a:t>। </a:t>
            </a:r>
            <a:r>
              <a:rPr lang="bn-BD" dirty="0" smtClean="0"/>
              <a:t>নূন্যতম ব্যয় সাপেক্ষে সর্বাধিক উৎপাদন প্রাপ্তি নিশ্চিত করা উৎপাদন প্রচেষ্টার মূল লক্ষ্য </a:t>
            </a:r>
            <a:r>
              <a:rPr lang="hi-IN" dirty="0" smtClean="0"/>
              <a:t>।</a:t>
            </a:r>
            <a:endParaRPr lang="en-US" dirty="0"/>
          </a:p>
        </p:txBody>
      </p:sp>
      <p:pic>
        <p:nvPicPr>
          <p:cNvPr id="5" name="Content Placeholder 4" descr="C:\Users\pcmc\Pictures\images (3)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35814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pcmc\Pictures\Saved Pictures\images (6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200400"/>
            <a:ext cx="358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pcmc\Pictures\images (4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724400"/>
            <a:ext cx="3534926" cy="160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730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পাঠ পরিচিতি</vt:lpstr>
      <vt:lpstr>শিক্ষক পরিচিতি</vt:lpstr>
      <vt:lpstr>শিখন ফল</vt:lpstr>
      <vt:lpstr>এড্যাম স্মিথ (Adam Smith)</vt:lpstr>
      <vt:lpstr>পাঠ শিরোনাম</vt:lpstr>
      <vt:lpstr>মানব জীবনে অর্থনৈতিক সমস্যা সমাধানের  বিভিন্ন কর্মপর্যায়</vt:lpstr>
      <vt:lpstr>নিম্নে অর্থনৈতিক সমস্যা সমাধানের  বিভিন্ন কর্মপর্যায়গুলো বিশ্লেষণ করা হলঃ</vt:lpstr>
      <vt:lpstr> উৎপাদন(Production) </vt:lpstr>
      <vt:lpstr>রেখা চিত্রে বিশ্লেষণ</vt:lpstr>
      <vt:lpstr>বিনিময়(Exchange) </vt:lpstr>
      <vt:lpstr> রেখা চিত্রে বিশ্লেষণঃ </vt:lpstr>
      <vt:lpstr> বন্ঠন(Distribution) </vt:lpstr>
      <vt:lpstr>ভোগ(Consumption)</vt:lpstr>
      <vt:lpstr>ছবির সাহায়্যে বিশ্লেষণ</vt:lpstr>
      <vt:lpstr>মূল্যায়ন</vt:lpstr>
      <vt:lpstr>বহুপদী সমাপ্তিসূচক প্রশ্ন (Multiple Completion MCQ)</vt:lpstr>
      <vt:lpstr>বাড়ির কাজ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শুভাচ্ছা ও স্বাগতম WEI COME</dc:title>
  <dc:creator>pcmc</dc:creator>
  <cp:lastModifiedBy>pcmc</cp:lastModifiedBy>
  <cp:revision>39</cp:revision>
  <dcterms:created xsi:type="dcterms:W3CDTF">2006-08-16T00:00:00Z</dcterms:created>
  <dcterms:modified xsi:type="dcterms:W3CDTF">2020-05-12T04:18:01Z</dcterms:modified>
</cp:coreProperties>
</file>