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5" r:id="rId6"/>
    <p:sldId id="260" r:id="rId7"/>
    <p:sldId id="261" r:id="rId8"/>
    <p:sldId id="262" r:id="rId9"/>
    <p:sldId id="263" r:id="rId10"/>
    <p:sldId id="264" r:id="rId11"/>
    <p:sldId id="266" r:id="rId12"/>
    <p:sldId id="270" r:id="rId13"/>
    <p:sldId id="269"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0E9B"/>
    <a:srgbClr val="C50B4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B767DA-DE1F-478F-A98A-98249973F14B}" type="datetimeFigureOut">
              <a:rPr lang="en-US" smtClean="0"/>
              <a:t>5/12/2020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B33021-A12E-438C-99D6-21AB93497587}" type="slidenum">
              <a:rPr lang="en-US" smtClean="0"/>
              <a:t>‹#›</a:t>
            </a:fld>
            <a:endParaRPr lang="en-US"/>
          </a:p>
        </p:txBody>
      </p:sp>
    </p:spTree>
    <p:extLst>
      <p:ext uri="{BB962C8B-B14F-4D97-AF65-F5344CB8AC3E}">
        <p14:creationId xmlns:p14="http://schemas.microsoft.com/office/powerpoint/2010/main" val="334639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3469341" y="0"/>
            <a:ext cx="5916705" cy="1452282"/>
          </a:xfrm>
          <a:prstGeom prst="vertic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2"/>
                </a:solidFill>
              </a:rPr>
              <a:t>মাল্টিমিডিয়া</a:t>
            </a:r>
            <a:r>
              <a:rPr lang="en-US" sz="4000" b="1" dirty="0" smtClean="0">
                <a:solidFill>
                  <a:schemeClr val="bg2"/>
                </a:solidFill>
              </a:rPr>
              <a:t> </a:t>
            </a:r>
            <a:r>
              <a:rPr lang="en-US" sz="4000" b="1" dirty="0" err="1" smtClean="0">
                <a:solidFill>
                  <a:schemeClr val="bg2"/>
                </a:solidFill>
              </a:rPr>
              <a:t>ক্লাসে</a:t>
            </a:r>
            <a:r>
              <a:rPr lang="en-US" sz="4000" b="1" dirty="0" smtClean="0">
                <a:solidFill>
                  <a:schemeClr val="bg2"/>
                </a:solidFill>
              </a:rPr>
              <a:t> </a:t>
            </a:r>
            <a:r>
              <a:rPr lang="en-US" sz="4000" b="1" dirty="0" err="1" smtClean="0">
                <a:solidFill>
                  <a:schemeClr val="bg2"/>
                </a:solidFill>
              </a:rPr>
              <a:t>সবাই</a:t>
            </a:r>
            <a:r>
              <a:rPr lang="en-US" sz="4000" b="1" dirty="0" smtClean="0">
                <a:solidFill>
                  <a:schemeClr val="bg2"/>
                </a:solidFill>
              </a:rPr>
              <a:t> </a:t>
            </a:r>
            <a:r>
              <a:rPr lang="en-US" sz="4000" b="1" dirty="0" err="1" smtClean="0">
                <a:solidFill>
                  <a:schemeClr val="bg2"/>
                </a:solidFill>
              </a:rPr>
              <a:t>কে</a:t>
            </a:r>
            <a:r>
              <a:rPr lang="en-US" sz="4000" b="1" dirty="0" smtClean="0">
                <a:solidFill>
                  <a:schemeClr val="bg2"/>
                </a:solidFill>
              </a:rPr>
              <a:t> </a:t>
            </a:r>
            <a:r>
              <a:rPr lang="en-US" sz="4000" b="1" dirty="0" err="1" smtClean="0">
                <a:solidFill>
                  <a:schemeClr val="bg2"/>
                </a:solidFill>
              </a:rPr>
              <a:t>অভিনন্দন</a:t>
            </a:r>
            <a:endParaRPr lang="en-US" sz="4000" b="1" dirty="0">
              <a:solidFill>
                <a:schemeClr val="bg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47" y="1"/>
            <a:ext cx="2055159" cy="1930464"/>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764" y="0"/>
            <a:ext cx="1972235" cy="18525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340" y="2121512"/>
            <a:ext cx="5916705" cy="4596934"/>
          </a:xfrm>
          <a:prstGeom prst="rect">
            <a:avLst/>
          </a:prstGeom>
        </p:spPr>
      </p:pic>
    </p:spTree>
    <p:extLst>
      <p:ext uri="{BB962C8B-B14F-4D97-AF65-F5344CB8AC3E}">
        <p14:creationId xmlns:p14="http://schemas.microsoft.com/office/powerpoint/2010/main" val="11012065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0687" y="339900"/>
            <a:ext cx="10510015" cy="6309420"/>
          </a:xfrm>
          <a:prstGeom prst="rect">
            <a:avLst/>
          </a:prstGeom>
          <a:noFill/>
        </p:spPr>
        <p:txBody>
          <a:bodyPr wrap="square" rtlCol="0">
            <a:spAutoFit/>
          </a:bodyPr>
          <a:lstStyle/>
          <a:p>
            <a:r>
              <a:rPr lang="bn-IN" sz="2400" b="1" dirty="0" smtClean="0">
                <a:solidFill>
                  <a:srgbClr val="FF0000"/>
                </a:solidFill>
              </a:rPr>
              <a:t>(</a:t>
            </a:r>
            <a:r>
              <a:rPr lang="en-US" sz="2400" b="1" dirty="0" smtClean="0">
                <a:solidFill>
                  <a:srgbClr val="FF0000"/>
                </a:solidFill>
              </a:rPr>
              <a:t>ঘ</a:t>
            </a:r>
            <a:r>
              <a:rPr lang="bn-IN" sz="2400" b="1" dirty="0" smtClean="0">
                <a:solidFill>
                  <a:srgbClr val="FF0000"/>
                </a:solidFill>
              </a:rPr>
              <a:t>) উচ্চতর দক্ষতামূলকঃ</a:t>
            </a:r>
          </a:p>
          <a:p>
            <a:endParaRPr lang="bn-IN" sz="2400" dirty="0" smtClean="0">
              <a:solidFill>
                <a:schemeClr val="tx1">
                  <a:lumMod val="95000"/>
                  <a:lumOff val="5000"/>
                </a:schemeClr>
              </a:solidFill>
            </a:endParaRPr>
          </a:p>
          <a:p>
            <a:r>
              <a:rPr lang="bn-IN" sz="2400" dirty="0" smtClean="0">
                <a:solidFill>
                  <a:schemeClr val="tx1">
                    <a:lumMod val="95000"/>
                    <a:lumOff val="5000"/>
                  </a:schemeClr>
                </a:solidFill>
              </a:rPr>
              <a:t>প্রশ্নঃ </a:t>
            </a:r>
            <a:r>
              <a:rPr lang="bn-IN" sz="2400" b="1" dirty="0" smtClean="0">
                <a:solidFill>
                  <a:schemeClr val="tx1">
                    <a:lumMod val="95000"/>
                    <a:lumOff val="5000"/>
                  </a:schemeClr>
                </a:solidFill>
              </a:rPr>
              <a:t>প্রতিটি </a:t>
            </a:r>
            <a:r>
              <a:rPr lang="bn-IN" sz="2400" b="1" dirty="0">
                <a:solidFill>
                  <a:schemeClr val="tx1">
                    <a:lumMod val="95000"/>
                    <a:lumOff val="5000"/>
                  </a:schemeClr>
                </a:solidFill>
              </a:rPr>
              <a:t>স্কুল-কলেজে লাইব্রেরি থাকা দরকার ।বইপড়া প্রবন্ধের আলোকে মন্তব্যটির বিশ্লেষণ </a:t>
            </a:r>
            <a:r>
              <a:rPr lang="bn-IN" sz="2400" b="1" dirty="0" smtClean="0">
                <a:solidFill>
                  <a:schemeClr val="tx1">
                    <a:lumMod val="95000"/>
                    <a:lumOff val="5000"/>
                  </a:schemeClr>
                </a:solidFill>
              </a:rPr>
              <a:t>কর</a:t>
            </a:r>
          </a:p>
          <a:p>
            <a:endParaRPr lang="bn-IN" dirty="0" smtClean="0"/>
          </a:p>
          <a:p>
            <a:r>
              <a:rPr lang="bn-IN" sz="2000" b="1" dirty="0" smtClean="0"/>
              <a:t>উত্তরঃ</a:t>
            </a:r>
            <a:r>
              <a:rPr lang="bn-IN" dirty="0" smtClean="0"/>
              <a:t> লাইব্রেরি অসীম জ্ঞানের ভান্ডার।এখানে অঢেল জ্ঞান লাভের সুযোগ পাওয়া যায়। তাই প্রতিটি স্কুল কলেজে লাইব্রেরি থাকা দরকার মন্তব্যটি যথার্থ। স্কুল কলেজের জ্ঞানের একটি সীমা আছে। কিন্ত লাইব্রেরিতে সিমাহীন জ্ঞান লাভের সুযোগ রয়েছে। আমরা স্কুল কলেজে যাই বাধ্য হয়ে,সার্টিফিকেট লাভের আসায়। যার ফলে স্কুল কলেজের জ্ঞান আমাদের মনের উপর বেশি প্রভাব ফেলে না। কিন্ত আমরা লাইব্রেরিতে যাই জ্ঞান লাভের উদ্দেশ্যে,অন্য কোনো স্বার্থ এখানে নেই। ফলে লাইব্রেরিতে অর্জঙ্কৃত জ্ঞান আমাদের মনের উপর বেশি প্রভাব ফেলে। আমরা স্বশিক্ষিত হতে পারি।</a:t>
            </a:r>
          </a:p>
          <a:p>
            <a:endParaRPr lang="bn-IN" dirty="0" smtClean="0"/>
          </a:p>
          <a:p>
            <a:r>
              <a:rPr lang="bn-IN" b="1" dirty="0" smtClean="0"/>
              <a:t>উদ্দীপকে</a:t>
            </a:r>
            <a:r>
              <a:rPr lang="bn-IN" dirty="0" smtClean="0"/>
              <a:t> বলা হয়েছে,আবরার বিদ্যালয়ের একজন অমনোযোগী ছাত্র। লেখা-পড়ার প্রতি তারকোনো মন নেই। কিন্ত যখন আবরারের বিদ্যালয়ে লাইব্রেরি স্থাপন করা হলো তখন দেখা গেলো আবরার নিয়মিত স্কুলে যাচ্ছে এবং মনোযোগ দিয়ে পড়াশোনা করছে। এর প্রধান কারণ হচ্ছে স্কুলে লাইব্রেরি থাকা। কারণ লাইব্রেরিতে পাঠ্যপুস্তক ছাড়াও আরো অনেক প্রকার বই থাকে। ফলে শিক্ষার্থীরা ক্লাসের পড়া সহজেই বুঝতে পারে। তাছাড়া লাইব্রেরিতে যাওয়ার পেছনে জ্ঞান অর্জন ছাড়া আর কোনো স্বার্থ থাকে না। ফলে এ জ্ঞান আমাদের প্রকৃত শিক্ষায় শিক্ষিত করে তোলে।</a:t>
            </a:r>
          </a:p>
          <a:p>
            <a:endParaRPr lang="bn-IN" dirty="0" smtClean="0"/>
          </a:p>
          <a:p>
            <a:r>
              <a:rPr lang="bn-IN" dirty="0" smtClean="0"/>
              <a:t>স্কুল কলেজের ধরাবাঁধা নিয়মের বাহিরে উন্মুক্ত পরিবেশ জ্ঞান অর্জন করার সুযোগ পাওয়া যায় </a:t>
            </a:r>
            <a:r>
              <a:rPr lang="bn-IN" smtClean="0"/>
              <a:t>লাইব্রেরিতে। তাই </a:t>
            </a:r>
            <a:r>
              <a:rPr lang="bn-IN" dirty="0" smtClean="0"/>
              <a:t>সার্বিক আলোচনাসাপেক্ষে বলা যায়, প্রশ্নোক্ত উক্তিটি যথার্থ এবং তাৎপর্যপুর্ণ। </a:t>
            </a:r>
            <a:endParaRPr lang="en-US" dirty="0"/>
          </a:p>
        </p:txBody>
      </p:sp>
    </p:spTree>
    <p:extLst>
      <p:ext uri="{BB962C8B-B14F-4D97-AF65-F5344CB8AC3E}">
        <p14:creationId xmlns:p14="http://schemas.microsoft.com/office/powerpoint/2010/main" val="3177832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p:cNvSpPr/>
          <p:nvPr/>
        </p:nvSpPr>
        <p:spPr>
          <a:xfrm>
            <a:off x="3536579" y="242048"/>
            <a:ext cx="4141694" cy="185569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solidFill>
                  <a:srgbClr val="FFFF00"/>
                </a:solidFill>
              </a:rPr>
              <a:t>মূল্যায়ন</a:t>
            </a:r>
            <a:endParaRPr lang="en-US" sz="5400" b="1" dirty="0">
              <a:solidFill>
                <a:srgbClr val="FFFF00"/>
              </a:solidFill>
            </a:endParaRPr>
          </a:p>
        </p:txBody>
      </p:sp>
      <p:sp>
        <p:nvSpPr>
          <p:cNvPr id="6" name="TextBox 5"/>
          <p:cNvSpPr txBox="1"/>
          <p:nvPr/>
        </p:nvSpPr>
        <p:spPr>
          <a:xfrm>
            <a:off x="1936376" y="2850776"/>
            <a:ext cx="8167621" cy="461665"/>
          </a:xfrm>
          <a:prstGeom prst="rect">
            <a:avLst/>
          </a:prstGeom>
          <a:noFill/>
        </p:spPr>
        <p:txBody>
          <a:bodyPr wrap="none" rtlCol="0">
            <a:spAutoFit/>
          </a:bodyPr>
          <a:lstStyle/>
          <a:p>
            <a:r>
              <a:rPr lang="bn-IN" sz="2400" b="1" dirty="0" smtClean="0"/>
              <a:t>১।আবরার কেনো এখন আগের থেকে ভালো পড়াশোনা করে?   </a:t>
            </a:r>
            <a:endParaRPr lang="en-US" sz="2400" b="1" dirty="0"/>
          </a:p>
        </p:txBody>
      </p:sp>
      <p:sp>
        <p:nvSpPr>
          <p:cNvPr id="7" name="TextBox 6"/>
          <p:cNvSpPr txBox="1"/>
          <p:nvPr/>
        </p:nvSpPr>
        <p:spPr>
          <a:xfrm>
            <a:off x="1949824" y="3455894"/>
            <a:ext cx="6082114" cy="461665"/>
          </a:xfrm>
          <a:prstGeom prst="rect">
            <a:avLst/>
          </a:prstGeom>
          <a:noFill/>
        </p:spPr>
        <p:txBody>
          <a:bodyPr wrap="none" rtlCol="0">
            <a:spAutoFit/>
          </a:bodyPr>
          <a:lstStyle/>
          <a:p>
            <a:r>
              <a:rPr lang="bn-IN" sz="2400" b="1" dirty="0" smtClean="0"/>
              <a:t>২। প্রতিটি শিক্ষা প্রতিষ্ঠানে কি থাকা প্রয়োজন? </a:t>
            </a:r>
            <a:endParaRPr lang="en-US" sz="2400" b="1" dirty="0"/>
          </a:p>
        </p:txBody>
      </p:sp>
      <p:sp>
        <p:nvSpPr>
          <p:cNvPr id="8" name="TextBox 7"/>
          <p:cNvSpPr txBox="1"/>
          <p:nvPr/>
        </p:nvSpPr>
        <p:spPr>
          <a:xfrm>
            <a:off x="1936376" y="4061012"/>
            <a:ext cx="6123792" cy="461665"/>
          </a:xfrm>
          <a:prstGeom prst="rect">
            <a:avLst/>
          </a:prstGeom>
          <a:noFill/>
        </p:spPr>
        <p:txBody>
          <a:bodyPr wrap="none" rtlCol="0">
            <a:spAutoFit/>
          </a:bodyPr>
          <a:lstStyle/>
          <a:p>
            <a:r>
              <a:rPr lang="bn-IN" sz="2400" b="1" dirty="0" smtClean="0"/>
              <a:t>৩। </a:t>
            </a:r>
            <a:r>
              <a:rPr lang="bn-IN" sz="2400" dirty="0" smtClean="0"/>
              <a:t>অনুধাবন মূলক প্রশ্নে কয়টি </a:t>
            </a:r>
            <a:r>
              <a:rPr lang="en-US" sz="2400" dirty="0" err="1" smtClean="0"/>
              <a:t>বাক্যে</a:t>
            </a:r>
            <a:r>
              <a:rPr lang="en-US" sz="2400" dirty="0" smtClean="0"/>
              <a:t> </a:t>
            </a:r>
            <a:r>
              <a:rPr lang="en-US" sz="2400" dirty="0" err="1" smtClean="0"/>
              <a:t>লিখতে</a:t>
            </a:r>
            <a:r>
              <a:rPr lang="en-US" sz="2400" dirty="0" smtClean="0"/>
              <a:t> </a:t>
            </a:r>
            <a:r>
              <a:rPr lang="en-US" sz="2400" dirty="0" err="1" smtClean="0"/>
              <a:t>হয়</a:t>
            </a:r>
            <a:r>
              <a:rPr lang="bn-IN" dirty="0" smtClean="0"/>
              <a:t>?</a:t>
            </a:r>
            <a:endParaRPr lang="en-US" dirty="0"/>
          </a:p>
        </p:txBody>
      </p:sp>
      <p:sp>
        <p:nvSpPr>
          <p:cNvPr id="10" name="TextBox 9"/>
          <p:cNvSpPr txBox="1"/>
          <p:nvPr/>
        </p:nvSpPr>
        <p:spPr>
          <a:xfrm>
            <a:off x="1949824" y="4666130"/>
            <a:ext cx="5163593" cy="461665"/>
          </a:xfrm>
          <a:prstGeom prst="rect">
            <a:avLst/>
          </a:prstGeom>
          <a:noFill/>
        </p:spPr>
        <p:txBody>
          <a:bodyPr wrap="none" rtlCol="0">
            <a:spAutoFit/>
          </a:bodyPr>
          <a:lstStyle/>
          <a:p>
            <a:r>
              <a:rPr lang="bn-IN" sz="2400" b="1" dirty="0" smtClean="0"/>
              <a:t>৪। সৃজনশীল প্রশ্ন লিখতে কি প্রয়োজন</a:t>
            </a:r>
            <a:r>
              <a:rPr lang="bn-IN" dirty="0" smtClean="0"/>
              <a:t>? </a:t>
            </a:r>
            <a:endParaRPr lang="en-US" dirty="0"/>
          </a:p>
        </p:txBody>
      </p:sp>
    </p:spTree>
    <p:extLst>
      <p:ext uri="{BB962C8B-B14F-4D97-AF65-F5344CB8AC3E}">
        <p14:creationId xmlns:p14="http://schemas.microsoft.com/office/powerpoint/2010/main" val="4514734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a:off x="3872753" y="457199"/>
            <a:ext cx="4854388" cy="15867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t>একক কাজ</a:t>
            </a:r>
            <a:endParaRPr lang="en-US" sz="4400" b="1" dirty="0"/>
          </a:p>
        </p:txBody>
      </p:sp>
      <p:sp>
        <p:nvSpPr>
          <p:cNvPr id="5" name="TextBox 4"/>
          <p:cNvSpPr txBox="1"/>
          <p:nvPr/>
        </p:nvSpPr>
        <p:spPr>
          <a:xfrm>
            <a:off x="2743200" y="2985247"/>
            <a:ext cx="7816563" cy="584775"/>
          </a:xfrm>
          <a:prstGeom prst="rect">
            <a:avLst/>
          </a:prstGeom>
          <a:noFill/>
        </p:spPr>
        <p:txBody>
          <a:bodyPr wrap="none" rtlCol="0">
            <a:spAutoFit/>
          </a:bodyPr>
          <a:lstStyle/>
          <a:p>
            <a:r>
              <a:rPr lang="bn-IN" sz="3200" b="1" dirty="0" smtClean="0">
                <a:solidFill>
                  <a:srgbClr val="FF0000"/>
                </a:solidFill>
              </a:rPr>
              <a:t>১। জ্ঞানমূলক প্রশ্নটি কয়টি বাক্যে লিখতে হয়?</a:t>
            </a:r>
          </a:p>
        </p:txBody>
      </p:sp>
      <p:sp>
        <p:nvSpPr>
          <p:cNvPr id="6" name="TextBox 5"/>
          <p:cNvSpPr txBox="1"/>
          <p:nvPr/>
        </p:nvSpPr>
        <p:spPr>
          <a:xfrm>
            <a:off x="2743200" y="3743962"/>
            <a:ext cx="7629012" cy="861774"/>
          </a:xfrm>
          <a:prstGeom prst="rect">
            <a:avLst/>
          </a:prstGeom>
          <a:noFill/>
        </p:spPr>
        <p:txBody>
          <a:bodyPr wrap="none" rtlCol="0">
            <a:spAutoFit/>
          </a:bodyPr>
          <a:lstStyle/>
          <a:p>
            <a:r>
              <a:rPr lang="bn-IN" sz="3200" b="1" dirty="0" smtClean="0">
                <a:solidFill>
                  <a:srgbClr val="FF0000"/>
                </a:solidFill>
              </a:rPr>
              <a:t>২</a:t>
            </a:r>
            <a:r>
              <a:rPr lang="bn-IN" sz="3200" b="1" dirty="0">
                <a:solidFill>
                  <a:srgbClr val="FF0000"/>
                </a:solidFill>
              </a:rPr>
              <a:t>।</a:t>
            </a:r>
            <a:r>
              <a:rPr lang="bn-IN" sz="3200" b="1" dirty="0" smtClean="0">
                <a:solidFill>
                  <a:srgbClr val="FF0000"/>
                </a:solidFill>
              </a:rPr>
              <a:t>অনুধাবন প্রশ্নটি </a:t>
            </a:r>
            <a:r>
              <a:rPr lang="bn-IN" sz="3200" b="1" dirty="0">
                <a:solidFill>
                  <a:srgbClr val="FF0000"/>
                </a:solidFill>
              </a:rPr>
              <a:t>কয়টি বাক্যে লিখতে হয়</a:t>
            </a:r>
            <a:r>
              <a:rPr lang="bn-IN" sz="3200" dirty="0">
                <a:solidFill>
                  <a:srgbClr val="FF0000"/>
                </a:solidFill>
              </a:rPr>
              <a:t>?</a:t>
            </a:r>
          </a:p>
          <a:p>
            <a:r>
              <a:rPr lang="bn-IN" dirty="0" smtClean="0"/>
              <a:t> </a:t>
            </a:r>
            <a:endParaRPr lang="en-US" dirty="0"/>
          </a:p>
        </p:txBody>
      </p:sp>
      <p:sp>
        <p:nvSpPr>
          <p:cNvPr id="7" name="TextBox 6"/>
          <p:cNvSpPr txBox="1"/>
          <p:nvPr/>
        </p:nvSpPr>
        <p:spPr>
          <a:xfrm>
            <a:off x="2743200" y="4639235"/>
            <a:ext cx="8199681" cy="861774"/>
          </a:xfrm>
          <a:prstGeom prst="rect">
            <a:avLst/>
          </a:prstGeom>
          <a:noFill/>
        </p:spPr>
        <p:txBody>
          <a:bodyPr wrap="none" rtlCol="0">
            <a:spAutoFit/>
          </a:bodyPr>
          <a:lstStyle/>
          <a:p>
            <a:r>
              <a:rPr lang="bn-IN" sz="3200" b="1" dirty="0" smtClean="0">
                <a:solidFill>
                  <a:srgbClr val="FF0000"/>
                </a:solidFill>
              </a:rPr>
              <a:t>৩</a:t>
            </a:r>
            <a:r>
              <a:rPr lang="bn-IN" sz="3200" b="1" dirty="0">
                <a:solidFill>
                  <a:srgbClr val="FF0000"/>
                </a:solidFill>
              </a:rPr>
              <a:t>। </a:t>
            </a:r>
            <a:r>
              <a:rPr lang="bn-IN" sz="3200" b="1" dirty="0" smtClean="0">
                <a:solidFill>
                  <a:srgbClr val="FF0000"/>
                </a:solidFill>
              </a:rPr>
              <a:t>প্রয়োগমূলক প্রশ্নটি </a:t>
            </a:r>
            <a:r>
              <a:rPr lang="bn-IN" sz="3200" b="1" dirty="0">
                <a:solidFill>
                  <a:srgbClr val="FF0000"/>
                </a:solidFill>
              </a:rPr>
              <a:t>কয়টি বাক্যে লিখতে হয়?</a:t>
            </a:r>
          </a:p>
          <a:p>
            <a:endParaRPr lang="en-US" dirty="0">
              <a:solidFill>
                <a:srgbClr val="FF0000"/>
              </a:solidFill>
            </a:endParaRPr>
          </a:p>
        </p:txBody>
      </p:sp>
      <p:sp>
        <p:nvSpPr>
          <p:cNvPr id="8" name="TextBox 7"/>
          <p:cNvSpPr txBox="1"/>
          <p:nvPr/>
        </p:nvSpPr>
        <p:spPr>
          <a:xfrm>
            <a:off x="2743200" y="5351783"/>
            <a:ext cx="9312165" cy="584775"/>
          </a:xfrm>
          <a:prstGeom prst="rect">
            <a:avLst/>
          </a:prstGeom>
          <a:noFill/>
        </p:spPr>
        <p:txBody>
          <a:bodyPr wrap="none" rtlCol="0">
            <a:spAutoFit/>
          </a:bodyPr>
          <a:lstStyle/>
          <a:p>
            <a:r>
              <a:rPr lang="bn-IN" sz="3200" b="1" dirty="0" smtClean="0">
                <a:solidFill>
                  <a:srgbClr val="FF0000"/>
                </a:solidFill>
              </a:rPr>
              <a:t>৪</a:t>
            </a:r>
            <a:r>
              <a:rPr lang="bn-IN" sz="3200" b="1" dirty="0">
                <a:solidFill>
                  <a:srgbClr val="FF0000"/>
                </a:solidFill>
              </a:rPr>
              <a:t>। উচ্চতরদক্ষতামূলক প্রশ্নটি কয়টি বাক্যে লিখতে হয়</a:t>
            </a:r>
            <a:r>
              <a:rPr lang="bn-IN" sz="3200" b="1" dirty="0" smtClean="0">
                <a:solidFill>
                  <a:srgbClr val="FF0000"/>
                </a:solidFill>
              </a:rPr>
              <a:t>?</a:t>
            </a:r>
            <a:endParaRPr lang="bn-IN" sz="3200" b="1" dirty="0">
              <a:solidFill>
                <a:srgbClr val="FF0000"/>
              </a:solidFill>
            </a:endParaRPr>
          </a:p>
        </p:txBody>
      </p:sp>
    </p:spTree>
    <p:extLst>
      <p:ext uri="{BB962C8B-B14F-4D97-AF65-F5344CB8AC3E}">
        <p14:creationId xmlns:p14="http://schemas.microsoft.com/office/powerpoint/2010/main" val="4008267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5"/>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2000" fill="hold"/>
                                        <p:tgtEl>
                                          <p:spTgt spid="6"/>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0" nodeType="clickEffect">
                                  <p:stCondLst>
                                    <p:cond delay="0"/>
                                  </p:stCondLst>
                                  <p:childTnLst>
                                    <p:animScale>
                                      <p:cBhvr>
                                        <p:cTn id="19" dur="2000" fill="hold"/>
                                        <p:tgtEl>
                                          <p:spTgt spid="7"/>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0" nodeType="clickEffect">
                                  <p:stCondLst>
                                    <p:cond delay="0"/>
                                  </p:stCondLst>
                                  <p:childTnLst>
                                    <p:animScale>
                                      <p:cBhvr>
                                        <p:cTn id="23"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3307976" y="574630"/>
            <a:ext cx="4652682" cy="86420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accent3">
                    <a:lumMod val="20000"/>
                    <a:lumOff val="80000"/>
                  </a:schemeClr>
                </a:solidFill>
              </a:rPr>
              <a:t>দলীয় কাজ</a:t>
            </a:r>
            <a:endParaRPr lang="en-US" sz="3600" b="1" dirty="0">
              <a:solidFill>
                <a:schemeClr val="accent3">
                  <a:lumMod val="20000"/>
                  <a:lumOff val="80000"/>
                </a:schemeClr>
              </a:solidFill>
            </a:endParaRPr>
          </a:p>
        </p:txBody>
      </p:sp>
      <p:sp>
        <p:nvSpPr>
          <p:cNvPr id="7" name="TextBox 6"/>
          <p:cNvSpPr txBox="1"/>
          <p:nvPr/>
        </p:nvSpPr>
        <p:spPr>
          <a:xfrm>
            <a:off x="484094" y="3429000"/>
            <a:ext cx="10827003" cy="1015663"/>
          </a:xfrm>
          <a:prstGeom prst="rect">
            <a:avLst/>
          </a:prstGeom>
          <a:noFill/>
        </p:spPr>
        <p:txBody>
          <a:bodyPr wrap="none" rtlCol="0">
            <a:spAutoFit/>
          </a:bodyPr>
          <a:lstStyle/>
          <a:p>
            <a:r>
              <a:rPr lang="bn-IN" sz="3200" b="1" dirty="0" smtClean="0"/>
              <a:t>* </a:t>
            </a:r>
            <a:r>
              <a:rPr lang="bn-IN" sz="2800" b="1" dirty="0" smtClean="0">
                <a:solidFill>
                  <a:srgbClr val="FF0000"/>
                </a:solidFill>
              </a:rPr>
              <a:t>উপরে উল্লেখিত উদ্দীপকের আলোকে তোমাদের নিজের ভাষায় উচ্চতর</a:t>
            </a:r>
          </a:p>
          <a:p>
            <a:r>
              <a:rPr lang="bn-IN" sz="2800" b="1" dirty="0" smtClean="0">
                <a:solidFill>
                  <a:srgbClr val="FF0000"/>
                </a:solidFill>
              </a:rPr>
              <a:t>দক্ষতামূলক প্রশ্নের উত্তরটি লেখ ।  </a:t>
            </a:r>
            <a:endParaRPr lang="en-US" sz="2800" b="1" dirty="0">
              <a:solidFill>
                <a:srgbClr val="FF0000"/>
              </a:solidFill>
            </a:endParaRPr>
          </a:p>
        </p:txBody>
      </p:sp>
    </p:spTree>
    <p:extLst>
      <p:ext uri="{BB962C8B-B14F-4D97-AF65-F5344CB8AC3E}">
        <p14:creationId xmlns:p14="http://schemas.microsoft.com/office/powerpoint/2010/main" val="41018461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9072" y="830073"/>
            <a:ext cx="6015013" cy="3705124"/>
          </a:xfrm>
          <a:prstGeom prst="rect">
            <a:avLst/>
          </a:prstGeom>
        </p:spPr>
      </p:pic>
      <p:sp>
        <p:nvSpPr>
          <p:cNvPr id="3" name="Right Arrow 2"/>
          <p:cNvSpPr/>
          <p:nvPr/>
        </p:nvSpPr>
        <p:spPr>
          <a:xfrm>
            <a:off x="1352282" y="1877936"/>
            <a:ext cx="3496235" cy="847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rgbClr val="FFC000"/>
                </a:solidFill>
              </a:rPr>
              <a:t>বাড়ীর কাজ</a:t>
            </a:r>
            <a:endParaRPr lang="en-US" sz="2800" b="1" dirty="0">
              <a:solidFill>
                <a:srgbClr val="FFC000"/>
              </a:solidFill>
            </a:endParaRPr>
          </a:p>
        </p:txBody>
      </p:sp>
      <p:sp>
        <p:nvSpPr>
          <p:cNvPr id="4" name="TextBox 3"/>
          <p:cNvSpPr txBox="1"/>
          <p:nvPr/>
        </p:nvSpPr>
        <p:spPr>
          <a:xfrm>
            <a:off x="1868500" y="5020488"/>
            <a:ext cx="8412880" cy="707886"/>
          </a:xfrm>
          <a:prstGeom prst="rect">
            <a:avLst/>
          </a:prstGeom>
          <a:noFill/>
        </p:spPr>
        <p:txBody>
          <a:bodyPr wrap="none" rtlCol="0">
            <a:spAutoFit/>
          </a:bodyPr>
          <a:lstStyle/>
          <a:p>
            <a:r>
              <a:rPr lang="bn-IN" sz="4000" b="1" dirty="0" smtClean="0">
                <a:solidFill>
                  <a:srgbClr val="FF0000"/>
                </a:solidFill>
              </a:rPr>
              <a:t>সৃজনশীল প্রশ্নের ধাপ কয়টি ও কি কি ? </a:t>
            </a:r>
            <a:endParaRPr lang="en-US" sz="4000" b="1" dirty="0">
              <a:solidFill>
                <a:srgbClr val="FF0000"/>
              </a:solidFill>
            </a:endParaRPr>
          </a:p>
        </p:txBody>
      </p:sp>
    </p:spTree>
    <p:extLst>
      <p:ext uri="{BB962C8B-B14F-4D97-AF65-F5344CB8AC3E}">
        <p14:creationId xmlns:p14="http://schemas.microsoft.com/office/powerpoint/2010/main" val="347650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2"/>
                                        </p:tgtEl>
                                        <p:attrNameLst>
                                          <p:attrName>style.color</p:attrName>
                                        </p:attrNameLst>
                                      </p:cBhvr>
                                      <p:to>
                                        <a:schemeClr val="accent2"/>
                                      </p:to>
                                    </p:animClr>
                                    <p:animClr clrSpc="rgb" dir="cw">
                                      <p:cBhvr>
                                        <p:cTn id="15" dur="500" fill="hold"/>
                                        <p:tgtEl>
                                          <p:spTgt spid="2"/>
                                        </p:tgtEl>
                                        <p:attrNameLst>
                                          <p:attrName>fillcolor</p:attrName>
                                        </p:attrNameLst>
                                      </p:cBhvr>
                                      <p:to>
                                        <a:schemeClr val="accent2"/>
                                      </p:to>
                                    </p:animClr>
                                    <p:set>
                                      <p:cBhvr>
                                        <p:cTn id="16" dur="500" fill="hold"/>
                                        <p:tgtEl>
                                          <p:spTgt spid="2"/>
                                        </p:tgtEl>
                                        <p:attrNameLst>
                                          <p:attrName>fill.type</p:attrName>
                                        </p:attrNameLst>
                                      </p:cBhvr>
                                      <p:to>
                                        <p:strVal val="solid"/>
                                      </p:to>
                                    </p:set>
                                    <p:set>
                                      <p:cBhvr>
                                        <p:cTn id="17" dur="500" fill="hold"/>
                                        <p:tgtEl>
                                          <p:spTgt spid="2"/>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grpId="0" nodeType="clickEffect">
                                  <p:stCondLst>
                                    <p:cond delay="0"/>
                                  </p:stCondLst>
                                  <p:childTnLst>
                                    <p:anim calcmode="lin" valueType="num">
                                      <p:cBhvr>
                                        <p:cTn id="21" dur="1000"/>
                                        <p:tgtEl>
                                          <p:spTgt spid="4"/>
                                        </p:tgtEl>
                                        <p:attrNameLst>
                                          <p:attrName>ppt_w</p:attrName>
                                        </p:attrNameLst>
                                      </p:cBhvr>
                                      <p:tavLst>
                                        <p:tav tm="0">
                                          <p:val>
                                            <p:strVal val="ppt_w"/>
                                          </p:val>
                                        </p:tav>
                                        <p:tav tm="100000">
                                          <p:val>
                                            <p:fltVal val="0"/>
                                          </p:val>
                                        </p:tav>
                                      </p:tavLst>
                                    </p:anim>
                                    <p:anim calcmode="lin" valueType="num">
                                      <p:cBhvr>
                                        <p:cTn id="22" dur="1000"/>
                                        <p:tgtEl>
                                          <p:spTgt spid="4"/>
                                        </p:tgtEl>
                                        <p:attrNameLst>
                                          <p:attrName>ppt_h</p:attrName>
                                        </p:attrNameLst>
                                      </p:cBhvr>
                                      <p:tavLst>
                                        <p:tav tm="0">
                                          <p:val>
                                            <p:strVal val="ppt_h"/>
                                          </p:val>
                                        </p:tav>
                                        <p:tav tm="100000">
                                          <p:val>
                                            <p:fltVal val="0"/>
                                          </p:val>
                                        </p:tav>
                                      </p:tavLst>
                                    </p:anim>
                                    <p:anim calcmode="lin" valueType="num">
                                      <p:cBhvr>
                                        <p:cTn id="23" dur="1000"/>
                                        <p:tgtEl>
                                          <p:spTgt spid="4"/>
                                        </p:tgtEl>
                                        <p:attrNameLst>
                                          <p:attrName>style.rotation</p:attrName>
                                        </p:attrNameLst>
                                      </p:cBhvr>
                                      <p:tavLst>
                                        <p:tav tm="0">
                                          <p:val>
                                            <p:fltVal val="0"/>
                                          </p:val>
                                        </p:tav>
                                        <p:tav tm="100000">
                                          <p:val>
                                            <p:fltVal val="90"/>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106" y="1887782"/>
            <a:ext cx="7400049" cy="4634113"/>
          </a:xfrm>
          <a:prstGeom prst="rect">
            <a:avLst/>
          </a:prstGeom>
        </p:spPr>
      </p:pic>
      <p:sp>
        <p:nvSpPr>
          <p:cNvPr id="3" name="TextBox 2"/>
          <p:cNvSpPr txBox="1"/>
          <p:nvPr/>
        </p:nvSpPr>
        <p:spPr>
          <a:xfrm>
            <a:off x="1738648" y="260928"/>
            <a:ext cx="9015210" cy="1446550"/>
          </a:xfrm>
          <a:prstGeom prst="rect">
            <a:avLst/>
          </a:prstGeom>
          <a:noFill/>
        </p:spPr>
        <p:txBody>
          <a:bodyPr wrap="square" rtlCol="0">
            <a:spAutoFit/>
          </a:bodyPr>
          <a:lstStyle/>
          <a:p>
            <a:r>
              <a:rPr lang="en-US" sz="8800" b="1" dirty="0" err="1" smtClean="0">
                <a:solidFill>
                  <a:srgbClr val="FF0000"/>
                </a:solidFill>
              </a:rPr>
              <a:t>সবাই</a:t>
            </a:r>
            <a:r>
              <a:rPr lang="en-US" sz="8800" b="1" dirty="0" smtClean="0">
                <a:solidFill>
                  <a:srgbClr val="FF0000"/>
                </a:solidFill>
              </a:rPr>
              <a:t> </a:t>
            </a:r>
            <a:r>
              <a:rPr lang="en-US" sz="8800" b="1" dirty="0" err="1" smtClean="0">
                <a:solidFill>
                  <a:srgbClr val="FF0000"/>
                </a:solidFill>
              </a:rPr>
              <a:t>কে</a:t>
            </a:r>
            <a:r>
              <a:rPr lang="en-US" sz="8800" b="1" dirty="0" smtClean="0">
                <a:solidFill>
                  <a:srgbClr val="FF0000"/>
                </a:solidFill>
              </a:rPr>
              <a:t> </a:t>
            </a:r>
            <a:r>
              <a:rPr lang="en-US" sz="8800" b="1" dirty="0" err="1" smtClean="0">
                <a:solidFill>
                  <a:srgbClr val="FF0000"/>
                </a:solidFill>
              </a:rPr>
              <a:t>ধন্যবাদ</a:t>
            </a:r>
            <a:r>
              <a:rPr lang="en-US" sz="8800" b="1" dirty="0" smtClean="0">
                <a:solidFill>
                  <a:srgbClr val="FF0000"/>
                </a:solidFill>
              </a:rPr>
              <a:t> </a:t>
            </a:r>
            <a:endParaRPr lang="en-US" sz="8800" b="1" dirty="0">
              <a:solidFill>
                <a:srgbClr val="FF0000"/>
              </a:solidFill>
            </a:endParaRPr>
          </a:p>
        </p:txBody>
      </p:sp>
    </p:spTree>
    <p:extLst>
      <p:ext uri="{BB962C8B-B14F-4D97-AF65-F5344CB8AC3E}">
        <p14:creationId xmlns:p14="http://schemas.microsoft.com/office/powerpoint/2010/main" val="20071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a:off x="2070848" y="0"/>
            <a:ext cx="8673353" cy="20170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t>শিক্ষক পরিচিতিঃ </a:t>
            </a:r>
            <a:endParaRPr lang="en-US" sz="54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586" y="2291376"/>
            <a:ext cx="2900082" cy="3673437"/>
          </a:xfrm>
          <a:prstGeom prst="rect">
            <a:avLst/>
          </a:prstGeom>
          <a:ln w="88900" cap="sq" cmpd="thickThin">
            <a:solidFill>
              <a:srgbClr val="000000"/>
            </a:solidFill>
            <a:prstDash val="solid"/>
            <a:miter lim="800000"/>
          </a:ln>
          <a:effectLst>
            <a:innerShdw blurRad="76200">
              <a:srgbClr val="000000"/>
            </a:innerShdw>
          </a:effectLst>
        </p:spPr>
      </p:pic>
      <p:sp>
        <p:nvSpPr>
          <p:cNvPr id="8" name="Rounded Rectangle 7"/>
          <p:cNvSpPr/>
          <p:nvPr/>
        </p:nvSpPr>
        <p:spPr>
          <a:xfrm>
            <a:off x="6568888" y="2154065"/>
            <a:ext cx="4007222" cy="394805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b="1" dirty="0" smtClean="0">
                <a:solidFill>
                  <a:schemeClr val="accent1">
                    <a:lumMod val="75000"/>
                  </a:schemeClr>
                </a:solidFill>
              </a:rPr>
              <a:t>মোহাম্মাদ আবু সাইদ </a:t>
            </a:r>
          </a:p>
          <a:p>
            <a:pPr algn="ctr"/>
            <a:r>
              <a:rPr lang="bn-IN" b="1" dirty="0" smtClean="0">
                <a:solidFill>
                  <a:schemeClr val="accent1">
                    <a:lumMod val="75000"/>
                  </a:schemeClr>
                </a:solidFill>
              </a:rPr>
              <a:t>সহকারী শিক্ষক</a:t>
            </a:r>
          </a:p>
          <a:p>
            <a:pPr algn="ctr"/>
            <a:r>
              <a:rPr lang="bn-IN" b="1" dirty="0" smtClean="0">
                <a:solidFill>
                  <a:schemeClr val="accent1">
                    <a:lumMod val="75000"/>
                  </a:schemeClr>
                </a:solidFill>
              </a:rPr>
              <a:t>দেবোত্তর দাখিল মাদরাসা</a:t>
            </a:r>
          </a:p>
          <a:p>
            <a:pPr algn="ctr"/>
            <a:r>
              <a:rPr lang="bn-IN" b="1" dirty="0" smtClean="0">
                <a:solidFill>
                  <a:schemeClr val="accent1">
                    <a:lumMod val="75000"/>
                  </a:schemeClr>
                </a:solidFill>
              </a:rPr>
              <a:t>আটঘরিয়া,পাবনা।</a:t>
            </a:r>
          </a:p>
          <a:p>
            <a:pPr algn="ctr"/>
            <a:r>
              <a:rPr lang="bn-IN" b="1" dirty="0" smtClean="0">
                <a:solidFill>
                  <a:schemeClr val="accent1">
                    <a:lumMod val="75000"/>
                  </a:schemeClr>
                </a:solidFill>
              </a:rPr>
              <a:t>ফোনঃ ০১৭১৭২৮৯৫৫০</a:t>
            </a:r>
          </a:p>
          <a:p>
            <a:pPr algn="ctr"/>
            <a:r>
              <a:rPr lang="en-US" b="1" dirty="0" smtClean="0">
                <a:solidFill>
                  <a:schemeClr val="accent1">
                    <a:lumMod val="75000"/>
                  </a:schemeClr>
                </a:solidFill>
              </a:rPr>
              <a:t>Email: masayeedtonmoy@gmail.com</a:t>
            </a:r>
            <a:endParaRPr lang="en-US" b="1" dirty="0">
              <a:solidFill>
                <a:schemeClr val="accent1">
                  <a:lumMod val="75000"/>
                </a:schemeClr>
              </a:solidFill>
            </a:endParaRPr>
          </a:p>
        </p:txBody>
      </p:sp>
    </p:spTree>
    <p:extLst>
      <p:ext uri="{BB962C8B-B14F-4D97-AF65-F5344CB8AC3E}">
        <p14:creationId xmlns:p14="http://schemas.microsoft.com/office/powerpoint/2010/main" val="16961436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54942" y="169698"/>
            <a:ext cx="7261412" cy="11967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chemeClr val="bg1"/>
                </a:solidFill>
              </a:rPr>
              <a:t>পাঠ</a:t>
            </a:r>
            <a:r>
              <a:rPr lang="en-US" sz="6000" b="1" dirty="0" smtClean="0">
                <a:solidFill>
                  <a:schemeClr val="bg1"/>
                </a:solidFill>
              </a:rPr>
              <a:t> </a:t>
            </a:r>
            <a:r>
              <a:rPr lang="en-US" sz="6000" b="1" dirty="0" err="1" smtClean="0">
                <a:solidFill>
                  <a:schemeClr val="bg1"/>
                </a:solidFill>
              </a:rPr>
              <a:t>পরিচিতিঃ</a:t>
            </a:r>
            <a:r>
              <a:rPr lang="en-US" sz="6000" b="1" dirty="0" smtClean="0">
                <a:solidFill>
                  <a:schemeClr val="bg1"/>
                </a:solidFill>
              </a:rPr>
              <a:t> </a:t>
            </a:r>
            <a:endParaRPr lang="en-US" sz="6000" b="1" dirty="0">
              <a:solidFill>
                <a:schemeClr val="bg1"/>
              </a:solidFill>
            </a:endParaRPr>
          </a:p>
        </p:txBody>
      </p:sp>
      <p:sp>
        <p:nvSpPr>
          <p:cNvPr id="7" name="Bevel 6"/>
          <p:cNvSpPr/>
          <p:nvPr/>
        </p:nvSpPr>
        <p:spPr>
          <a:xfrm>
            <a:off x="2554942" y="1936376"/>
            <a:ext cx="7261412" cy="43434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bg1"/>
                </a:solidFill>
              </a:rPr>
              <a:t>বিষয়ঃ বাংলা প্রথম পত্র</a:t>
            </a:r>
          </a:p>
          <a:p>
            <a:pPr algn="ctr"/>
            <a:r>
              <a:rPr lang="bn-IN" sz="4000" b="1" dirty="0" smtClean="0">
                <a:solidFill>
                  <a:schemeClr val="bg1"/>
                </a:solidFill>
              </a:rPr>
              <a:t>শ্রেণিঃ নবম/দশম</a:t>
            </a:r>
          </a:p>
          <a:p>
            <a:pPr algn="ctr"/>
            <a:r>
              <a:rPr lang="bn-IN" sz="4000" b="1" dirty="0" smtClean="0">
                <a:solidFill>
                  <a:schemeClr val="bg1"/>
                </a:solidFill>
              </a:rPr>
              <a:t>সময়ঃ ৫০মিনিট </a:t>
            </a:r>
          </a:p>
          <a:p>
            <a:pPr algn="ctr"/>
            <a:r>
              <a:rPr lang="bn-IN" sz="4000" b="1" dirty="0" smtClean="0">
                <a:solidFill>
                  <a:schemeClr val="bg1"/>
                </a:solidFill>
              </a:rPr>
              <a:t>গদ্যাংশ </a:t>
            </a:r>
            <a:endParaRPr lang="en-US" sz="4000" b="1" dirty="0">
              <a:solidFill>
                <a:schemeClr val="bg1"/>
              </a:solidFill>
            </a:endParaRPr>
          </a:p>
        </p:txBody>
      </p:sp>
    </p:spTree>
    <p:extLst>
      <p:ext uri="{BB962C8B-B14F-4D97-AF65-F5344CB8AC3E}">
        <p14:creationId xmlns:p14="http://schemas.microsoft.com/office/powerpoint/2010/main" val="14334570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3886200" y="201705"/>
            <a:ext cx="4356847" cy="244736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t>পাঠ শিরোনাম</a:t>
            </a:r>
            <a:endParaRPr lang="en-US" sz="6000" dirty="0"/>
          </a:p>
        </p:txBody>
      </p:sp>
      <p:sp>
        <p:nvSpPr>
          <p:cNvPr id="5" name="Bevel 4"/>
          <p:cNvSpPr/>
          <p:nvPr/>
        </p:nvSpPr>
        <p:spPr>
          <a:xfrm>
            <a:off x="2991970" y="2796988"/>
            <a:ext cx="6145306" cy="330797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t>বাংলা সৃজনশীল লেখার পদ্ধতি </a:t>
            </a:r>
            <a:endParaRPr lang="en-US" sz="4000" b="1" dirty="0"/>
          </a:p>
        </p:txBody>
      </p:sp>
    </p:spTree>
    <p:extLst>
      <p:ext uri="{BB962C8B-B14F-4D97-AF65-F5344CB8AC3E}">
        <p14:creationId xmlns:p14="http://schemas.microsoft.com/office/powerpoint/2010/main" val="30723514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2846231" y="167627"/>
            <a:ext cx="5235452" cy="123712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t>শিখনফল</a:t>
            </a:r>
            <a:r>
              <a:rPr lang="bn-IN" sz="6000" dirty="0" smtClean="0"/>
              <a:t> </a:t>
            </a:r>
            <a:endParaRPr lang="en-US" sz="6000" dirty="0"/>
          </a:p>
        </p:txBody>
      </p:sp>
      <p:sp>
        <p:nvSpPr>
          <p:cNvPr id="3" name="TextBox 2"/>
          <p:cNvSpPr txBox="1"/>
          <p:nvPr/>
        </p:nvSpPr>
        <p:spPr>
          <a:xfrm>
            <a:off x="2178424" y="2380129"/>
            <a:ext cx="7303602" cy="707886"/>
          </a:xfrm>
          <a:prstGeom prst="rect">
            <a:avLst/>
          </a:prstGeom>
          <a:noFill/>
        </p:spPr>
        <p:txBody>
          <a:bodyPr wrap="none" rtlCol="0">
            <a:spAutoFit/>
          </a:bodyPr>
          <a:lstStyle/>
          <a:p>
            <a:r>
              <a:rPr lang="bn-IN" sz="4000" b="1" dirty="0" smtClean="0">
                <a:solidFill>
                  <a:srgbClr val="FF0000"/>
                </a:solidFill>
              </a:rPr>
              <a:t>এই পাঠ শেষে শিক্ষার্থীরা</a:t>
            </a:r>
            <a:r>
              <a:rPr lang="en-US" sz="4000" b="1" dirty="0" smtClean="0">
                <a:solidFill>
                  <a:srgbClr val="FF0000"/>
                </a:solidFill>
              </a:rPr>
              <a:t>………..</a:t>
            </a:r>
            <a:r>
              <a:rPr lang="bn-IN" sz="4000" b="1" dirty="0" smtClean="0">
                <a:solidFill>
                  <a:srgbClr val="FF0000"/>
                </a:solidFill>
              </a:rPr>
              <a:t> </a:t>
            </a:r>
          </a:p>
        </p:txBody>
      </p:sp>
      <p:sp>
        <p:nvSpPr>
          <p:cNvPr id="5" name="TextBox 4"/>
          <p:cNvSpPr txBox="1"/>
          <p:nvPr/>
        </p:nvSpPr>
        <p:spPr>
          <a:xfrm>
            <a:off x="2245659" y="3039035"/>
            <a:ext cx="4862228" cy="1015663"/>
          </a:xfrm>
          <a:prstGeom prst="rect">
            <a:avLst/>
          </a:prstGeom>
          <a:noFill/>
        </p:spPr>
        <p:txBody>
          <a:bodyPr wrap="none" rtlCol="0">
            <a:spAutoFit/>
          </a:bodyPr>
          <a:lstStyle/>
          <a:p>
            <a:endParaRPr lang="bn-IN" sz="2000" b="1" dirty="0" smtClean="0">
              <a:solidFill>
                <a:srgbClr val="C50B45"/>
              </a:solidFill>
            </a:endParaRPr>
          </a:p>
          <a:p>
            <a:endParaRPr lang="bn-IN" sz="2000" b="1" dirty="0" smtClean="0"/>
          </a:p>
          <a:p>
            <a:r>
              <a:rPr lang="bn-IN" sz="2000" b="1" dirty="0" smtClean="0"/>
              <a:t>১</a:t>
            </a:r>
            <a:r>
              <a:rPr lang="bn-IN" sz="2000" b="1" dirty="0"/>
              <a:t>।</a:t>
            </a:r>
            <a:r>
              <a:rPr lang="bn-IN" sz="2000" b="1" dirty="0" smtClean="0"/>
              <a:t> </a:t>
            </a:r>
            <a:r>
              <a:rPr lang="as-IN" sz="2000" b="1" dirty="0" smtClean="0"/>
              <a:t>সৃজনশীল </a:t>
            </a:r>
            <a:r>
              <a:rPr lang="as-IN" sz="2000" b="1" dirty="0"/>
              <a:t>লেখার পদ্ধতি জানতে </a:t>
            </a:r>
            <a:r>
              <a:rPr lang="as-IN" sz="2000" b="1" dirty="0" smtClean="0"/>
              <a:t>পারবে</a:t>
            </a:r>
            <a:r>
              <a:rPr lang="bn-IN" sz="2000" b="1" dirty="0" smtClean="0"/>
              <a:t>।</a:t>
            </a:r>
            <a:endParaRPr lang="en-US" sz="2000" b="1" dirty="0"/>
          </a:p>
        </p:txBody>
      </p:sp>
      <p:sp>
        <p:nvSpPr>
          <p:cNvPr id="6" name="TextBox 5"/>
          <p:cNvSpPr txBox="1"/>
          <p:nvPr/>
        </p:nvSpPr>
        <p:spPr>
          <a:xfrm>
            <a:off x="2245659" y="3392977"/>
            <a:ext cx="7954409" cy="1323439"/>
          </a:xfrm>
          <a:prstGeom prst="rect">
            <a:avLst/>
          </a:prstGeom>
          <a:noFill/>
        </p:spPr>
        <p:txBody>
          <a:bodyPr wrap="square" rtlCol="0">
            <a:spAutoFit/>
          </a:bodyPr>
          <a:lstStyle/>
          <a:p>
            <a:endParaRPr lang="bn-IN" sz="2000" b="1" dirty="0" smtClean="0"/>
          </a:p>
          <a:p>
            <a:endParaRPr lang="bn-IN" sz="2000" b="1" dirty="0" smtClean="0"/>
          </a:p>
          <a:p>
            <a:endParaRPr lang="en-US" sz="2000" b="1" dirty="0" smtClean="0"/>
          </a:p>
          <a:p>
            <a:r>
              <a:rPr lang="bn-IN" sz="2000" b="1" dirty="0" smtClean="0"/>
              <a:t>২। সৃজনশীল লেখার ধাপ কয়টি তা জানতে পারবে।</a:t>
            </a:r>
            <a:endParaRPr lang="en-US" sz="2000" b="1" dirty="0"/>
          </a:p>
        </p:txBody>
      </p:sp>
      <p:sp>
        <p:nvSpPr>
          <p:cNvPr id="7" name="TextBox 6"/>
          <p:cNvSpPr txBox="1"/>
          <p:nvPr/>
        </p:nvSpPr>
        <p:spPr>
          <a:xfrm>
            <a:off x="2309295" y="4562529"/>
            <a:ext cx="7678705" cy="707886"/>
          </a:xfrm>
          <a:prstGeom prst="rect">
            <a:avLst/>
          </a:prstGeom>
          <a:noFill/>
        </p:spPr>
        <p:txBody>
          <a:bodyPr wrap="none" rtlCol="0">
            <a:spAutoFit/>
          </a:bodyPr>
          <a:lstStyle/>
          <a:p>
            <a:endParaRPr lang="en-US" sz="2000" b="1" dirty="0"/>
          </a:p>
          <a:p>
            <a:r>
              <a:rPr lang="bn-IN" sz="2000" b="1" dirty="0" smtClean="0"/>
              <a:t>৩। চারটি ধাপের কোন ধাপে কত বাক্য লিখতে হবে তা জানতে পারবে।</a:t>
            </a:r>
            <a:endParaRPr lang="en-US" sz="2000" b="1" dirty="0"/>
          </a:p>
        </p:txBody>
      </p:sp>
      <p:sp>
        <p:nvSpPr>
          <p:cNvPr id="8" name="TextBox 7"/>
          <p:cNvSpPr txBox="1"/>
          <p:nvPr/>
        </p:nvSpPr>
        <p:spPr>
          <a:xfrm>
            <a:off x="2309295" y="5270415"/>
            <a:ext cx="7702106" cy="707886"/>
          </a:xfrm>
          <a:prstGeom prst="rect">
            <a:avLst/>
          </a:prstGeom>
          <a:noFill/>
        </p:spPr>
        <p:txBody>
          <a:bodyPr wrap="square" rtlCol="0">
            <a:spAutoFit/>
          </a:bodyPr>
          <a:lstStyle/>
          <a:p>
            <a:endParaRPr lang="bn-IN" sz="2000" b="1" dirty="0"/>
          </a:p>
          <a:p>
            <a:r>
              <a:rPr lang="bn-IN" sz="2000" b="1" dirty="0" smtClean="0"/>
              <a:t>৪।সৃজনশিল প্রশ্নের উত্তর দিতে পারবে।</a:t>
            </a:r>
          </a:p>
        </p:txBody>
      </p:sp>
    </p:spTree>
    <p:extLst>
      <p:ext uri="{BB962C8B-B14F-4D97-AF65-F5344CB8AC3E}">
        <p14:creationId xmlns:p14="http://schemas.microsoft.com/office/powerpoint/2010/main" val="108240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0129" y="246488"/>
            <a:ext cx="5943600" cy="1077218"/>
          </a:xfrm>
          <a:prstGeom prst="rect">
            <a:avLst/>
          </a:prstGeom>
          <a:noFill/>
        </p:spPr>
        <p:txBody>
          <a:bodyPr wrap="square" rtlCol="0">
            <a:spAutoFit/>
          </a:bodyPr>
          <a:lstStyle/>
          <a:p>
            <a:r>
              <a:rPr lang="bn-IN" sz="3200" b="1" dirty="0">
                <a:solidFill>
                  <a:srgbClr val="FF0000"/>
                </a:solidFill>
              </a:rPr>
              <a:t>(</a:t>
            </a:r>
            <a:r>
              <a:rPr lang="bn-IN" sz="3200" b="1" dirty="0" smtClean="0">
                <a:solidFill>
                  <a:srgbClr val="FF0000"/>
                </a:solidFill>
              </a:rPr>
              <a:t>ক) জ্ঞানমূলক, ১ থেকে ৩ বাক্যের মধ্যে হতে হবে।</a:t>
            </a:r>
            <a:endParaRPr lang="en-US" sz="3200" b="1" dirty="0">
              <a:solidFill>
                <a:srgbClr val="FF0000"/>
              </a:solidFill>
            </a:endParaRPr>
          </a:p>
        </p:txBody>
      </p:sp>
      <p:sp>
        <p:nvSpPr>
          <p:cNvPr id="6" name="TextBox 5"/>
          <p:cNvSpPr txBox="1"/>
          <p:nvPr/>
        </p:nvSpPr>
        <p:spPr>
          <a:xfrm>
            <a:off x="2410650" y="1618228"/>
            <a:ext cx="5592479" cy="1077218"/>
          </a:xfrm>
          <a:prstGeom prst="rect">
            <a:avLst/>
          </a:prstGeom>
          <a:noFill/>
        </p:spPr>
        <p:txBody>
          <a:bodyPr wrap="square" rtlCol="0">
            <a:spAutoFit/>
          </a:bodyPr>
          <a:lstStyle/>
          <a:p>
            <a:r>
              <a:rPr lang="bn-IN" sz="3200" b="1" dirty="0" smtClean="0">
                <a:solidFill>
                  <a:srgbClr val="FF0000"/>
                </a:solidFill>
              </a:rPr>
              <a:t>(খ) অনুধাবনমূলক, ৩ থেকে ৬ বাক্যের মধ্যে হতে হবে।</a:t>
            </a:r>
            <a:endParaRPr lang="en-US" sz="3200" b="1" dirty="0">
              <a:solidFill>
                <a:srgbClr val="FF0000"/>
              </a:solidFill>
            </a:endParaRPr>
          </a:p>
        </p:txBody>
      </p:sp>
      <p:sp>
        <p:nvSpPr>
          <p:cNvPr id="7" name="TextBox 6"/>
          <p:cNvSpPr txBox="1"/>
          <p:nvPr/>
        </p:nvSpPr>
        <p:spPr>
          <a:xfrm>
            <a:off x="2416393" y="2989968"/>
            <a:ext cx="5901592" cy="1077218"/>
          </a:xfrm>
          <a:prstGeom prst="rect">
            <a:avLst/>
          </a:prstGeom>
          <a:noFill/>
        </p:spPr>
        <p:txBody>
          <a:bodyPr wrap="square" rtlCol="0">
            <a:spAutoFit/>
          </a:bodyPr>
          <a:lstStyle/>
          <a:p>
            <a:r>
              <a:rPr lang="bn-IN" sz="2400" b="1" dirty="0" smtClean="0">
                <a:solidFill>
                  <a:srgbClr val="FF0000"/>
                </a:solidFill>
              </a:rPr>
              <a:t>(</a:t>
            </a:r>
            <a:r>
              <a:rPr lang="bn-IN" sz="3200" b="1" dirty="0" smtClean="0">
                <a:solidFill>
                  <a:srgbClr val="FF0000"/>
                </a:solidFill>
              </a:rPr>
              <a:t>গ) প্রয়োগমূলক, ৬ থেকে ১২ বাক্যের মধ্যে হতে হবে।   </a:t>
            </a:r>
            <a:endParaRPr lang="en-US" sz="3200" b="1" dirty="0">
              <a:solidFill>
                <a:srgbClr val="FF0000"/>
              </a:solidFill>
            </a:endParaRPr>
          </a:p>
        </p:txBody>
      </p:sp>
      <p:sp>
        <p:nvSpPr>
          <p:cNvPr id="8" name="TextBox 7"/>
          <p:cNvSpPr txBox="1"/>
          <p:nvPr/>
        </p:nvSpPr>
        <p:spPr>
          <a:xfrm>
            <a:off x="2414276" y="4471146"/>
            <a:ext cx="5913079" cy="1077218"/>
          </a:xfrm>
          <a:prstGeom prst="rect">
            <a:avLst/>
          </a:prstGeom>
          <a:noFill/>
        </p:spPr>
        <p:txBody>
          <a:bodyPr wrap="square" rtlCol="0">
            <a:spAutoFit/>
          </a:bodyPr>
          <a:lstStyle/>
          <a:p>
            <a:r>
              <a:rPr lang="bn-IN" sz="3200" b="1" dirty="0" smtClean="0">
                <a:solidFill>
                  <a:srgbClr val="FF0000"/>
                </a:solidFill>
              </a:rPr>
              <a:t>(ঘ) উচ্চতর দক্ষতামুলক, ১২ থেকে ১৫ বাক্যের মধ্যে হতে হবে।</a:t>
            </a:r>
            <a:endParaRPr lang="en-US" sz="3200" b="1" dirty="0">
              <a:solidFill>
                <a:srgbClr val="FF0000"/>
              </a:solidFill>
            </a:endParaRPr>
          </a:p>
        </p:txBody>
      </p:sp>
    </p:spTree>
    <p:extLst>
      <p:ext uri="{BB962C8B-B14F-4D97-AF65-F5344CB8AC3E}">
        <p14:creationId xmlns:p14="http://schemas.microsoft.com/office/powerpoint/2010/main" val="139569542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3976" y="484095"/>
            <a:ext cx="7597051" cy="523220"/>
          </a:xfrm>
          <a:prstGeom prst="rect">
            <a:avLst/>
          </a:prstGeom>
          <a:noFill/>
        </p:spPr>
        <p:txBody>
          <a:bodyPr wrap="square" rtlCol="0">
            <a:spAutoFit/>
          </a:bodyPr>
          <a:lstStyle/>
          <a:p>
            <a:r>
              <a:rPr lang="bn-IN" sz="2800" b="1" dirty="0" smtClean="0">
                <a:solidFill>
                  <a:srgbClr val="FF0000"/>
                </a:solidFill>
              </a:rPr>
              <a:t>উদ্দীপকটি পড় এবং নিচের প্রশ্নগুলোর উত্তর দাও ?</a:t>
            </a:r>
            <a:endParaRPr lang="en-US" sz="2800" b="1" dirty="0">
              <a:solidFill>
                <a:srgbClr val="FF0000"/>
              </a:solidFill>
            </a:endParaRPr>
          </a:p>
        </p:txBody>
      </p:sp>
      <p:sp>
        <p:nvSpPr>
          <p:cNvPr id="5" name="TextBox 4"/>
          <p:cNvSpPr txBox="1"/>
          <p:nvPr/>
        </p:nvSpPr>
        <p:spPr>
          <a:xfrm>
            <a:off x="1783976" y="1129552"/>
            <a:ext cx="10609730" cy="2677656"/>
          </a:xfrm>
          <a:prstGeom prst="rect">
            <a:avLst/>
          </a:prstGeom>
          <a:noFill/>
        </p:spPr>
        <p:txBody>
          <a:bodyPr wrap="square" rtlCol="0">
            <a:spAutoFit/>
          </a:bodyPr>
          <a:lstStyle/>
          <a:p>
            <a:r>
              <a:rPr lang="bn-IN" sz="2800" dirty="0" smtClean="0"/>
              <a:t>আবরার দশম শ্রেণির ছাত্র।এতদিন সে পড়ালেখায় ভীষন অমনোযোগী ছিল।কারণ সে বিদ্যালয়ের পাঠদান ঠিকমত বুঝতে পারতো না।কিছুদিন আগে বিদ্যালয়ে একটি লাইব্রেরি প্রতিষ্ঠিত হওয়ায় সে নিয়মিত স্কুলে যেতে লাগলো।এবং লেখাপড়ার প্রতি আগের চেয়ে বেশি মনোযোগী হয়।কারণ সে এখন বিদ্যালয়ের পাঠদান নিয়মিত বুঝতে পারে।তাই আবরার এখন মনে করে প্রতিটি স্কুলে লাইব্রেরি থাকা প্রয়োযন।</a:t>
            </a:r>
            <a:endParaRPr lang="en-US" sz="2800" dirty="0"/>
          </a:p>
        </p:txBody>
      </p:sp>
      <p:sp>
        <p:nvSpPr>
          <p:cNvPr id="3" name="TextBox 2"/>
          <p:cNvSpPr txBox="1"/>
          <p:nvPr/>
        </p:nvSpPr>
        <p:spPr>
          <a:xfrm>
            <a:off x="1783976" y="4155141"/>
            <a:ext cx="10592964" cy="2246769"/>
          </a:xfrm>
          <a:prstGeom prst="rect">
            <a:avLst/>
          </a:prstGeom>
          <a:noFill/>
        </p:spPr>
        <p:txBody>
          <a:bodyPr wrap="none" rtlCol="0">
            <a:spAutoFit/>
          </a:bodyPr>
          <a:lstStyle/>
          <a:p>
            <a:r>
              <a:rPr lang="bn-IN" sz="2000" b="1" dirty="0" smtClean="0">
                <a:solidFill>
                  <a:srgbClr val="FF0000"/>
                </a:solidFill>
              </a:rPr>
              <a:t>(ক) প্রমথ চৌধুরী কলকাতা বিশ্ববিদ্যাল থেকে কোন পদক লাভ করেন?</a:t>
            </a:r>
          </a:p>
          <a:p>
            <a:endParaRPr lang="bn-IN" sz="2000" b="1" dirty="0" smtClean="0">
              <a:solidFill>
                <a:srgbClr val="FF0000"/>
              </a:solidFill>
            </a:endParaRPr>
          </a:p>
          <a:p>
            <a:r>
              <a:rPr lang="bn-IN" sz="2000" b="1" dirty="0" smtClean="0">
                <a:solidFill>
                  <a:srgbClr val="FF0000"/>
                </a:solidFill>
              </a:rPr>
              <a:t>(খ) "দেহরক্ষা সকলেরই কর্তব্য কিন্তু আত্মরক্ষার অবর্তব্যলয়” -কথাটির অর্থ কি?</a:t>
            </a:r>
          </a:p>
          <a:p>
            <a:endParaRPr lang="bn-IN" sz="2000" b="1" dirty="0" smtClean="0">
              <a:solidFill>
                <a:srgbClr val="FF0000"/>
              </a:solidFill>
            </a:endParaRPr>
          </a:p>
          <a:p>
            <a:r>
              <a:rPr lang="bn-IN" sz="2000" b="1" dirty="0" smtClean="0">
                <a:solidFill>
                  <a:srgbClr val="FF0000"/>
                </a:solidFill>
              </a:rPr>
              <a:t>(গ) উদ্দীপকটি “বইপড়া” প্রবন্ধের কোন দিকটির প্রতি গুরুত্বারোপ করা হয়েছে তা আলোচনা কর।</a:t>
            </a:r>
          </a:p>
          <a:p>
            <a:endParaRPr lang="bn-IN" sz="2000" b="1" dirty="0" smtClean="0">
              <a:solidFill>
                <a:srgbClr val="FF0000"/>
              </a:solidFill>
            </a:endParaRPr>
          </a:p>
          <a:p>
            <a:r>
              <a:rPr lang="bn-IN" sz="2000" b="1" dirty="0" smtClean="0">
                <a:solidFill>
                  <a:srgbClr val="FF0000"/>
                </a:solidFill>
              </a:rPr>
              <a:t>(ঘ) প্রতিটি স্কুল-কলেজে লাইব্রেরি থাকা দরকার ।বইপড়া প্রবন্ধের আলোকে মন্তব্যটির বিশ্লেষণ কর। </a:t>
            </a:r>
            <a:endParaRPr lang="en-US" sz="2000" b="1" dirty="0">
              <a:solidFill>
                <a:srgbClr val="FF0000"/>
              </a:solidFill>
            </a:endParaRPr>
          </a:p>
        </p:txBody>
      </p:sp>
    </p:spTree>
    <p:extLst>
      <p:ext uri="{BB962C8B-B14F-4D97-AF65-F5344CB8AC3E}">
        <p14:creationId xmlns:p14="http://schemas.microsoft.com/office/powerpoint/2010/main" val="492521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4395" y="683646"/>
            <a:ext cx="9727343" cy="1631216"/>
          </a:xfrm>
          <a:prstGeom prst="rect">
            <a:avLst/>
          </a:prstGeom>
          <a:noFill/>
        </p:spPr>
        <p:txBody>
          <a:bodyPr wrap="none" rtlCol="0">
            <a:spAutoFit/>
          </a:bodyPr>
          <a:lstStyle/>
          <a:p>
            <a:r>
              <a:rPr lang="bn-IN" sz="2400" dirty="0" smtClean="0">
                <a:solidFill>
                  <a:srgbClr val="FF0000"/>
                </a:solidFill>
              </a:rPr>
              <a:t>(ক) জ্ঞানমূলকঃ</a:t>
            </a:r>
          </a:p>
          <a:p>
            <a:endParaRPr lang="bn-IN" sz="2400" dirty="0" smtClean="0"/>
          </a:p>
          <a:p>
            <a:r>
              <a:rPr lang="bn-IN" sz="2800" dirty="0" smtClean="0"/>
              <a:t>প্রশ্নঃ</a:t>
            </a:r>
            <a:r>
              <a:rPr lang="bn-IN" sz="2400" dirty="0" smtClean="0"/>
              <a:t> </a:t>
            </a:r>
            <a:r>
              <a:rPr lang="en-US" sz="2400" dirty="0" err="1" smtClean="0"/>
              <a:t>প্রমথ</a:t>
            </a:r>
            <a:r>
              <a:rPr lang="en-US" sz="2400" dirty="0" smtClean="0"/>
              <a:t> </a:t>
            </a:r>
            <a:r>
              <a:rPr lang="en-US" sz="2400" dirty="0" err="1" smtClean="0"/>
              <a:t>চৌধুরী</a:t>
            </a:r>
            <a:r>
              <a:rPr lang="en-US" sz="2400" dirty="0" smtClean="0"/>
              <a:t> </a:t>
            </a:r>
            <a:r>
              <a:rPr lang="en-US" sz="2400" dirty="0" err="1" smtClean="0"/>
              <a:t>কলকাতা</a:t>
            </a:r>
            <a:r>
              <a:rPr lang="en-US" sz="2400" dirty="0" smtClean="0"/>
              <a:t> </a:t>
            </a:r>
            <a:r>
              <a:rPr lang="en-US" sz="2400" dirty="0" err="1" smtClean="0"/>
              <a:t>বিশ্ববিদ্যালয়</a:t>
            </a:r>
            <a:r>
              <a:rPr lang="en-US" sz="2400" dirty="0" smtClean="0"/>
              <a:t> </a:t>
            </a:r>
            <a:r>
              <a:rPr lang="en-US" sz="2400" dirty="0" err="1" smtClean="0"/>
              <a:t>থেকে</a:t>
            </a:r>
            <a:r>
              <a:rPr lang="en-US" sz="2400" dirty="0" smtClean="0"/>
              <a:t> </a:t>
            </a:r>
            <a:r>
              <a:rPr lang="en-US" sz="2400" dirty="0" err="1" smtClean="0"/>
              <a:t>কোন</a:t>
            </a:r>
            <a:r>
              <a:rPr lang="en-US" sz="2400" dirty="0" smtClean="0"/>
              <a:t> </a:t>
            </a:r>
            <a:r>
              <a:rPr lang="en-US" sz="2400" dirty="0" err="1" smtClean="0"/>
              <a:t>পদক</a:t>
            </a:r>
            <a:r>
              <a:rPr lang="en-US" sz="2400" dirty="0" smtClean="0"/>
              <a:t> </a:t>
            </a:r>
            <a:r>
              <a:rPr lang="en-US" sz="2400" dirty="0" err="1" smtClean="0"/>
              <a:t>লাভ</a:t>
            </a:r>
            <a:r>
              <a:rPr lang="en-US" sz="2400" dirty="0" smtClean="0"/>
              <a:t> </a:t>
            </a:r>
            <a:r>
              <a:rPr lang="en-US" sz="2400" dirty="0" err="1" smtClean="0"/>
              <a:t>করেন</a:t>
            </a:r>
            <a:r>
              <a:rPr lang="en-US" sz="2400" dirty="0" smtClean="0"/>
              <a:t> </a:t>
            </a:r>
            <a:r>
              <a:rPr lang="bn-IN" sz="2400" dirty="0" smtClean="0"/>
              <a:t>?</a:t>
            </a:r>
          </a:p>
          <a:p>
            <a:r>
              <a:rPr lang="bn-IN" sz="2400" dirty="0" smtClean="0"/>
              <a:t>উত্ত</a:t>
            </a:r>
            <a:r>
              <a:rPr lang="en-US" sz="2400" dirty="0" err="1" smtClean="0"/>
              <a:t>রঃ</a:t>
            </a:r>
            <a:r>
              <a:rPr lang="bn-IN" sz="2400" dirty="0" smtClean="0"/>
              <a:t> প্রমথ চৌধুরী কলকাতা বিশ্ববিদ্যালয়</a:t>
            </a:r>
            <a:r>
              <a:rPr lang="en-US" sz="2400" dirty="0" smtClean="0"/>
              <a:t> </a:t>
            </a:r>
            <a:r>
              <a:rPr lang="en-US" sz="2400" dirty="0" err="1" smtClean="0"/>
              <a:t>থেকে‘জগত্তারিনী</a:t>
            </a:r>
            <a:r>
              <a:rPr lang="en-US" sz="2400" dirty="0" smtClean="0"/>
              <a:t> </a:t>
            </a:r>
            <a:r>
              <a:rPr lang="en-US" sz="2400" dirty="0" err="1" smtClean="0"/>
              <a:t>স্বর্নপদক’লাভ</a:t>
            </a:r>
            <a:r>
              <a:rPr lang="en-US" sz="2400" dirty="0" smtClean="0"/>
              <a:t> </a:t>
            </a:r>
            <a:r>
              <a:rPr lang="en-US" sz="2400" dirty="0" err="1" smtClean="0"/>
              <a:t>করেন</a:t>
            </a:r>
            <a:r>
              <a:rPr lang="bn-IN" sz="2400" dirty="0" smtClean="0"/>
              <a:t>।</a:t>
            </a:r>
          </a:p>
        </p:txBody>
      </p:sp>
      <p:sp>
        <p:nvSpPr>
          <p:cNvPr id="6" name="TextBox 5"/>
          <p:cNvSpPr txBox="1"/>
          <p:nvPr/>
        </p:nvSpPr>
        <p:spPr>
          <a:xfrm>
            <a:off x="1494395" y="2237918"/>
            <a:ext cx="2710999" cy="830997"/>
          </a:xfrm>
          <a:prstGeom prst="rect">
            <a:avLst/>
          </a:prstGeom>
          <a:noFill/>
        </p:spPr>
        <p:txBody>
          <a:bodyPr wrap="none" rtlCol="0">
            <a:spAutoFit/>
          </a:bodyPr>
          <a:lstStyle/>
          <a:p>
            <a:endParaRPr lang="bn-IN" sz="2400" dirty="0" smtClean="0">
              <a:solidFill>
                <a:srgbClr val="FF0000"/>
              </a:solidFill>
            </a:endParaRPr>
          </a:p>
          <a:p>
            <a:r>
              <a:rPr lang="bn-IN" sz="2400" dirty="0" smtClean="0">
                <a:solidFill>
                  <a:srgbClr val="FF0000"/>
                </a:solidFill>
              </a:rPr>
              <a:t>(খ) অনুধাবনমুলকঃ</a:t>
            </a:r>
            <a:endParaRPr lang="en-US" sz="2400" dirty="0">
              <a:solidFill>
                <a:srgbClr val="FF0000"/>
              </a:solidFill>
            </a:endParaRPr>
          </a:p>
        </p:txBody>
      </p:sp>
      <p:sp>
        <p:nvSpPr>
          <p:cNvPr id="7" name="TextBox 6"/>
          <p:cNvSpPr txBox="1"/>
          <p:nvPr/>
        </p:nvSpPr>
        <p:spPr>
          <a:xfrm>
            <a:off x="1494395" y="2653416"/>
            <a:ext cx="10102446" cy="3170099"/>
          </a:xfrm>
          <a:prstGeom prst="rect">
            <a:avLst/>
          </a:prstGeom>
          <a:noFill/>
        </p:spPr>
        <p:txBody>
          <a:bodyPr wrap="none" rtlCol="0">
            <a:spAutoFit/>
          </a:bodyPr>
          <a:lstStyle/>
          <a:p>
            <a:endParaRPr lang="bn-IN" sz="2400" dirty="0" smtClean="0"/>
          </a:p>
          <a:p>
            <a:r>
              <a:rPr lang="bn-IN" sz="2800" dirty="0" smtClean="0"/>
              <a:t>প্রশ্নঃ</a:t>
            </a:r>
            <a:r>
              <a:rPr lang="bn-IN" sz="2400" dirty="0" smtClean="0"/>
              <a:t>"দেহরক্ষা </a:t>
            </a:r>
            <a:r>
              <a:rPr lang="bn-IN" sz="2400" dirty="0"/>
              <a:t>সকলেরই কর্তব্য কিন্তু </a:t>
            </a:r>
            <a:r>
              <a:rPr lang="bn-IN" sz="2400" dirty="0" smtClean="0"/>
              <a:t>আত্মরক্ষার </a:t>
            </a:r>
            <a:r>
              <a:rPr lang="bn-IN" sz="2400" dirty="0"/>
              <a:t>অবর্তব্যলয়” -কথাটির অর্থ </a:t>
            </a:r>
            <a:r>
              <a:rPr lang="bn-IN" sz="2400" dirty="0" smtClean="0"/>
              <a:t>কি?</a:t>
            </a:r>
          </a:p>
          <a:p>
            <a:endParaRPr lang="bn-IN" sz="2000" dirty="0" smtClean="0"/>
          </a:p>
          <a:p>
            <a:r>
              <a:rPr lang="bn-IN" sz="2400" dirty="0" smtClean="0"/>
              <a:t>উত্তরঃ </a:t>
            </a:r>
            <a:r>
              <a:rPr lang="bn-IN" sz="2000" dirty="0" smtClean="0"/>
              <a:t>লেখক এখানে মনের দাবি পূরনে সাহিত্যের গুরুত্ব তুলে ধরতে আলোচ্য উক্তিটি</a:t>
            </a:r>
          </a:p>
          <a:p>
            <a:r>
              <a:rPr lang="bn-IN" sz="2000" dirty="0" smtClean="0"/>
              <a:t>করেছেন’উদরপূর্তিতে মানুষ সম্পূর্ণ মনোতুষ্টি হয় না, আমরা যদি আমাদের উদরের </a:t>
            </a:r>
          </a:p>
          <a:p>
            <a:r>
              <a:rPr lang="bn-IN" sz="2000" dirty="0" smtClean="0"/>
              <a:t>রক্ষা না করি তবে আমাদের দেহ বাঁচবে না। ঠিক তেমনি মনের দাবি রক্ষা না </a:t>
            </a:r>
          </a:p>
          <a:p>
            <a:r>
              <a:rPr lang="bn-IN" sz="2000" dirty="0" smtClean="0"/>
              <a:t>করলে আত্নাও বাঁচবে না। আর মনের দাবি পুরনে আমাদের </a:t>
            </a:r>
          </a:p>
          <a:p>
            <a:r>
              <a:rPr lang="bn-IN" sz="2000" dirty="0" smtClean="0"/>
              <a:t>স্যাহিত্যের রস গ্রহণ করতেই হবে। </a:t>
            </a:r>
            <a:endParaRPr lang="bn-IN" sz="2000" dirty="0"/>
          </a:p>
          <a:p>
            <a:r>
              <a:rPr lang="bn-IN" sz="2400" dirty="0" smtClean="0"/>
              <a:t> </a:t>
            </a:r>
            <a:endParaRPr lang="en-US" sz="2400" dirty="0"/>
          </a:p>
        </p:txBody>
      </p:sp>
    </p:spTree>
    <p:extLst>
      <p:ext uri="{BB962C8B-B14F-4D97-AF65-F5344CB8AC3E}">
        <p14:creationId xmlns:p14="http://schemas.microsoft.com/office/powerpoint/2010/main" val="13659995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3891" y="1139484"/>
            <a:ext cx="10775851" cy="6155531"/>
          </a:xfrm>
          <a:prstGeom prst="rect">
            <a:avLst/>
          </a:prstGeom>
          <a:noFill/>
        </p:spPr>
        <p:txBody>
          <a:bodyPr wrap="square" rtlCol="0">
            <a:spAutoFit/>
          </a:bodyPr>
          <a:lstStyle/>
          <a:p>
            <a:r>
              <a:rPr lang="bn-IN" sz="2400" b="1" dirty="0">
                <a:solidFill>
                  <a:srgbClr val="FF0000"/>
                </a:solidFill>
              </a:rPr>
              <a:t>(</a:t>
            </a:r>
            <a:r>
              <a:rPr lang="bn-IN" sz="2400" b="1" dirty="0" smtClean="0">
                <a:solidFill>
                  <a:srgbClr val="FF0000"/>
                </a:solidFill>
              </a:rPr>
              <a:t>গ)প্রয়োগমূলকঃ</a:t>
            </a:r>
          </a:p>
          <a:p>
            <a:endParaRPr lang="bn-IN" sz="2000" dirty="0" smtClean="0"/>
          </a:p>
          <a:p>
            <a:r>
              <a:rPr lang="bn-IN" sz="2800" dirty="0" smtClean="0"/>
              <a:t>প্রশ্নঃ</a:t>
            </a:r>
            <a:r>
              <a:rPr lang="bn-IN" sz="2400" dirty="0" smtClean="0"/>
              <a:t> উদ্দীপকটি </a:t>
            </a:r>
            <a:r>
              <a:rPr lang="bn-IN" sz="2400" dirty="0"/>
              <a:t>“বইপড়া” প্রবন্ধের কোন দিকটির প্রতি গুরুত্বারোপ করা হয়েছে তা আলোচনা </a:t>
            </a:r>
            <a:r>
              <a:rPr lang="bn-IN" sz="2400" dirty="0" smtClean="0"/>
              <a:t>কর।</a:t>
            </a:r>
          </a:p>
          <a:p>
            <a:endParaRPr lang="bn-IN" sz="2000" dirty="0" smtClean="0"/>
          </a:p>
          <a:p>
            <a:r>
              <a:rPr lang="bn-IN" sz="2400" b="1" dirty="0" smtClean="0"/>
              <a:t>উত্তরঃ</a:t>
            </a:r>
            <a:r>
              <a:rPr lang="bn-IN" b="1" dirty="0" smtClean="0"/>
              <a:t> উদ্দীপকে “বই পড়া”  প্রবন্ধের লাইব্রেরি প্রতিষ্ঠার দিকটির প্রতি গুরুত্বারোপ করা হয়েছে। আমাদের বর্তমান শিক্ষা পদ্ধতিতে গলাধঃকরণ করানো হয়।কারণ  অবিভাবকরা তাদের সন্তানদের বিদ্যালয়ের দারস্থ করেই এ বিশ্বাসে নিশ্চিত থাকেন যে, সেখানে তারা বিপুল পরিমান বিদ্যার ধন লাভ করে ফিরে আসবে যার সুবাদে তারা বাকি জীবন আরামে কাটিয়ে দিতে পারবে।কিন্তু বিশিষ্ট সাহিত্যিক প্রমথ চৌধুরীর “বই পড়া” প্রবন্ধে লাইব্রেরিকে স্কুল-কলেজের উপরে স্থান দেয়া হয়েছে।</a:t>
            </a:r>
          </a:p>
          <a:p>
            <a:endParaRPr lang="bn-IN" b="1" dirty="0" smtClean="0"/>
          </a:p>
          <a:p>
            <a:r>
              <a:rPr lang="bn-IN" b="1" dirty="0" smtClean="0"/>
              <a:t>কারন একটি লাইব্রেরি হচ্ছে অপরিমিতো জ্ঞানের ভান্ডার।স্কুল-কলেজে যাই বাধ্য হয়ে।</a:t>
            </a:r>
          </a:p>
          <a:p>
            <a:r>
              <a:rPr lang="bn-IN" b="1" dirty="0" smtClean="0"/>
              <a:t>ফলে সেখান থেকে যে জ্ঞান আমরা আহরণ করি, তা বাধ্য হয়ে করি।কিন্তু লাইব্রেরিতে মানুষ যায় মনের তাগিদে।</a:t>
            </a:r>
          </a:p>
          <a:p>
            <a:r>
              <a:rPr lang="bn-IN" b="1" dirty="0" smtClean="0"/>
              <a:t>ফলে সেখান থেকে যে জ্ঞান অর্জিত হয়, তা মনের ওপর বেশি প্রভাব ফেলে।উদ্দীপকে বলা হয়েছে, আবরার ইদানিং</a:t>
            </a:r>
          </a:p>
          <a:p>
            <a:r>
              <a:rPr lang="bn-IN" b="1" dirty="0" smtClean="0"/>
              <a:t>পড়াশোনায় খুব আগ্রহী হয়েছে।তার প্রধান কারণ আবরারের বিদ্যালয়ে লাইব্রেরি স্থাপন। </a:t>
            </a:r>
          </a:p>
          <a:p>
            <a:r>
              <a:rPr lang="bn-IN" b="1" dirty="0" smtClean="0"/>
              <a:t>এখন আবরার পাঠ্য বই ছাড়াও আরো অনেক বই পড়ে।তাই ক্লাসের পড়াও বোঝে। অথচ লাইব্রেরি স্থাপনের আগে </a:t>
            </a:r>
          </a:p>
          <a:p>
            <a:r>
              <a:rPr lang="bn-IN" b="1" dirty="0" smtClean="0"/>
              <a:t>এমনটি ছিল না। সবমিলিয়ে উদ্দীপকে এবং “বই পড়া” প্রবন্ধে উভয় ক্ষেত্রে লাইব্রেরির গুরুত্ব প্রকাশ পেয়েছে।   </a:t>
            </a:r>
          </a:p>
          <a:p>
            <a:r>
              <a:rPr lang="bn-IN" b="1" dirty="0" smtClean="0"/>
              <a:t> </a:t>
            </a:r>
          </a:p>
          <a:p>
            <a:r>
              <a:rPr lang="bn-IN" b="1" dirty="0" smtClean="0"/>
              <a:t>  </a:t>
            </a:r>
          </a:p>
          <a:p>
            <a:r>
              <a:rPr lang="bn-IN" sz="2000" dirty="0" smtClean="0">
                <a:solidFill>
                  <a:srgbClr val="C20E9B"/>
                </a:solidFill>
              </a:rPr>
              <a:t> </a:t>
            </a:r>
            <a:endParaRPr lang="en-US" sz="2000" dirty="0">
              <a:solidFill>
                <a:srgbClr val="C20E9B"/>
              </a:solidFill>
            </a:endParaRPr>
          </a:p>
        </p:txBody>
      </p:sp>
    </p:spTree>
    <p:extLst>
      <p:ext uri="{BB962C8B-B14F-4D97-AF65-F5344CB8AC3E}">
        <p14:creationId xmlns:p14="http://schemas.microsoft.com/office/powerpoint/2010/main" val="112566619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502</TotalTime>
  <Words>893</Words>
  <Application>Microsoft Office PowerPoint</Application>
  <PresentationFormat>Custom</PresentationFormat>
  <Paragraphs>97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Minarul Is</dc:creator>
  <cp:lastModifiedBy>Minarul Is</cp:lastModifiedBy>
  <cp:revision>80</cp:revision>
  <dcterms:created xsi:type="dcterms:W3CDTF">2020-03-15T05:46:19Z</dcterms:created>
  <dcterms:modified xsi:type="dcterms:W3CDTF">2020-05-12T11:41:32Z</dcterms:modified>
</cp:coreProperties>
</file>