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25"/>
  </p:notesMasterIdLst>
  <p:sldIdLst>
    <p:sldId id="282" r:id="rId2"/>
    <p:sldId id="256" r:id="rId3"/>
    <p:sldId id="403" r:id="rId4"/>
    <p:sldId id="274" r:id="rId5"/>
    <p:sldId id="269" r:id="rId6"/>
    <p:sldId id="385" r:id="rId7"/>
    <p:sldId id="395" r:id="rId8"/>
    <p:sldId id="400" r:id="rId9"/>
    <p:sldId id="425" r:id="rId10"/>
    <p:sldId id="428" r:id="rId11"/>
    <p:sldId id="423" r:id="rId12"/>
    <p:sldId id="421" r:id="rId13"/>
    <p:sldId id="368" r:id="rId14"/>
    <p:sldId id="406" r:id="rId15"/>
    <p:sldId id="422" r:id="rId16"/>
    <p:sldId id="276" r:id="rId17"/>
    <p:sldId id="415" r:id="rId18"/>
    <p:sldId id="419" r:id="rId19"/>
    <p:sldId id="420" r:id="rId20"/>
    <p:sldId id="270" r:id="rId21"/>
    <p:sldId id="408" r:id="rId22"/>
    <p:sldId id="271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0000BC"/>
    <a:srgbClr val="00CCFF"/>
    <a:srgbClr val="3333FF"/>
    <a:srgbClr val="CCFFFF"/>
    <a:srgbClr val="C2FFA3"/>
    <a:srgbClr val="CCFF66"/>
    <a:srgbClr val="99FF66"/>
    <a:srgbClr val="B3F1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94660"/>
  </p:normalViewPr>
  <p:slideViewPr>
    <p:cSldViewPr snapToGrid="0" showGuides="1">
      <p:cViewPr>
        <p:scale>
          <a:sx n="68" d="100"/>
          <a:sy n="68" d="100"/>
        </p:scale>
        <p:origin x="-1326" y="-114"/>
      </p:cViewPr>
      <p:guideLst>
        <p:guide orient="horz" pos="2205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25913-E6C3-4E51-A8A3-10C72388182A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0D7C1-5CD7-4D25-8C5E-40F3B236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5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16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58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8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20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27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29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6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5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8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8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7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9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6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6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1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9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23E5C-C145-4F31-BE6A-2D92A64C1C17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875" y="274212"/>
            <a:ext cx="4374697" cy="29238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মলিনা বিশ্বাস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মলি) </a:t>
            </a:r>
          </a:p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(গণিত ও বিজ্ঞান )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বনগ্রাম মাধ্যমিক বিদ্যালয়           </a:t>
            </a: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খোকসা, কুষ্টিয়া 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    মোবাইলঃ   ০১৭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৪৭৪৮৯৪৯২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bn-BD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86524" y="3519282"/>
            <a:ext cx="4659002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শ্রেণিঃ  নবম     </a:t>
            </a:r>
            <a:endParaRPr lang="bn-BD" sz="280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উচ্চতর গণিত   </a:t>
            </a:r>
          </a:p>
          <a:p>
            <a:pPr>
              <a:buFont typeface="Calibri" panose="020F0502020204030204" pitchFamily="34" charset="0"/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 একাদশ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80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স্থানাংক জ্যামিতি)              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সরলরেখার সমীকরণ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0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20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ইং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সময়ঃ  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মিনিট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/>
          </a:p>
        </p:txBody>
      </p:sp>
      <p:pic>
        <p:nvPicPr>
          <p:cNvPr id="6" name="Picture 2" descr="C:\Users\Tumpa\Desktop\Mo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6776" y="274212"/>
            <a:ext cx="2155086" cy="2089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2887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8473" y="240909"/>
                <a:ext cx="8651631" cy="1611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প্রশ্নঃ একটি সরলরেখা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2x+3y+7 = 0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এবং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3x-2y+2 =0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রেখার ছেদবিন্দু দিয়ে যায় এবং ঋনাত্নক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অক্ষের সাথে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45</m:t>
                        </m:r>
                      </m:e>
                      <m:sup>
                        <m:r>
                          <a:rPr lang="bn-IN" sz="32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কোণ উৎপন্ন করে। সরলরেখার সমীকরণ নির্ণয় কর।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73" y="240909"/>
                <a:ext cx="8651631" cy="1611852"/>
              </a:xfrm>
              <a:prstGeom prst="rect">
                <a:avLst/>
              </a:prstGeom>
              <a:blipFill rotWithShape="1">
                <a:blip r:embed="rId2"/>
                <a:stretch>
                  <a:fillRect l="-1762" t="-6818" r="-211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7285" y="2050497"/>
                <a:ext cx="8876715" cy="4573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দেওয়া আছে,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2x+3y+7 =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0…(i)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3x-2y+2 =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0….(ii)</a:t>
                </a:r>
              </a:p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4x+6y+14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0 [ (i)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নংকে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(ii)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নংকে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দ্বারা গুন করে যোগ করি, 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9x-6y+6    = 0</a:t>
                </a:r>
              </a:p>
              <a:p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2800" dirty="0"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13x  +20 =0 </a:t>
                </a:r>
              </a:p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800" dirty="0"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13x  = -20 </a:t>
                </a:r>
              </a:p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800" dirty="0"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x   =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(i)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নং সমীকরণে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bn-IN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এর মান বসিয়ে পাই, </a:t>
                </a:r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2.</a:t>
                </a:r>
                <a:r>
                  <a:rPr lang="en-US" sz="28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13</m:t>
                        </m:r>
                      </m:den>
                    </m:f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+3y+7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0 </a:t>
                </a:r>
              </a:p>
              <a:p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3y +7 =0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85" y="2050497"/>
                <a:ext cx="8876715" cy="4573560"/>
              </a:xfrm>
              <a:prstGeom prst="rect">
                <a:avLst/>
              </a:prstGeom>
              <a:blipFill rotWithShape="1">
                <a:blip r:embed="rId3"/>
                <a:stretch>
                  <a:fillRect l="-1786" t="-2397" b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351690" y="3390313"/>
            <a:ext cx="3010488" cy="518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6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0" y="0"/>
                <a:ext cx="9144000" cy="7257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    বা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3200" dirty="0"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3y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40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13</m:t>
                        </m:r>
                      </m:den>
                    </m:f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7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3200" dirty="0"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3y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40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91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    বা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y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13</m:t>
                        </m:r>
                        <m:r>
                          <a:rPr lang="en-US" sz="32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    বা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y   = 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bn-IN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ছেদবিন্দু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32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ঢাল ,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m = tan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135</m:t>
                        </m:r>
                      </m:e>
                      <m:sup>
                        <m:r>
                          <a:rPr lang="en-US" sz="32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 -1</a:t>
                </a:r>
              </a:p>
              <a:p>
                <a:r>
                  <a:rPr lang="bn-IN" sz="3200" dirty="0" smtClean="0">
                    <a:cs typeface="NikoshBAN" pitchFamily="2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bn-IN" sz="3200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IN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3200" dirty="0" smtClean="0">
                    <a:cs typeface="NikoshBAN" pitchFamily="2" charset="0"/>
                  </a:rPr>
                  <a:t> সরলরেখার সমীকরণ  </a:t>
                </a:r>
                <a14:m>
                  <m:oMath xmlns:m="http://schemas.openxmlformats.org/officeDocument/2006/math">
                    <m:r>
                      <a:rPr lang="bn-IN" sz="3200" i="1" dirty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 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    বা, </a:t>
                </a:r>
                <a:r>
                  <a:rPr lang="bn-IN" sz="3200" dirty="0" smtClean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-1(x </a:t>
                </a:r>
                <a14:m>
                  <m:oMath xmlns:m="http://schemas.openxmlformats.org/officeDocument/2006/math">
                    <m:r>
                      <a:rPr lang="en-US" sz="3200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13</m:t>
                        </m:r>
                      </m:den>
                    </m:f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    বা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3200" dirty="0"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13y +17 = -13x-20</a:t>
                </a:r>
              </a:p>
              <a:p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bn-IN" sz="3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13x+13y+37 =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ইহাই সরলরেখার সমীকরণ । 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7257628"/>
              </a:xfrm>
              <a:prstGeom prst="rect">
                <a:avLst/>
              </a:prstGeom>
              <a:blipFill rotWithShape="1">
                <a:blip r:embed="rId2"/>
                <a:stretch>
                  <a:fillRect l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53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7213" y="312356"/>
            <a:ext cx="86317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(k,0)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বিন্দুগামী ও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ঢালবিশিষ্ট সরলরেখার সমীকরণ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 মাধ্যমে নির্ণয় কর। যদি রেখাটি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(5,6)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বিন্দুগামী হয় তবে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 মান নির্ণয় কর।  </a:t>
            </a:r>
            <a:endParaRPr lang="bn-IN" sz="32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4910" y="2553969"/>
                <a:ext cx="8314006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দেওয়া আছে, ঢাল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m 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k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এবং নিদিষ্ট বিন্দু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(k,0)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রেখাটির সমীকরণ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800" dirty="0" smtClean="0">
                    <a:cs typeface="NikoshBAN" pitchFamily="2" charset="0"/>
                  </a:rPr>
                  <a:t> 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2800" dirty="0" smtClean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0</m:t>
                    </m:r>
                  </m:oMath>
                </a14:m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x - k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y  =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kx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  <a:cs typeface="NikoshBAN" pitchFamily="2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y  =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k(x </a:t>
                </a:r>
                <a:r>
                  <a:rPr lang="en-US" sz="2400" dirty="0" smtClean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kx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  <a:cs typeface="NikoshBAN" pitchFamily="2" charset="0"/>
                          </a:rPr>
                          <m:t>𝑘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= 0 ……..(i)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10" y="2553969"/>
                <a:ext cx="8314006" cy="3477875"/>
              </a:xfrm>
              <a:prstGeom prst="rect">
                <a:avLst/>
              </a:prstGeom>
              <a:blipFill rotWithShape="1">
                <a:blip r:embed="rId2"/>
                <a:stretch>
                  <a:fillRect l="-1833" t="-3158" r="-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68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236197" y="859454"/>
                <a:ext cx="6599508" cy="501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5k</a:t>
                </a:r>
                <a:r>
                  <a:rPr lang="en-US" sz="3200" dirty="0" smtClean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6</m:t>
                    </m:r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  <m:t>𝑘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           = 0</a:t>
                </a: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32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  <m:t>𝑘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5k +6              = 0 </a:t>
                </a: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32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  <m:t>𝑘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cs typeface="NikoshBAN" pitchFamily="2" charset="0"/>
                      </a:rPr>
                      <m:t>k</m:t>
                    </m:r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2</m:t>
                    </m:r>
                  </m:oMath>
                </a14:m>
                <a:r>
                  <a:rPr lang="en-US" sz="32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k +6 </a:t>
                </a:r>
                <a:r>
                  <a:rPr lang="en-US" sz="32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   = </a:t>
                </a:r>
                <a:r>
                  <a:rPr lang="en-US" sz="32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0 </a:t>
                </a: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sz="3200" dirty="0" smtClean="0">
                    <a:cs typeface="NikoshBAN" pitchFamily="2" charset="0"/>
                  </a:rPr>
                  <a:t>K(k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>
                        <a:latin typeface="Cambria Math"/>
                        <a:cs typeface="NikoshBAN" pitchFamily="2" charset="0"/>
                      </a:rPr>
                      <m:t>3</m:t>
                    </m:r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)</m:t>
                    </m:r>
                    <m:r>
                      <a:rPr lang="en-US" sz="320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(</m:t>
                    </m:r>
                  </m:oMath>
                </a14:m>
                <a:r>
                  <a:rPr lang="en-US" sz="32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k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3) =</a:t>
                </a:r>
                <a:r>
                  <a:rPr lang="bn-IN" sz="32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0 </a:t>
                </a:r>
                <a:endParaRPr lang="en-US" sz="3200" dirty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32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cs typeface="NikoshBAN" pitchFamily="2" charset="0"/>
                  </a:rPr>
                  <a:t>(</a:t>
                </a:r>
                <a:r>
                  <a:rPr lang="en-US" sz="3200" dirty="0">
                    <a:cs typeface="NikoshBAN" pitchFamily="2" charset="0"/>
                  </a:rPr>
                  <a:t>k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>
                        <a:latin typeface="Cambria Math"/>
                        <a:cs typeface="NikoshBAN" pitchFamily="2" charset="0"/>
                      </a:rPr>
                      <m:t>3</m:t>
                    </m:r>
                    <m:r>
                      <a:rPr lang="en-US" sz="3200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3200" dirty="0">
                    <a:cs typeface="NikoshBAN" pitchFamily="2" charset="0"/>
                  </a:rPr>
                  <a:t>(k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3200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           = 0</a:t>
                </a: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32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cs typeface="NikoshBAN" pitchFamily="2" charset="0"/>
                  </a:rPr>
                  <a:t>k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>
                        <a:latin typeface="Cambria Math"/>
                        <a:cs typeface="NikoshBAN" pitchFamily="2" charset="0"/>
                      </a:rPr>
                      <m:t>3</m:t>
                    </m:r>
                  </m:oMath>
                </a14:m>
                <a:r>
                  <a:rPr lang="en-US" sz="3200" dirty="0" smtClean="0"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0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অথবা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3200" dirty="0" smtClean="0">
                    <a:cs typeface="NikoshBAN" pitchFamily="2" charset="0"/>
                  </a:rPr>
                  <a:t>k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2</m:t>
                    </m:r>
                  </m:oMath>
                </a14:m>
                <a:r>
                  <a:rPr lang="en-US" sz="32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    </a:t>
                </a:r>
                <a:r>
                  <a:rPr lang="en-US" sz="32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= </a:t>
                </a:r>
                <a:r>
                  <a:rPr lang="en-US" sz="32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0</a:t>
                </a:r>
              </a:p>
              <a:p>
                <a:r>
                  <a:rPr lang="en-US" sz="32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k = 3        </a:t>
                </a:r>
                <a:r>
                  <a:rPr lang="bn-IN" sz="32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bn-IN" sz="3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k = 2 </a:t>
                </a: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নির্ণেয় সমীকরণ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y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 k(x </a:t>
                </a:r>
                <a:r>
                  <a:rPr lang="en-US" sz="24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𝑘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sz="32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k = </a:t>
                </a:r>
                <a:r>
                  <a:rPr lang="en-US" sz="32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2,3</a:t>
                </a:r>
                <a:r>
                  <a:rPr lang="bn-IN" sz="32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 </a:t>
                </a:r>
                <a:r>
                  <a:rPr lang="en-US" sz="32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</a:p>
              <a:p>
                <a:endParaRPr lang="en-US" sz="3200" dirty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197" y="859454"/>
                <a:ext cx="6599508" cy="5016758"/>
              </a:xfrm>
              <a:prstGeom prst="rect">
                <a:avLst/>
              </a:prstGeom>
              <a:blipFill rotWithShape="1">
                <a:blip r:embed="rId2"/>
                <a:stretch>
                  <a:fillRect l="-2403" t="-2187" r="-1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73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2880" y="154866"/>
                <a:ext cx="8820443" cy="1280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প্রশ্নঃএকটি রেখা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(-2,3)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বিন্দু দিয়ে যায় এবং যার ঢাল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। রেখাটি  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যদি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(3,k)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বিন্দু দিয়েও যায় তবে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k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এর মান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কত?   </a:t>
                </a:r>
                <a:endParaRPr lang="bn-IN" sz="3200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154866"/>
                <a:ext cx="8820443" cy="1280159"/>
              </a:xfrm>
              <a:prstGeom prst="rect">
                <a:avLst/>
              </a:prstGeom>
              <a:blipFill rotWithShape="1">
                <a:blip r:embed="rId2"/>
                <a:stretch>
                  <a:fillRect l="-1728" b="-15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1352" y="1435025"/>
                <a:ext cx="8623497" cy="5484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দেওয়া আছে, ঢাল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m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এবং নিদিষ্ট বিন্দু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(-2,3)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রেখাটির সমীকরণ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 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400" dirty="0">
                    <a:cs typeface="NikoshBAN" pitchFamily="2" charset="0"/>
                  </a:rPr>
                  <a:t> </a:t>
                </a:r>
                <a:r>
                  <a:rPr lang="bn-IN" sz="2400" dirty="0" smtClean="0">
                    <a:cs typeface="NikoshBAN" pitchFamily="2" charset="0"/>
                  </a:rPr>
                  <a:t>  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32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3</m:t>
                    </m:r>
                  </m:oMath>
                </a14:m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            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k(x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+2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  বা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32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3</m:t>
                    </m:r>
                  </m:oMath>
                </a14:m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           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x +2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2y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6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x +2 </a:t>
                </a: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x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6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+2 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0 </a:t>
                </a:r>
              </a:p>
              <a:p>
                <a:r>
                  <a:rPr lang="bn-IN" sz="3200" dirty="0" smtClean="0">
                    <a:ea typeface="Cambria Math"/>
                    <a:cs typeface="Times New Roman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x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8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0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52" y="1435025"/>
                <a:ext cx="8623497" cy="5484194"/>
              </a:xfrm>
              <a:prstGeom prst="rect">
                <a:avLst/>
              </a:prstGeom>
              <a:blipFill rotWithShape="1">
                <a:blip r:embed="rId3"/>
                <a:stretch>
                  <a:fillRect l="-1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05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79912" y="667078"/>
                <a:ext cx="4625465" cy="5679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আবার,  রেখাটি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(3,k)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বিন্দুগামী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8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 = 0 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𝑘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8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= 0 </a:t>
                </a:r>
              </a:p>
              <a:p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𝑘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11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=  0 </a:t>
                </a:r>
              </a:p>
              <a:p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                =−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11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2k                 </a:t>
                </a:r>
                <a:r>
                  <a:rPr lang="bn-IN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= 11  </a:t>
                </a: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k        </a:t>
                </a:r>
                <a:r>
                  <a:rPr lang="bn-IN" sz="2800" dirty="0" smtClean="0">
                    <a:latin typeface="Times New Roman" pitchFamily="18" charset="0"/>
                    <a:cs typeface="Times New Roman" pitchFamily="18" charset="0"/>
                  </a:rPr>
                  <a:t>            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:r>
                  <a:rPr lang="bn-IN" sz="2800" dirty="0">
                    <a:latin typeface="NikoshBAN" pitchFamily="2" charset="0"/>
                    <a:ea typeface="Cambria Math"/>
                    <a:cs typeface="NikoshBAN" pitchFamily="2" charset="0"/>
                  </a:rPr>
                  <a:t>নির্ণেয়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k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bn-IN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912" y="667078"/>
                <a:ext cx="4625465" cy="5679504"/>
              </a:xfrm>
              <a:prstGeom prst="rect">
                <a:avLst/>
              </a:prstGeom>
              <a:blipFill rotWithShape="1">
                <a:blip r:embed="rId2"/>
                <a:stretch>
                  <a:fillRect l="-2767" t="-1717" b="-2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68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3208556" y="198636"/>
            <a:ext cx="2729133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900" y="4478054"/>
            <a:ext cx="88204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y-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সমান্তরাল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2x-7y+11=0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x+3y =8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রেখাদ্বয়ের ছেদবিন্দু অতিক্রমকারী সরলরেখার সমীকরণ কত?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Tumpa\Desktop\do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323" y="1071590"/>
            <a:ext cx="4895557" cy="254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23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18834" y="204043"/>
            <a:ext cx="33554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দলীয় কাজের সমাধান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8476" y="1537664"/>
                <a:ext cx="9045524" cy="48577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দেওয়া আছে,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2x-7y+11=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0….(i)   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x+3y =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8…..(ii)</a:t>
                </a:r>
                <a:endParaRPr lang="bn-IN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2x-7y+11=0 [(i)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ii)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নংকে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দ্বারা গুন করে বিয়োগ করি, </a:t>
                </a:r>
                <a:endParaRPr lang="bn-IN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2x+6y- 16 =0 </a:t>
                </a: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-13y 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-27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y   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13</m:t>
                        </m:r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x+3.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13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den>
                    </m:f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bn-IN" sz="3200" b="0" i="1" smtClean="0">
                        <a:latin typeface="Cambria Math"/>
                        <a:cs typeface="Times New Roman" pitchFamily="18" charset="0"/>
                      </a:rPr>
                      <m:t>  </m:t>
                    </m:r>
                  </m:oMath>
                </a14:m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=8</a:t>
                </a: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x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8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81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13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x 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104</m:t>
                        </m:r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81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13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13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76" y="1537664"/>
                <a:ext cx="9045524" cy="4857740"/>
              </a:xfrm>
              <a:prstGeom prst="rect">
                <a:avLst/>
              </a:prstGeom>
              <a:blipFill rotWithShape="1">
                <a:blip r:embed="rId2"/>
                <a:stretch>
                  <a:fillRect l="-1685" t="-2258" r="-2358" b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590845" y="3056645"/>
            <a:ext cx="29076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inus 8"/>
          <p:cNvSpPr/>
          <p:nvPr/>
        </p:nvSpPr>
        <p:spPr>
          <a:xfrm>
            <a:off x="590845" y="2983891"/>
            <a:ext cx="319163" cy="45719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>
            <a:off x="1228728" y="2954876"/>
            <a:ext cx="323557" cy="45719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us 10"/>
          <p:cNvSpPr/>
          <p:nvPr/>
        </p:nvSpPr>
        <p:spPr>
          <a:xfrm>
            <a:off x="1960246" y="2954876"/>
            <a:ext cx="248382" cy="149468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4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6948" y="1194314"/>
                <a:ext cx="8820443" cy="3952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2x-7y+11=0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x+3y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=8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রেখাদ্বয়ের ছেদবিন্দু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13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32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13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আবার ,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y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অক্ষের সমান্তরাল রেখার সমীকরণ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x = a </a:t>
                </a: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y-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অক্ষের সমান্তরাল ও রেখাদ্বয়ের ছেদবিন্দুগামী  সরলরেখার    সমীকরণ</a:t>
                </a:r>
                <a:r>
                  <a:rPr lang="bn-IN" sz="3200" dirty="0" smtClean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13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13x =23 </a:t>
                </a:r>
              </a:p>
              <a:p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bn-IN" sz="3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13x-23 = 0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48" y="1194314"/>
                <a:ext cx="8820443" cy="3952364"/>
              </a:xfrm>
              <a:prstGeom prst="rect">
                <a:avLst/>
              </a:prstGeom>
              <a:blipFill rotWithShape="1">
                <a:blip r:embed="rId2"/>
                <a:stretch>
                  <a:fillRect l="-1728" r="-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1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1016" y="2448296"/>
                <a:ext cx="8764172" cy="1775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প্রশ্নঃ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, 2k)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বিন্দুগামী এবং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ঢালবিশিষ্ট সরলরেখার সমীকরণ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নির্ণয় কর। যদি রেখাটি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(2,1)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বিন্দু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দ্বারা অতিক্রম করে হয়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তবে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k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এর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সম্ভাব্য মান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নির্ণয় কর।  </a:t>
                </a:r>
                <a:endParaRPr lang="bn-IN" sz="3200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16" y="2448296"/>
                <a:ext cx="8764172" cy="1775230"/>
              </a:xfrm>
              <a:prstGeom prst="rect">
                <a:avLst/>
              </a:prstGeom>
              <a:blipFill rotWithShape="1">
                <a:blip r:embed="rId2"/>
                <a:stretch>
                  <a:fillRect l="-1809" r="-1322" b="-10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208556" y="198636"/>
            <a:ext cx="2729133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 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93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581" y="411125"/>
            <a:ext cx="2646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সু-স্বাগতম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79" y="304800"/>
            <a:ext cx="1628043" cy="13602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778" y="152400"/>
            <a:ext cx="1628043" cy="1360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399"/>
            <a:ext cx="8839200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6682" y="148005"/>
            <a:ext cx="3769284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বহুনির্বাচনি প্রশ্ন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038" y="1811953"/>
            <a:ext cx="87179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i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y-2x+5 =0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রেখার ঢাল-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3x+5y = 0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রেখাটি মূলবিন্দুগামী । 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iii.A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(0,-a)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B(b,0)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হলে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রেখার সমীকরণ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ax-by=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নিচের কোনটি সঠিক?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i.  ii.   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ii., iii.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i.,iii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i.,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ii,iii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bn-I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A(-1,-2) B(7,-1)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বিন্দুগামী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সরলরেখার সমীকরণ কোনটি?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x-8y-15=0          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x+8y+15=0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x-8y+15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2x-8y-15=0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878789" y="3891230"/>
            <a:ext cx="323557" cy="365760"/>
          </a:xfrm>
          <a:prstGeom prst="ellipse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56654" y="5256623"/>
            <a:ext cx="323557" cy="365760"/>
          </a:xfrm>
          <a:prstGeom prst="ellipse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1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1354" y="2309142"/>
                <a:ext cx="8525021" cy="35505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১। ঢাল কী? </a:t>
                </a: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২। কোন সরলরেখা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অক্ষের ধনাত্নক দিকের সাথে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30</m:t>
                        </m:r>
                      </m:e>
                      <m:sup>
                        <m:r>
                          <a:rPr lang="en-US" sz="32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কোণ উৎপন্ন করলে তার ঢাল কত? 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3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)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বিন্দুদ্বয়ের সংযোগ রেখার ঢাল কত? </a:t>
                </a: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৪ । ঢাল আকৃতির সরলরেখার সমীকরণটি বল যাহা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অক্ষকে  নিদিষ্ট অংশে ছেদ করে। </a:t>
                </a: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৫। মূলবিন্দুগামী সরলরেখার সমীকরণটি বল।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54" y="2309142"/>
                <a:ext cx="8525021" cy="3550587"/>
              </a:xfrm>
              <a:prstGeom prst="rect">
                <a:avLst/>
              </a:prstGeom>
              <a:blipFill rotWithShape="1">
                <a:blip r:embed="rId2"/>
                <a:stretch>
                  <a:fillRect l="-1787" t="-2234" b="-4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99853" y="328114"/>
            <a:ext cx="3103419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79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5249" y="310713"/>
            <a:ext cx="3044516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6948" y="3135910"/>
                <a:ext cx="8947052" cy="2073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প্রশ্নঃ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একটি সরলরেখা মূলবিন্দু দিয়ে যায়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অক্ষের সাথে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135</m:t>
                        </m:r>
                      </m:e>
                      <m:sup>
                        <m:r>
                          <a:rPr lang="bn-IN" sz="32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কোণ উৎপন্ন করে তার সমীকরণ নির্ণয় কর। </a:t>
                </a:r>
              </a:p>
              <a:p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#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একটি সরলরেখার  ঢাল </a:t>
                </a:r>
                <a:r>
                  <a:rPr lang="en-US" sz="3200" dirty="0" smtClean="0">
                    <a:ln w="11430"/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এবং তা</a:t>
                </a:r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3200" dirty="0" smtClean="0">
                    <a:ln w="11430"/>
                    <a:latin typeface="Times New Roman" pitchFamily="18" charset="0"/>
                    <a:cs typeface="Times New Roman" pitchFamily="18" charset="0"/>
                  </a:rPr>
                  <a:t>3,2) 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বিন্দু দিয়ে যায় তাহলে</a:t>
                </a:r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n w="11430"/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অক্ষের ছেদিতাংশের পরিমান নির্ণয় কর।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48" y="3135910"/>
                <a:ext cx="8947052" cy="2073260"/>
              </a:xfrm>
              <a:prstGeom prst="rect">
                <a:avLst/>
              </a:prstGeom>
              <a:blipFill rotWithShape="1">
                <a:blip r:embed="rId3"/>
                <a:stretch>
                  <a:fillRect l="-1703" t="-5279" r="-68" b="-8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50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2931" y="1069146"/>
            <a:ext cx="3166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Tumpa\Desktop\New folder (2)\r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82" y="2799471"/>
            <a:ext cx="3924886" cy="27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39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umpa\Desktop\cfx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74" y="647114"/>
            <a:ext cx="7047914" cy="503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26688" y="5857632"/>
            <a:ext cx="5220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তোমরা চিত্রটি দেখে বুঝতে পারছ?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15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2873" y="3602182"/>
            <a:ext cx="347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8023" y="2802892"/>
            <a:ext cx="45272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সরলরেখার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সমীকরণ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60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30582" y="845127"/>
            <a:ext cx="3945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আচরনিক উদ্দেশ্য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0167" y="3244889"/>
            <a:ext cx="82577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ঢালের সজ্ঞা দিতে পারবে 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ঢাল আকৃতি সরলরেখার সমীকরণ নির্ণয় করতে পারবে।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ঢাল ও নিদিষ্ট বিন্দুগামী রেখার সমীকরণ বের করতে পারবে।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48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131" y="846797"/>
            <a:ext cx="2153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ঢাল এর সংজ্ঞাঃ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5421" y="2359799"/>
            <a:ext cx="547233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কোন সরলরেখার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অক্ষের ধনাত্নক দিকের সাথে যে কোণ উৎপন্ন করে তার ত্রিকোণমিতিক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tangent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কে সরলরেখার ঢাল বলে। ঢালকে সাধারণত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দ্বারা সূচিত করা হয়। 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59425" y="2176920"/>
            <a:ext cx="2975317" cy="2085591"/>
            <a:chOff x="5959425" y="2176920"/>
            <a:chExt cx="2975317" cy="2085591"/>
          </a:xfrm>
        </p:grpSpPr>
        <p:grpSp>
          <p:nvGrpSpPr>
            <p:cNvPr id="4" name="Group 3"/>
            <p:cNvGrpSpPr/>
            <p:nvPr/>
          </p:nvGrpSpPr>
          <p:grpSpPr>
            <a:xfrm>
              <a:off x="5959425" y="2176920"/>
              <a:ext cx="2975317" cy="2085591"/>
              <a:chOff x="6168683" y="4009292"/>
              <a:chExt cx="2975317" cy="2085591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6386732" y="5233183"/>
                <a:ext cx="2377440" cy="9847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7600070" y="4193958"/>
                <a:ext cx="182880" cy="17848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6752492" y="4262511"/>
                <a:ext cx="1350499" cy="14630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ight Brace 8"/>
              <p:cNvSpPr/>
              <p:nvPr/>
            </p:nvSpPr>
            <p:spPr>
              <a:xfrm>
                <a:off x="7684477" y="4769422"/>
                <a:ext cx="193431" cy="512997"/>
              </a:xfrm>
              <a:prstGeom prst="rightBrac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102991" y="4009292"/>
                <a:ext cx="4360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707902" y="5244906"/>
                <a:ext cx="4360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7758332" y="5725551"/>
                    <a:ext cx="43609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58332" y="5725551"/>
                    <a:ext cx="436098" cy="369332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6168683" y="5356219"/>
                    <a:ext cx="43609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68683" y="5356219"/>
                    <a:ext cx="436098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TextBox 13"/>
              <p:cNvSpPr txBox="1"/>
              <p:nvPr/>
            </p:nvSpPr>
            <p:spPr>
              <a:xfrm>
                <a:off x="6921304" y="5699201"/>
                <a:ext cx="4360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564901" y="4077845"/>
                <a:ext cx="4360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877908" y="4809365"/>
                <a:ext cx="4360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V="1">
                <a:off x="7239584" y="5132530"/>
                <a:ext cx="207499" cy="461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7343333" y="5132530"/>
                <a:ext cx="103751" cy="1498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172763" y="3154515"/>
                  <a:ext cx="436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2763" y="3154515"/>
                  <a:ext cx="436098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4481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26610" y="1540783"/>
            <a:ext cx="89611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অক্ষ থেকে একটি নিদিষ্ট অংশ ছেদ করে এবং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অক্ষের সাথে ধনাত্নক কোণ উৎপন্ন করে এরূপ সরলরেখার সমীকরণ 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 =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mx+c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Note: i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সরলরেখাটির ঢাল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m   ii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সর্বদা সসীম </a:t>
            </a:r>
            <a:endParaRPr lang="bn-I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iii.C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=0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হলে সরলরেখাটি মূলবিন্দুগামী এবং সরলরেখাটির সমীকরণ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 = mx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iv. C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হচ্ছে অক্ষ থেকে কর্তিত অংশের পরিমাণ।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77131" y="581560"/>
            <a:ext cx="53468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ঢাল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আকৃতি সরলরেখার সমীকরণ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168683" y="4009292"/>
            <a:ext cx="2975317" cy="2085591"/>
            <a:chOff x="6168683" y="4009292"/>
            <a:chExt cx="2975317" cy="20855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7382021" y="4994031"/>
                  <a:ext cx="436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2021" y="4994031"/>
                  <a:ext cx="436098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" name="Group 30"/>
            <p:cNvGrpSpPr/>
            <p:nvPr/>
          </p:nvGrpSpPr>
          <p:grpSpPr>
            <a:xfrm>
              <a:off x="6168683" y="4009292"/>
              <a:ext cx="2975317" cy="2085591"/>
              <a:chOff x="6168683" y="4009292"/>
              <a:chExt cx="2975317" cy="2085591"/>
            </a:xfrm>
          </p:grpSpPr>
          <p:cxnSp>
            <p:nvCxnSpPr>
              <p:cNvPr id="4" name="Straight Connector 3"/>
              <p:cNvCxnSpPr/>
              <p:nvPr/>
            </p:nvCxnSpPr>
            <p:spPr>
              <a:xfrm flipV="1">
                <a:off x="6386732" y="5233183"/>
                <a:ext cx="2377440" cy="9847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7600070" y="4193958"/>
                <a:ext cx="182880" cy="17848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6752492" y="4262511"/>
                <a:ext cx="1350499" cy="14630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ight Brace 11"/>
              <p:cNvSpPr/>
              <p:nvPr/>
            </p:nvSpPr>
            <p:spPr>
              <a:xfrm>
                <a:off x="7684477" y="4769422"/>
                <a:ext cx="193431" cy="512997"/>
              </a:xfrm>
              <a:prstGeom prst="rightBrac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102991" y="4009292"/>
                <a:ext cx="4360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707902" y="5244906"/>
                <a:ext cx="4360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7758332" y="5725551"/>
                    <a:ext cx="43609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58332" y="5725551"/>
                    <a:ext cx="436098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6168683" y="5356219"/>
                    <a:ext cx="43609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68683" y="5356219"/>
                    <a:ext cx="436098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Box 18"/>
              <p:cNvSpPr txBox="1"/>
              <p:nvPr/>
            </p:nvSpPr>
            <p:spPr>
              <a:xfrm>
                <a:off x="6921304" y="5699201"/>
                <a:ext cx="4360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564901" y="4077845"/>
                <a:ext cx="4360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877908" y="4809365"/>
                <a:ext cx="4360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flipV="1">
                <a:off x="7239584" y="5132530"/>
                <a:ext cx="207499" cy="461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7343333" y="5132530"/>
                <a:ext cx="103751" cy="1498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6787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umpa\Desktop\n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29997" y="360614"/>
            <a:ext cx="3779449" cy="632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5862" y="289172"/>
                <a:ext cx="8427718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একটি  সরলরেখার ঢাল এবং সরলরেখাটি বিন্দু দিয়ে গেলে সরলরেখাটির  সমীকরণ,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 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62" y="289172"/>
                <a:ext cx="8427718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1808" t="-7345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53218" y="872198"/>
            <a:ext cx="8609428" cy="4555438"/>
            <a:chOff x="1765495" y="1266092"/>
            <a:chExt cx="7097152" cy="2175988"/>
          </a:xfrm>
        </p:grpSpPr>
        <p:sp>
          <p:nvSpPr>
            <p:cNvPr id="2" name="Rectangle 1"/>
            <p:cNvSpPr/>
            <p:nvPr/>
          </p:nvSpPr>
          <p:spPr>
            <a:xfrm>
              <a:off x="2152357" y="1266092"/>
              <a:ext cx="5866227" cy="8018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সরলরেখা 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" name="Straight Connector 4"/>
            <p:cNvCxnSpPr>
              <a:stCxn id="2" idx="2"/>
            </p:cNvCxnSpPr>
            <p:nvPr/>
          </p:nvCxnSpPr>
          <p:spPr>
            <a:xfrm flipH="1">
              <a:off x="5085470" y="2067951"/>
              <a:ext cx="1" cy="4923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152357" y="2560320"/>
              <a:ext cx="58662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152357" y="2560320"/>
              <a:ext cx="0" cy="4220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967089" y="2560320"/>
              <a:ext cx="0" cy="4220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006905" y="2560320"/>
              <a:ext cx="0" cy="4220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8018584" y="2560320"/>
              <a:ext cx="0" cy="4220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765495" y="2994632"/>
              <a:ext cx="10339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অক্ষের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80226" y="3041970"/>
              <a:ext cx="1160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অক্ষের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05047" y="3005127"/>
              <a:ext cx="13258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মূলবিন্দুগামী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36898" y="2992846"/>
              <a:ext cx="20257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উভয় অক্ষকে ছেদকারী 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1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39065</TotalTime>
  <Words>1371</Words>
  <Application>Microsoft Office PowerPoint</Application>
  <PresentationFormat>On-screen Show (4:3)</PresentationFormat>
  <Paragraphs>156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Tumpa</cp:lastModifiedBy>
  <cp:revision>4067</cp:revision>
  <dcterms:created xsi:type="dcterms:W3CDTF">2015-11-14T15:10:43Z</dcterms:created>
  <dcterms:modified xsi:type="dcterms:W3CDTF">2020-05-13T16:29:04Z</dcterms:modified>
</cp:coreProperties>
</file>