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20"/>
  </p:notesMasterIdLst>
  <p:sldIdLst>
    <p:sldId id="301" r:id="rId2"/>
    <p:sldId id="257" r:id="rId3"/>
    <p:sldId id="280" r:id="rId4"/>
    <p:sldId id="311" r:id="rId5"/>
    <p:sldId id="296" r:id="rId6"/>
    <p:sldId id="304" r:id="rId7"/>
    <p:sldId id="303" r:id="rId8"/>
    <p:sldId id="302" r:id="rId9"/>
    <p:sldId id="307" r:id="rId10"/>
    <p:sldId id="308" r:id="rId11"/>
    <p:sldId id="309" r:id="rId12"/>
    <p:sldId id="310" r:id="rId13"/>
    <p:sldId id="313" r:id="rId14"/>
    <p:sldId id="305" r:id="rId15"/>
    <p:sldId id="306" r:id="rId16"/>
    <p:sldId id="300" r:id="rId17"/>
    <p:sldId id="312"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523"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E21A-8203-48F3-B8CF-AAAE12CD5C8D}" type="datetimeFigureOut">
              <a:rPr lang="en-US" smtClean="0"/>
              <a:t>13-May-20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4366-6950-491E-A2BB-D0FDEAFDCB1E}" type="slidenum">
              <a:rPr lang="en-US" smtClean="0"/>
              <a:t>‹#›</a:t>
            </a:fld>
            <a:endParaRPr lang="en-US"/>
          </a:p>
        </p:txBody>
      </p:sp>
    </p:spTree>
    <p:extLst>
      <p:ext uri="{BB962C8B-B14F-4D97-AF65-F5344CB8AC3E}">
        <p14:creationId xmlns:p14="http://schemas.microsoft.com/office/powerpoint/2010/main" val="276516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5369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577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833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65701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361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34492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95667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10466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41869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417953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442175-C396-447F-9563-02817625512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12363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442175-C396-447F-9563-028176255125}"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28072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442175-C396-447F-9563-028176255125}"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7390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42175-C396-447F-9563-028176255125}" type="datetimeFigureOut">
              <a:rPr lang="en-US" smtClean="0"/>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86691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75363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45538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lumMod val="5000"/>
                <a:lumOff val="95000"/>
              </a:schemeClr>
            </a:gs>
            <a:gs pos="100000">
              <a:schemeClr val="accent1">
                <a:lumMod val="45000"/>
                <a:lumOff val="55000"/>
              </a:schemeClr>
            </a:gs>
            <a:gs pos="100000">
              <a:scrgbClr r="0" g="0" b="0"/>
            </a:gs>
            <a:gs pos="100000">
              <a:scrgbClr r="0" g="0" b="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442175-C396-447F-9563-028176255125}" type="datetimeFigureOut">
              <a:rPr lang="en-US" smtClean="0"/>
              <a:t>13-May-20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0F3FEC-8283-4054-A442-E4AB7BEE1C74}" type="slidenum">
              <a:rPr lang="en-US" smtClean="0"/>
              <a:t>‹#›</a:t>
            </a:fld>
            <a:endParaRPr lang="en-US"/>
          </a:p>
        </p:txBody>
      </p:sp>
    </p:spTree>
    <p:extLst>
      <p:ext uri="{BB962C8B-B14F-4D97-AF65-F5344CB8AC3E}">
        <p14:creationId xmlns:p14="http://schemas.microsoft.com/office/powerpoint/2010/main" val="287526612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6" y="-348734"/>
            <a:ext cx="12192000" cy="7086600"/>
          </a:xfrm>
          <a:prstGeom prst="rect">
            <a:avLst/>
          </a:prstGeom>
          <a:solidFill>
            <a:schemeClr val="accent1"/>
          </a:solidFill>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p:cNvSpPr txBox="1"/>
          <p:nvPr/>
        </p:nvSpPr>
        <p:spPr>
          <a:xfrm>
            <a:off x="1524000" y="6553200"/>
            <a:ext cx="7391400" cy="369332"/>
          </a:xfrm>
          <a:prstGeom prst="rect">
            <a:avLst/>
          </a:prstGeom>
          <a:noFill/>
        </p:spPr>
        <p:txBody>
          <a:bodyPr wrap="square" rtlCol="0">
            <a:spAutoFit/>
          </a:bodyPr>
          <a:lstStyle/>
          <a:p>
            <a:r>
              <a:rPr lang="en-US" i="1" dirty="0" err="1" smtClean="0">
                <a:latin typeface="NikoshBAN" panose="02000000000000000000" pitchFamily="2" charset="0"/>
                <a:cs typeface="NikoshBAN" panose="02000000000000000000" pitchFamily="2" charset="0"/>
              </a:rPr>
              <a:t>কাজী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আবদল</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হান্নান</a:t>
            </a:r>
            <a:r>
              <a:rPr lang="en-US" i="1" dirty="0" smtClean="0">
                <a:latin typeface="NikoshBAN" panose="02000000000000000000" pitchFamily="2" charset="0"/>
                <a:cs typeface="NikoshBAN" panose="02000000000000000000" pitchFamily="2" charset="0"/>
              </a:rPr>
              <a:t>, অধ্যক্ষ </a:t>
            </a:r>
            <a:r>
              <a:rPr lang="en-US" i="1" dirty="0" err="1" smtClean="0">
                <a:latin typeface="NikoshBAN" panose="02000000000000000000" pitchFamily="2" charset="0"/>
                <a:cs typeface="NikoshBAN" panose="02000000000000000000" pitchFamily="2" charset="0"/>
              </a:rPr>
              <a:t>বখতিয়ার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পাড়া</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চারপীর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আউলিয়া</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আলিম</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মাদ্রাসা</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আনোয়ারা</a:t>
            </a:r>
            <a:r>
              <a:rPr lang="en-US" i="1" dirty="0" smtClean="0">
                <a:latin typeface="NikoshBAN" panose="02000000000000000000" pitchFamily="2" charset="0"/>
                <a:cs typeface="NikoshBAN" panose="02000000000000000000" pitchFamily="2" charset="0"/>
              </a:rPr>
              <a:t>, </a:t>
            </a:r>
            <a:r>
              <a:rPr lang="en-US" i="1" dirty="0" err="1" smtClean="0">
                <a:latin typeface="NikoshBAN" panose="02000000000000000000" pitchFamily="2" charset="0"/>
                <a:cs typeface="NikoshBAN" panose="02000000000000000000" pitchFamily="2" charset="0"/>
              </a:rPr>
              <a:t>চট্রগ্রাম</a:t>
            </a:r>
            <a:r>
              <a:rPr lang="en-US" i="1" dirty="0" smtClean="0">
                <a:latin typeface="NikoshBAN" panose="02000000000000000000" pitchFamily="2" charset="0"/>
                <a:cs typeface="NikoshBAN" panose="02000000000000000000" pitchFamily="2" charset="0"/>
              </a:rPr>
              <a:t>।</a:t>
            </a:r>
            <a:endParaRPr lang="en-US" i="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2590800" y="1300042"/>
            <a:ext cx="6400800" cy="3037006"/>
          </a:xfrm>
          <a:prstGeom prst="rect">
            <a:avLst/>
          </a:prstGeom>
        </p:spPr>
      </p:pic>
      <p:sp>
        <p:nvSpPr>
          <p:cNvPr id="7" name="Rectangle 6"/>
          <p:cNvSpPr/>
          <p:nvPr/>
        </p:nvSpPr>
        <p:spPr>
          <a:xfrm>
            <a:off x="3086100" y="37025"/>
            <a:ext cx="60198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ar-AE" sz="5400" b="1" dirty="0">
                <a:latin typeface="Arial" panose="020B0604020202020204" pitchFamily="34" charset="0"/>
                <a:cs typeface="Arial" panose="020B0604020202020204" pitchFamily="34" charset="0"/>
              </a:rPr>
              <a:t>اَلسَلامُ عَلَيْكُم وَرَحْمَةُ اَللهِ </a:t>
            </a:r>
          </a:p>
        </p:txBody>
      </p:sp>
      <p:sp>
        <p:nvSpPr>
          <p:cNvPr id="8" name="Horizontal Scroll 7"/>
          <p:cNvSpPr/>
          <p:nvPr/>
        </p:nvSpPr>
        <p:spPr>
          <a:xfrm>
            <a:off x="2095500" y="5068052"/>
            <a:ext cx="7353300" cy="1180348"/>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b="1" dirty="0" err="1" smtClean="0">
                <a:latin typeface="NikoshBAN" panose="02000000000000000000" pitchFamily="2" charset="0"/>
                <a:cs typeface="NikoshBAN" panose="02000000000000000000" pitchFamily="2" charset="0"/>
              </a:rPr>
              <a:t>মাল্টিমিডিয়া</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ক্লাসে</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স্বাগতম</a:t>
            </a:r>
            <a:r>
              <a:rPr lang="en-US" sz="6600" b="1" dirty="0" smtClean="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2136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10" y="143344"/>
            <a:ext cx="12193057" cy="7090263"/>
          </a:xfrm>
          <a:prstGeom prst="rect">
            <a:avLst/>
          </a:prstGeom>
          <a:solidFill>
            <a:srgbClr val="00B0F0"/>
          </a:solidFill>
        </p:spPr>
      </p:pic>
      <p:sp>
        <p:nvSpPr>
          <p:cNvPr id="3" name="Rectangle 2"/>
          <p:cNvSpPr/>
          <p:nvPr/>
        </p:nvSpPr>
        <p:spPr>
          <a:xfrm>
            <a:off x="3276600" y="1143000"/>
            <a:ext cx="253596" cy="369332"/>
          </a:xfrm>
          <a:prstGeom prst="rect">
            <a:avLst/>
          </a:prstGeom>
        </p:spPr>
        <p:txBody>
          <a:bodyPr wrap="none">
            <a:spAutoFit/>
          </a:bodyPr>
          <a:lstStyle/>
          <a:p>
            <a:r>
              <a:rPr lang="en-US" dirty="0" smtClean="0"/>
              <a:t> </a:t>
            </a:r>
            <a:endParaRPr lang="en-US" dirty="0"/>
          </a:p>
        </p:txBody>
      </p:sp>
      <p:sp>
        <p:nvSpPr>
          <p:cNvPr id="4" name="Rectangle 3"/>
          <p:cNvSpPr/>
          <p:nvPr/>
        </p:nvSpPr>
        <p:spPr>
          <a:xfrm>
            <a:off x="479234" y="2229998"/>
            <a:ext cx="7706544" cy="37856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রসিকতা হতে হবে নির্দোষ পরিচ্ছন্ন এবং প্রজ্ঞাপূর্ণ। যে হাসি-মজা বা আমোদ-প্রমোদে মিথ্যা বা ধোঁকার সংমিশ্রণ থাকে এবং যে রসিকতা কারো মনোবেদনা বা মানহানির কারণ হয়- তা নাজায়েয ও নিষিদ্ধ। </a:t>
            </a:r>
            <a:endParaRPr lang="en-US" sz="2400" dirty="0" smtClean="0">
              <a:latin typeface="NikoshBAN" panose="02000000000000000000" pitchFamily="2" charset="0"/>
              <a:cs typeface="NikoshBAN" panose="02000000000000000000" pitchFamily="2" charset="0"/>
            </a:endParaRPr>
          </a:p>
          <a:p>
            <a:endParaRPr lang="en-US" sz="2400" dirty="0" smtClean="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যার সঙ্গে হোক না কেন হাসি-মজা বা রসিকতা হতে হবে সম্পূর্ণ মিথ্যা ও ধোকা মুক্ত। হতে হবে নির্দোষ ও সত্য। </a:t>
            </a:r>
            <a:endParaRPr lang="en-US" sz="2400" dirty="0">
              <a:latin typeface="NikoshBAN" panose="02000000000000000000" pitchFamily="2" charset="0"/>
              <a:cs typeface="NikoshBAN" panose="02000000000000000000" pitchFamily="2" charset="0"/>
            </a:endParaRPr>
          </a:p>
          <a:p>
            <a:endParaRPr lang="en-US" sz="2400" dirty="0" smtClean="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বিভিন্ন সময় রাসূল (সা.) সাহাবায়ে কেরামদের সঙ্গে হাসি-তামাশা করতেন। তবে রসিকতার মধ্যে কখনও মিথ্যা বা ধোঁকার আশ্রয় নিতেন না। সর্বদা সত্য ও বাস্তব বিষয়াদিতে রসিকতা করতেন।</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srcRect l="5984" b="22021"/>
          <a:stretch/>
        </p:blipFill>
        <p:spPr>
          <a:xfrm>
            <a:off x="8666069" y="2432918"/>
            <a:ext cx="2884200" cy="3379812"/>
          </a:xfrm>
          <a:prstGeom prst="rect">
            <a:avLst/>
          </a:prstGeom>
          <a:ln w="228600" cap="sq" cmpd="thickThin">
            <a:solidFill>
              <a:srgbClr val="000000"/>
            </a:solidFill>
            <a:prstDash val="solid"/>
            <a:miter lim="800000"/>
          </a:ln>
          <a:effectLst>
            <a:innerShdw blurRad="76200">
              <a:srgbClr val="000000"/>
            </a:innerShdw>
          </a:effectLst>
        </p:spPr>
      </p:pic>
      <p:sp>
        <p:nvSpPr>
          <p:cNvPr id="6" name="Up Arrow 5"/>
          <p:cNvSpPr/>
          <p:nvPr/>
        </p:nvSpPr>
        <p:spPr>
          <a:xfrm>
            <a:off x="1053418" y="433971"/>
            <a:ext cx="10058400" cy="1078361"/>
          </a:xfrm>
          <a:prstGeom prst="upArrow">
            <a:avLst/>
          </a:prstGeom>
          <a:effectLst>
            <a:glow rad="1397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dirty="0" err="1" smtClean="0">
                <a:latin typeface="NikoshBAN" panose="02000000000000000000" pitchFamily="2" charset="0"/>
                <a:cs typeface="NikoshBAN" panose="02000000000000000000" pitchFamily="2" charset="0"/>
              </a:rPr>
              <a:t>মিথ্যা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রশিকতা</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জায়েয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নয়</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1447800" y="6864275"/>
            <a:ext cx="8229601"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1478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232263"/>
            <a:ext cx="12193057" cy="7090263"/>
          </a:xfrm>
          <a:prstGeom prst="rect">
            <a:avLst/>
          </a:prstGeom>
          <a:solidFill>
            <a:schemeClr val="accent1"/>
          </a:solidFill>
        </p:spPr>
      </p:pic>
      <p:pic>
        <p:nvPicPr>
          <p:cNvPr id="4" name="Picture 3"/>
          <p:cNvPicPr>
            <a:picLocks noChangeAspect="1"/>
          </p:cNvPicPr>
          <p:nvPr/>
        </p:nvPicPr>
        <p:blipFill>
          <a:blip r:embed="rId3"/>
          <a:stretch>
            <a:fillRect/>
          </a:stretch>
        </p:blipFill>
        <p:spPr>
          <a:xfrm>
            <a:off x="8686800" y="2514600"/>
            <a:ext cx="2962275"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lnRef>
          <a:fillRef idx="1">
            <a:schemeClr val="lt1"/>
          </a:fillRef>
          <a:effectRef idx="0">
            <a:schemeClr val="accent1"/>
          </a:effectRef>
          <a:fontRef idx="minor">
            <a:schemeClr val="dk1"/>
          </a:fontRef>
        </p:style>
      </p:pic>
      <p:sp>
        <p:nvSpPr>
          <p:cNvPr id="6" name="Rectangle 5"/>
          <p:cNvSpPr/>
          <p:nvPr/>
        </p:nvSpPr>
        <p:spPr>
          <a:xfrm>
            <a:off x="450487" y="2514600"/>
            <a:ext cx="7914218"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হজরত রাসূলুল্লাহ (সা.) এদিকে ইঙ্গিত করেই বলেছেন ‘তোমার ভাইয়ের সঙ্গে ঝগড়া করো না এবং ঠাট্টা-বিদ্রুপ করো না। অর্থাৎ যে হাসি রসিকতা অন্তরে কঠোরতা সৃষ্টি করে অথবা আল্লাহর ধ্যান থেকে মানুষকে গাফেল করে বা কারো কষ্টের কারণ হয় কিংবা কারো গাম্ভীর্য ও মর্যাদা নষ্ট করে এ ধরনের হাসি-তামাশা নিষেধ। পক্ষান্তরে যে হাস্যরস মনে প্রফুল্লতা আনে এবং যে রসিকতা ইবাদত-বন্দেগি ও দ্বীনী কাজে দেহ-মনকে সজিব করা এবং দৈহিক ও মানসিক অবসাদ ও ক্লান্তি দূর করার উদ্দেশ্যে হয়ে থাকে এবং তা নির্দোষ হয় তা শুধু জায়েযই নয় বরং মুস্তাহাব। </a:t>
            </a:r>
            <a:endParaRPr lang="en-US" sz="2800" dirty="0">
              <a:latin typeface="NikoshBAN" panose="02000000000000000000" pitchFamily="2" charset="0"/>
              <a:cs typeface="NikoshBAN" panose="02000000000000000000" pitchFamily="2" charset="0"/>
            </a:endParaRPr>
          </a:p>
        </p:txBody>
      </p:sp>
      <p:sp>
        <p:nvSpPr>
          <p:cNvPr id="9" name="Double Wave 8"/>
          <p:cNvSpPr/>
          <p:nvPr/>
        </p:nvSpPr>
        <p:spPr>
          <a:xfrm>
            <a:off x="2133600" y="609600"/>
            <a:ext cx="6231105" cy="1219200"/>
          </a:xfrm>
          <a:prstGeom prst="doubleWave">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বিনা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কারণে</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হাসি-তামাশা</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10" name="Rectangle 9"/>
          <p:cNvSpPr/>
          <p:nvPr/>
        </p:nvSpPr>
        <p:spPr>
          <a:xfrm>
            <a:off x="2133600" y="6646902"/>
            <a:ext cx="8236313"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3337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789"/>
            <a:ext cx="12193057" cy="6858000"/>
          </a:xfrm>
          <a:prstGeom prst="rect">
            <a:avLst/>
          </a:prstGeom>
          <a:solidFill>
            <a:schemeClr val="accent1"/>
          </a:solidFill>
        </p:spPr>
      </p:pic>
      <p:sp>
        <p:nvSpPr>
          <p:cNvPr id="3" name="Rectangle 2"/>
          <p:cNvSpPr/>
          <p:nvPr/>
        </p:nvSpPr>
        <p:spPr>
          <a:xfrm>
            <a:off x="656421" y="2133600"/>
            <a:ext cx="7620000"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হজরত রাসূলুল্লাহ (সা.) ছোট শিশুদের সঙ্গেও হাসি-মজা করতেন। তাদের আনন্দ দিতেন। হজরত আনাস (রা.) থেকে বর্ণিত, তিনি বলেন হজরত রাসূলে কারিম (সা.) আমাদের সঙ্গে অবাধে মিশতেন। এমনকি তিনি আমার ছোট ভাইকে কৌতুক করে বলতেন- ‘আবু উমায়ের কি করে নুগাইর।’ অর্থাৎ তোমার নুগাইর পাখিটার কি অবস্থা? আবু উমায়ের এর খেলার পাখিটা মারা গেলে সে অনেক কষ্ট পায়। তাই তার মনোরঞ্জনের জন্য রাসূলুল্লাহ (সা.) তাকে সান্তনা দেওয়ার জন্য পাখিটির অবস্থার কথা জিজ্ঞেস করেন। এভাবে হজরত রাসূলে কারিম (সা.) তার সঙ্গে কথা বলার দ্বারা তার দুঃখ দূর হয়, সে আনন্দিত হয়। </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8610600" y="2281609"/>
            <a:ext cx="3200400" cy="3674299"/>
          </a:xfrm>
          <a:prstGeom prst="rect">
            <a:avLst/>
          </a:prstGeom>
          <a:ln w="228600" cap="sq" cmpd="thickThin">
            <a:solidFill>
              <a:srgbClr val="000000"/>
            </a:solidFill>
            <a:prstDash val="solid"/>
            <a:miter lim="800000"/>
          </a:ln>
          <a:effectLst>
            <a:innerShdw blurRad="76200">
              <a:srgbClr val="000000"/>
            </a:innerShdw>
          </a:effectLst>
        </p:spPr>
      </p:pic>
      <p:sp>
        <p:nvSpPr>
          <p:cNvPr id="7" name="Horizontal Scroll 6"/>
          <p:cNvSpPr/>
          <p:nvPr/>
        </p:nvSpPr>
        <p:spPr>
          <a:xfrm>
            <a:off x="2590800" y="627502"/>
            <a:ext cx="6172200" cy="1295400"/>
          </a:xfrm>
          <a:prstGeom prst="horizontalScroll">
            <a:avLst/>
          </a:prstGeom>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ছোটদের</a:t>
            </a:r>
            <a:r>
              <a:rPr lang="en-US" sz="3600"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সাথে</a:t>
            </a:r>
            <a:r>
              <a:rPr lang="en-US" sz="3600"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মার্জিত</a:t>
            </a:r>
            <a:r>
              <a:rPr lang="en-US" sz="3600"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রসিকতা</a:t>
            </a:r>
            <a:r>
              <a:rPr lang="en-US" sz="3600"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জায়েয</a:t>
            </a:r>
            <a:endParaRPr lang="en-US" sz="3600"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p:txBody>
      </p:sp>
      <p:sp>
        <p:nvSpPr>
          <p:cNvPr id="8" name="Rectangle 7"/>
          <p:cNvSpPr/>
          <p:nvPr/>
        </p:nvSpPr>
        <p:spPr>
          <a:xfrm>
            <a:off x="1752600" y="6670217"/>
            <a:ext cx="81534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2641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7090263"/>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pic>
      <p:sp>
        <p:nvSpPr>
          <p:cNvPr id="3" name="Double Wave 2"/>
          <p:cNvSpPr/>
          <p:nvPr/>
        </p:nvSpPr>
        <p:spPr>
          <a:xfrm>
            <a:off x="3886200" y="228600"/>
            <a:ext cx="3657600" cy="1447800"/>
          </a:xfrm>
          <a:prstGeom prst="doubleWave">
            <a:avLst/>
          </a:prstGeom>
          <a:effectLst>
            <a:glow rad="1016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7200" b="1" dirty="0" err="1" smtClean="0">
                <a:solidFill>
                  <a:schemeClr val="tx1"/>
                </a:solidFill>
                <a:latin typeface="NikoshBAN" panose="02000000000000000000" pitchFamily="2" charset="0"/>
                <a:cs typeface="NikoshBAN" panose="02000000000000000000" pitchFamily="2" charset="0"/>
              </a:rPr>
              <a:t>মূল্যায়ন</a:t>
            </a:r>
            <a:r>
              <a:rPr lang="en-US" sz="7200" b="1" dirty="0" smtClean="0">
                <a:solidFill>
                  <a:schemeClr val="tx1"/>
                </a:solidFill>
                <a:latin typeface="NikoshBAN" panose="02000000000000000000" pitchFamily="2" charset="0"/>
                <a:cs typeface="NikoshBAN" panose="02000000000000000000" pitchFamily="2" charset="0"/>
              </a:rPr>
              <a:t>।</a:t>
            </a:r>
            <a:endParaRPr lang="en-US" sz="7200" b="1"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685800" y="1923361"/>
            <a:ext cx="10363200"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smtClean="0">
                <a:solidFill>
                  <a:srgbClr val="7030A0"/>
                </a:solidFill>
                <a:latin typeface="NikoshBAN" panose="02000000000000000000" pitchFamily="2" charset="0"/>
                <a:cs typeface="NikoshBAN" panose="02000000000000000000" pitchFamily="2" charset="0"/>
              </a:rPr>
              <a:t>বহু</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নির্বাচনি</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অনুশীলন</a:t>
            </a:r>
            <a:r>
              <a:rPr lang="en-US" sz="4400" dirty="0" smtClean="0">
                <a:latin typeface="NikoshBAN" panose="02000000000000000000" pitchFamily="2" charset="0"/>
                <a:cs typeface="NikoshBAN" panose="02000000000000000000" pitchFamily="2" charset="0"/>
              </a:rPr>
              <a:t>।</a:t>
            </a:r>
          </a:p>
          <a:p>
            <a:endParaRPr lang="en-US" sz="2400" dirty="0" smtClean="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কোনটি</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কৌতুক</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বৈধ</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হওয়ার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জন্য</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শর্ত</a:t>
            </a:r>
            <a:r>
              <a:rPr lang="en-US" sz="4400" b="1" dirty="0" smtClean="0">
                <a:solidFill>
                  <a:srgbClr val="002060"/>
                </a:solidFill>
                <a:latin typeface="NikoshBAN" panose="02000000000000000000" pitchFamily="2" charset="0"/>
                <a:cs typeface="NikoshBAN" panose="02000000000000000000" pitchFamily="2" charset="0"/>
              </a:rPr>
              <a:t> ।</a:t>
            </a:r>
          </a:p>
          <a:p>
            <a:r>
              <a:rPr lang="en-US" sz="4400" dirty="0" smtClean="0">
                <a:latin typeface="NikoshBAN" panose="02000000000000000000" pitchFamily="2" charset="0"/>
                <a:cs typeface="NikoshBAN" panose="02000000000000000000" pitchFamily="2" charset="0"/>
              </a:rPr>
              <a:t>ক- </a:t>
            </a:r>
            <a:r>
              <a:rPr lang="en-US" sz="4400" dirty="0" err="1" smtClean="0">
                <a:latin typeface="NikoshBAN" panose="02000000000000000000" pitchFamily="2" charset="0"/>
                <a:cs typeface="NikoshBAN" panose="02000000000000000000" pitchFamily="2" charset="0"/>
              </a:rPr>
              <a:t>কৌতুক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হওয়া</a:t>
            </a:r>
            <a:r>
              <a:rPr lang="en-US" sz="4400" dirty="0" smtClean="0">
                <a:latin typeface="NikoshBAN" panose="02000000000000000000" pitchFamily="2" charset="0"/>
                <a:cs typeface="NikoshBAN" panose="02000000000000000000" pitchFamily="2" charset="0"/>
              </a:rPr>
              <a:t> ।</a:t>
            </a:r>
          </a:p>
          <a:p>
            <a:r>
              <a:rPr lang="en-US" sz="4400" dirty="0" smtClean="0">
                <a:latin typeface="NikoshBAN" panose="02000000000000000000" pitchFamily="2" charset="0"/>
                <a:cs typeface="NikoshBAN" panose="02000000000000000000" pitchFamily="2" charset="0"/>
              </a:rPr>
              <a:t>খ- </a:t>
            </a:r>
            <a:r>
              <a:rPr lang="en-US" sz="4400" dirty="0" err="1" smtClean="0">
                <a:latin typeface="NikoshBAN" panose="02000000000000000000" pitchFamily="2" charset="0"/>
                <a:cs typeface="NikoshBAN" panose="02000000000000000000" pitchFamily="2" charset="0"/>
              </a:rPr>
              <a:t>কৌতুক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মিথ্যাযুক্ত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হওয়া</a:t>
            </a:r>
            <a:r>
              <a:rPr lang="en-US" sz="4400" dirty="0" smtClean="0">
                <a:latin typeface="NikoshBAN" panose="02000000000000000000" pitchFamily="2" charset="0"/>
                <a:cs typeface="NikoshBAN" panose="02000000000000000000" pitchFamily="2" charset="0"/>
              </a:rPr>
              <a:t>। </a:t>
            </a:r>
          </a:p>
          <a:p>
            <a:r>
              <a:rPr lang="en-US" sz="4400" dirty="0" smtClean="0">
                <a:latin typeface="NikoshBAN" panose="02000000000000000000" pitchFamily="2" charset="0"/>
                <a:cs typeface="NikoshBAN" panose="02000000000000000000" pitchFamily="2" charset="0"/>
              </a:rPr>
              <a:t>গ- </a:t>
            </a:r>
            <a:r>
              <a:rPr lang="en-US" sz="4400" dirty="0" err="1" smtClean="0">
                <a:latin typeface="NikoshBAN" panose="02000000000000000000" pitchFamily="2" charset="0"/>
                <a:cs typeface="NikoshBAN" panose="02000000000000000000" pitchFamily="2" charset="0"/>
              </a:rPr>
              <a:t>কৌতুকের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দ্বারা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হাসির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উদ্রেক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হওয়া</a:t>
            </a:r>
            <a:r>
              <a:rPr lang="en-US" sz="4400" dirty="0" smtClean="0">
                <a:latin typeface="NikoshBAN" panose="02000000000000000000" pitchFamily="2" charset="0"/>
                <a:cs typeface="NikoshBAN" panose="02000000000000000000" pitchFamily="2" charset="0"/>
              </a:rPr>
              <a:t>।</a:t>
            </a:r>
          </a:p>
          <a:p>
            <a:r>
              <a:rPr lang="en-US" sz="4400" dirty="0" smtClean="0">
                <a:latin typeface="NikoshBAN" panose="02000000000000000000" pitchFamily="2" charset="0"/>
                <a:cs typeface="NikoshBAN" panose="02000000000000000000" pitchFamily="2" charset="0"/>
              </a:rPr>
              <a:t>ঘ– </a:t>
            </a:r>
            <a:r>
              <a:rPr lang="en-US" sz="4400" dirty="0" err="1" smtClean="0">
                <a:latin typeface="NikoshBAN" panose="02000000000000000000" pitchFamily="2" charset="0"/>
                <a:cs typeface="NikoshBAN" panose="02000000000000000000" pitchFamily="2" charset="0"/>
              </a:rPr>
              <a:t>কৌতুক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ব্যক্তির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বিষয়ে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টের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পাওয়া</a:t>
            </a:r>
            <a:r>
              <a:rPr lang="en-US" dirty="0" smtClean="0"/>
              <a:t>।  </a:t>
            </a:r>
            <a:endParaRPr lang="en-US" dirty="0"/>
          </a:p>
        </p:txBody>
      </p:sp>
      <p:sp>
        <p:nvSpPr>
          <p:cNvPr id="5" name="Rectangle 4"/>
          <p:cNvSpPr/>
          <p:nvPr/>
        </p:nvSpPr>
        <p:spPr>
          <a:xfrm>
            <a:off x="721605" y="6844412"/>
            <a:ext cx="81534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94926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9" y="-152400"/>
            <a:ext cx="12193057" cy="7090263"/>
          </a:xfrm>
          <a:prstGeom prst="rect">
            <a:avLst/>
          </a:prstGeom>
          <a:solidFill>
            <a:schemeClr val="accent5">
              <a:lumMod val="75000"/>
            </a:schemeClr>
          </a:solidFill>
        </p:spPr>
      </p:pic>
      <p:sp>
        <p:nvSpPr>
          <p:cNvPr id="3" name="Horizontal Scroll 2"/>
          <p:cNvSpPr/>
          <p:nvPr/>
        </p:nvSpPr>
        <p:spPr>
          <a:xfrm>
            <a:off x="4419071" y="228600"/>
            <a:ext cx="3352800" cy="1219200"/>
          </a:xfrm>
          <a:prstGeom prst="horizontalScroll">
            <a:avLst/>
          </a:prstGeom>
          <a:solidFill>
            <a:schemeClr val="accent1">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একক</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78159796"/>
              </p:ext>
            </p:extLst>
          </p:nvPr>
        </p:nvGraphicFramePr>
        <p:xfrm>
          <a:off x="2031470" y="3159266"/>
          <a:ext cx="8128000" cy="2621280"/>
        </p:xfrm>
        <a:graphic>
          <a:graphicData uri="http://schemas.openxmlformats.org/drawingml/2006/table">
            <a:tbl>
              <a:tblPr firstRow="1" bandRow="1">
                <a:effectLst>
                  <a:innerShdw blurRad="63500" dist="50800" dir="16200000">
                    <a:prstClr val="black">
                      <a:alpha val="50000"/>
                    </a:prstClr>
                  </a:innerShdw>
                </a:effectLst>
                <a:tableStyleId>{F5AB1C69-6EDB-4FF4-983F-18BD219EF322}</a:tableStyleId>
              </a:tblPr>
              <a:tblGrid>
                <a:gridCol w="4064000"/>
                <a:gridCol w="4064000"/>
              </a:tblGrid>
              <a:tr h="137160">
                <a:tc>
                  <a:txBody>
                    <a:bodyPr/>
                    <a:lstStyle/>
                    <a:p>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বাংলা</a:t>
                      </a:r>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অর্থ</a:t>
                      </a:r>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লিখ</a:t>
                      </a:r>
                      <a:r>
                        <a:rPr lang="en-US" sz="4000" baseline="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tc>
                <a:tc>
                  <a:txBody>
                    <a:bodyPr/>
                    <a:lstStyle/>
                    <a:p>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আরবি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শব্দ</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tc>
              </a:tr>
              <a:tr h="370840">
                <a:tc>
                  <a:txBody>
                    <a:bodyPr/>
                    <a:lstStyle/>
                    <a:p>
                      <a:endParaRPr lang="en-US" dirty="0"/>
                    </a:p>
                  </a:txBody>
                  <a:tcPr>
                    <a:solidFill>
                      <a:schemeClr val="accent1">
                        <a:lumMod val="60000"/>
                        <a:lumOff val="40000"/>
                      </a:schemeClr>
                    </a:solidFill>
                  </a:tcPr>
                </a:tc>
                <a:tc>
                  <a:txBody>
                    <a:bodyPr/>
                    <a:lstStyle/>
                    <a:p>
                      <a:r>
                        <a:rPr lang="en-US" sz="3600" b="1" dirty="0" smtClean="0">
                          <a:latin typeface="Arial" panose="020B0604020202020204" pitchFamily="34" charset="0"/>
                          <a:cs typeface="Arial" panose="020B0604020202020204" pitchFamily="34" charset="0"/>
                        </a:rPr>
                        <a:t>          </a:t>
                      </a:r>
                      <a:r>
                        <a:rPr lang="ar-AE" sz="3600" b="1" dirty="0" smtClean="0">
                          <a:latin typeface="Arial" panose="020B0604020202020204" pitchFamily="34" charset="0"/>
                          <a:cs typeface="Arial" panose="020B0604020202020204" pitchFamily="34" charset="0"/>
                        </a:rPr>
                        <a:t>متفق علیه</a:t>
                      </a:r>
                      <a:endParaRPr lang="en-US" sz="36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tr>
              <a:tr h="370840">
                <a:tc>
                  <a:txBody>
                    <a:bodyPr/>
                    <a:lstStyle/>
                    <a:p>
                      <a:endParaRPr lang="en-US" dirty="0"/>
                    </a:p>
                  </a:txBody>
                  <a:tcPr>
                    <a:solidFill>
                      <a:schemeClr val="accent2">
                        <a:lumMod val="40000"/>
                        <a:lumOff val="60000"/>
                      </a:schemeClr>
                    </a:solidFill>
                  </a:tcPr>
                </a:tc>
                <a:tc>
                  <a:txBody>
                    <a:bodyPr/>
                    <a:lstStyle/>
                    <a:p>
                      <a:r>
                        <a:rPr lang="en-US" sz="3600" b="1" dirty="0" smtClean="0">
                          <a:latin typeface="Arial" panose="020B0604020202020204" pitchFamily="34" charset="0"/>
                          <a:cs typeface="Arial" panose="020B0604020202020204" pitchFamily="34" charset="0"/>
                        </a:rPr>
                        <a:t>           </a:t>
                      </a:r>
                      <a:r>
                        <a:rPr lang="ar-AE" sz="3600" b="1" dirty="0" smtClean="0">
                          <a:latin typeface="Arial" panose="020B0604020202020204" pitchFamily="34" charset="0"/>
                          <a:cs typeface="Arial" panose="020B0604020202020204" pitchFamily="34" charset="0"/>
                        </a:rPr>
                        <a:t>قالت</a:t>
                      </a:r>
                      <a:endParaRPr lang="en-US" sz="36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tr>
              <a:tr h="370840">
                <a:tc>
                  <a:txBody>
                    <a:bodyPr/>
                    <a:lstStyle/>
                    <a:p>
                      <a:endParaRPr lang="en-US" dirty="0"/>
                    </a:p>
                  </a:txBody>
                  <a:tcPr>
                    <a:solidFill>
                      <a:srgbClr val="92D050"/>
                    </a:solidFill>
                  </a:tcPr>
                </a:tc>
                <a:tc>
                  <a:txBody>
                    <a:bodyPr/>
                    <a:lstStyle/>
                    <a:p>
                      <a:r>
                        <a:rPr lang="en-US" sz="3600" b="1" dirty="0" smtClean="0">
                          <a:latin typeface="Arial" panose="020B0604020202020204" pitchFamily="34" charset="0"/>
                          <a:cs typeface="Arial" panose="020B0604020202020204" pitchFamily="34" charset="0"/>
                        </a:rPr>
                        <a:t>           </a:t>
                      </a:r>
                      <a:r>
                        <a:rPr lang="ar-AE" sz="3600" b="1" dirty="0" smtClean="0">
                          <a:latin typeface="Arial" panose="020B0604020202020204" pitchFamily="34" charset="0"/>
                          <a:cs typeface="Arial" panose="020B0604020202020204" pitchFamily="34" charset="0"/>
                        </a:rPr>
                        <a:t>قالوا</a:t>
                      </a:r>
                      <a:endParaRPr lang="en-US" sz="3600" b="1" dirty="0">
                        <a:latin typeface="Arial" panose="020B0604020202020204" pitchFamily="34" charset="0"/>
                        <a:cs typeface="Arial" panose="020B0604020202020204" pitchFamily="34" charset="0"/>
                      </a:endParaRPr>
                    </a:p>
                  </a:txBody>
                  <a:tcPr>
                    <a:solidFill>
                      <a:srgbClr val="92D050"/>
                    </a:solidFill>
                  </a:tcPr>
                </a:tc>
              </a:tr>
            </a:tbl>
          </a:graphicData>
        </a:graphic>
      </p:graphicFrame>
      <p:sp>
        <p:nvSpPr>
          <p:cNvPr id="5" name="Down Arrow 4"/>
          <p:cNvSpPr/>
          <p:nvPr/>
        </p:nvSpPr>
        <p:spPr>
          <a:xfrm>
            <a:off x="3218656" y="1903155"/>
            <a:ext cx="5753629" cy="1143000"/>
          </a:xfrm>
          <a:prstGeom prst="downArrow">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NikoshBAN" panose="02000000000000000000" pitchFamily="2" charset="0"/>
                <a:cs typeface="NikoshBAN" panose="02000000000000000000" pitchFamily="2" charset="0"/>
              </a:rPr>
              <a:t>সময়</a:t>
            </a:r>
            <a:r>
              <a:rPr lang="en-US" sz="4000" dirty="0" smtClean="0">
                <a:latin typeface="NikoshBAN" panose="02000000000000000000" pitchFamily="2" charset="0"/>
                <a:cs typeface="NikoshBAN" panose="02000000000000000000" pitchFamily="2" charset="0"/>
              </a:rPr>
              <a:t> ৩ </a:t>
            </a:r>
            <a:r>
              <a:rPr lang="en-US" sz="4000" dirty="0" err="1" smtClean="0">
                <a:latin typeface="NikoshBAN" panose="02000000000000000000" pitchFamily="2" charset="0"/>
                <a:cs typeface="NikoshBAN" panose="02000000000000000000" pitchFamily="2" charset="0"/>
              </a:rPr>
              <a:t>মিনিট</a:t>
            </a:r>
            <a:endParaRPr lang="en-US" sz="4000" dirty="0">
              <a:latin typeface="NikoshBAN" panose="02000000000000000000" pitchFamily="2" charset="0"/>
              <a:cs typeface="NikoshBAN" panose="02000000000000000000" pitchFamily="2" charset="0"/>
            </a:endParaRPr>
          </a:p>
        </p:txBody>
      </p:sp>
      <p:sp>
        <p:nvSpPr>
          <p:cNvPr id="6" name="Rectangle 5"/>
          <p:cNvSpPr/>
          <p:nvPr/>
        </p:nvSpPr>
        <p:spPr>
          <a:xfrm>
            <a:off x="2133600" y="6673334"/>
            <a:ext cx="84582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0178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7090263"/>
          </a:xfrm>
          <a:prstGeom prst="rect">
            <a:avLst/>
          </a:prstGeom>
          <a:solidFill>
            <a:schemeClr val="accent2"/>
          </a:solidFill>
        </p:spPr>
      </p:pic>
      <p:sp>
        <p:nvSpPr>
          <p:cNvPr id="4" name="Octagon 3"/>
          <p:cNvSpPr/>
          <p:nvPr/>
        </p:nvSpPr>
        <p:spPr>
          <a:xfrm>
            <a:off x="4328745" y="609600"/>
            <a:ext cx="3552091" cy="838200"/>
          </a:xfrm>
          <a:prstGeom prst="oc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দলীয়</a:t>
            </a:r>
            <a:r>
              <a:rPr lang="en-US" sz="6000" b="1" dirty="0" smtClean="0">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6000" b="1" dirty="0" err="1" smtClean="0">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কাজ</a:t>
            </a:r>
            <a:endParaRPr lang="en-US" sz="6000" b="1" dirty="0">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90698819"/>
              </p:ext>
            </p:extLst>
          </p:nvPr>
        </p:nvGraphicFramePr>
        <p:xfrm>
          <a:off x="609600" y="3733801"/>
          <a:ext cx="10972800" cy="1828800"/>
        </p:xfrm>
        <a:graphic>
          <a:graphicData uri="http://schemas.openxmlformats.org/drawingml/2006/table">
            <a:tbl>
              <a:tblPr firstRow="1" bandRow="1">
                <a:tableStyleId>{5C22544A-7EE6-4342-B048-85BDC9FD1C3A}</a:tableStyleId>
              </a:tblPr>
              <a:tblGrid>
                <a:gridCol w="2743200"/>
                <a:gridCol w="2514600"/>
                <a:gridCol w="2971800"/>
                <a:gridCol w="2743200"/>
              </a:tblGrid>
              <a:tr h="615192">
                <a:tc>
                  <a:txBody>
                    <a:bodyPr/>
                    <a:lstStyle/>
                    <a:p>
                      <a:r>
                        <a:rPr lang="en-US" sz="3600" dirty="0" smtClean="0">
                          <a:latin typeface="Arial" panose="020B0604020202020204" pitchFamily="34" charset="0"/>
                          <a:cs typeface="Arial" panose="020B0604020202020204" pitchFamily="34" charset="0"/>
                        </a:rPr>
                        <a:t>ক-</a:t>
                      </a:r>
                      <a:r>
                        <a:rPr lang="en-US" sz="3600" dirty="0" err="1" smtClean="0">
                          <a:latin typeface="Arial" panose="020B0604020202020204" pitchFamily="34" charset="0"/>
                          <a:cs typeface="Arial" panose="020B0604020202020204" pitchFamily="34" charset="0"/>
                        </a:rPr>
                        <a:t>দল</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tc>
                <a:tc>
                  <a:txBody>
                    <a:bodyPr/>
                    <a:lstStyle/>
                    <a:p>
                      <a:r>
                        <a:rPr lang="en-US" sz="3600" dirty="0" smtClean="0">
                          <a:latin typeface="Arial" panose="020B0604020202020204" pitchFamily="34" charset="0"/>
                          <a:cs typeface="Arial" panose="020B0604020202020204" pitchFamily="34" charset="0"/>
                        </a:rPr>
                        <a:t>খ-</a:t>
                      </a:r>
                      <a:r>
                        <a:rPr lang="en-US" sz="3600" dirty="0" err="1" smtClean="0">
                          <a:latin typeface="Arial" panose="020B0604020202020204" pitchFamily="34" charset="0"/>
                          <a:cs typeface="Arial" panose="020B0604020202020204" pitchFamily="34" charset="0"/>
                        </a:rPr>
                        <a:t>দল</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tc>
                <a:tc>
                  <a:txBody>
                    <a:bodyPr/>
                    <a:lstStyle/>
                    <a:p>
                      <a:r>
                        <a:rPr lang="en-US" sz="3600" dirty="0" smtClean="0">
                          <a:latin typeface="Arial" panose="020B0604020202020204" pitchFamily="34" charset="0"/>
                          <a:cs typeface="Arial" panose="020B0604020202020204" pitchFamily="34" charset="0"/>
                        </a:rPr>
                        <a:t>গ-</a:t>
                      </a:r>
                      <a:r>
                        <a:rPr lang="en-US" sz="3600" dirty="0" err="1" smtClean="0">
                          <a:latin typeface="Arial" panose="020B0604020202020204" pitchFamily="34" charset="0"/>
                          <a:cs typeface="Arial" panose="020B0604020202020204" pitchFamily="34" charset="0"/>
                        </a:rPr>
                        <a:t>দল</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tc>
                <a:tc>
                  <a:txBody>
                    <a:bodyPr/>
                    <a:lstStyle/>
                    <a:p>
                      <a:r>
                        <a:rPr lang="en-US" sz="3600" dirty="0" smtClean="0">
                          <a:latin typeface="Arial" panose="020B0604020202020204" pitchFamily="34" charset="0"/>
                          <a:cs typeface="Arial" panose="020B0604020202020204" pitchFamily="34" charset="0"/>
                        </a:rPr>
                        <a:t>ঘ</a:t>
                      </a:r>
                      <a:r>
                        <a:rPr lang="en-US" sz="3600" baseline="0" dirty="0" smtClean="0">
                          <a:latin typeface="Arial" panose="020B0604020202020204" pitchFamily="34" charset="0"/>
                          <a:cs typeface="Arial" panose="020B0604020202020204" pitchFamily="34" charset="0"/>
                        </a:rPr>
                        <a:t>-</a:t>
                      </a:r>
                      <a:r>
                        <a:rPr lang="en-US" sz="3600" baseline="0" dirty="0" err="1" smtClean="0">
                          <a:latin typeface="Arial" panose="020B0604020202020204" pitchFamily="34" charset="0"/>
                          <a:cs typeface="Arial" panose="020B0604020202020204" pitchFamily="34" charset="0"/>
                        </a:rPr>
                        <a:t>দল</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tc>
              </a:tr>
              <a:tr h="908807">
                <a:tc>
                  <a:txBody>
                    <a:bodyPr/>
                    <a:lstStyle/>
                    <a:p>
                      <a:r>
                        <a:rPr lang="ar-AE" sz="3600" dirty="0" smtClean="0">
                          <a:latin typeface="Arial" panose="020B0604020202020204" pitchFamily="34" charset="0"/>
                          <a:cs typeface="Arial" panose="020B0604020202020204" pitchFamily="34" charset="0"/>
                        </a:rPr>
                        <a:t>رضی الله عنه</a:t>
                      </a:r>
                      <a:endParaRPr lang="en-US" sz="3600" dirty="0">
                        <a:latin typeface="Arial" panose="020B0604020202020204" pitchFamily="34" charset="0"/>
                        <a:cs typeface="Arial" panose="020B0604020202020204" pitchFamily="34" charset="0"/>
                      </a:endParaRPr>
                    </a:p>
                  </a:txBody>
                  <a:tcPr/>
                </a:tc>
                <a:tc>
                  <a:txBody>
                    <a:bodyPr/>
                    <a:lstStyle/>
                    <a:p>
                      <a:r>
                        <a:rPr lang="ar-AE" sz="3600" dirty="0" smtClean="0">
                          <a:latin typeface="Arial" panose="020B0604020202020204" pitchFamily="34" charset="0"/>
                          <a:cs typeface="Arial" panose="020B0604020202020204" pitchFamily="34" charset="0"/>
                        </a:rPr>
                        <a:t>لا أقول الا حقا</a:t>
                      </a:r>
                      <a:endParaRPr lang="en-US" sz="3600" dirty="0">
                        <a:latin typeface="Arial" panose="020B0604020202020204" pitchFamily="34" charset="0"/>
                        <a:cs typeface="Arial" panose="020B0604020202020204" pitchFamily="34" charset="0"/>
                      </a:endParaRPr>
                    </a:p>
                  </a:txBody>
                  <a:tcPr/>
                </a:tc>
                <a:tc>
                  <a:txBody>
                    <a:bodyPr/>
                    <a:lstStyle/>
                    <a:p>
                      <a:r>
                        <a:rPr lang="ar-AE" sz="3600" dirty="0" smtClean="0">
                          <a:latin typeface="Arial" panose="020B0604020202020204" pitchFamily="34" charset="0"/>
                          <a:cs typeface="Arial" panose="020B0604020202020204" pitchFamily="34" charset="0"/>
                        </a:rPr>
                        <a:t>عن أنس رضی الله عنه </a:t>
                      </a:r>
                      <a:endParaRPr lang="en-US" sz="3600" dirty="0">
                        <a:latin typeface="Arial" panose="020B0604020202020204" pitchFamily="34" charset="0"/>
                        <a:cs typeface="Arial" panose="020B0604020202020204" pitchFamily="34" charset="0"/>
                      </a:endParaRPr>
                    </a:p>
                  </a:txBody>
                  <a:tcPr/>
                </a:tc>
                <a:tc>
                  <a:txBody>
                    <a:bodyPr/>
                    <a:lstStyle/>
                    <a:p>
                      <a:r>
                        <a:rPr lang="ar-AE" sz="3600" dirty="0" smtClean="0">
                          <a:latin typeface="Arial" panose="020B0604020202020204" pitchFamily="34" charset="0"/>
                          <a:cs typeface="Arial" panose="020B0604020202020204" pitchFamily="34" charset="0"/>
                        </a:rPr>
                        <a:t>عن النبی صلی الله علیه </a:t>
                      </a:r>
                      <a:endParaRPr lang="en-US" sz="3600" dirty="0">
                        <a:latin typeface="Arial" panose="020B0604020202020204" pitchFamily="34" charset="0"/>
                        <a:cs typeface="Arial" panose="020B0604020202020204" pitchFamily="34" charset="0"/>
                      </a:endParaRPr>
                    </a:p>
                  </a:txBody>
                  <a:tcPr/>
                </a:tc>
              </a:tr>
            </a:tbl>
          </a:graphicData>
        </a:graphic>
      </p:graphicFrame>
      <p:sp>
        <p:nvSpPr>
          <p:cNvPr id="7" name="Down Arrow Callout 6"/>
          <p:cNvSpPr/>
          <p:nvPr/>
        </p:nvSpPr>
        <p:spPr>
          <a:xfrm>
            <a:off x="7855130" y="2362200"/>
            <a:ext cx="3200400" cy="914400"/>
          </a:xfrm>
          <a:prstGeom prst="downArrowCallout">
            <a:avLst/>
          </a:prstGeom>
          <a:effectLst>
            <a:glow rad="101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dirty="0" err="1" smtClean="0">
                <a:latin typeface="NikoshBAN" panose="02000000000000000000" pitchFamily="2" charset="0"/>
                <a:cs typeface="NikoshBAN" panose="02000000000000000000" pitchFamily="2" charset="0"/>
              </a:rPr>
              <a:t>সময়</a:t>
            </a:r>
            <a:r>
              <a:rPr lang="en-US" sz="4400" dirty="0" smtClean="0">
                <a:latin typeface="NikoshBAN" panose="02000000000000000000" pitchFamily="2" charset="0"/>
                <a:cs typeface="NikoshBAN" panose="02000000000000000000" pitchFamily="2" charset="0"/>
              </a:rPr>
              <a:t> ৩ </a:t>
            </a:r>
            <a:r>
              <a:rPr lang="en-US" sz="4400" dirty="0" err="1" smtClean="0">
                <a:latin typeface="NikoshBAN" panose="02000000000000000000" pitchFamily="2" charset="0"/>
                <a:cs typeface="NikoshBAN" panose="02000000000000000000" pitchFamily="2" charset="0"/>
              </a:rPr>
              <a:t>মিনিট</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8" name="Quad Arrow Callout 7"/>
          <p:cNvSpPr/>
          <p:nvPr/>
        </p:nvSpPr>
        <p:spPr>
          <a:xfrm>
            <a:off x="762000" y="2209800"/>
            <a:ext cx="3276600" cy="1219200"/>
          </a:xfrm>
          <a:prstGeom prst="quadArrowCallou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solidFill>
                  <a:srgbClr val="7030A0"/>
                </a:solidFill>
                <a:latin typeface="NikoshBAN" panose="02000000000000000000" pitchFamily="2" charset="0"/>
                <a:cs typeface="NikoshBAN" panose="02000000000000000000" pitchFamily="2" charset="0"/>
              </a:rPr>
              <a:t>অর্থ</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লিখ</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9" name="Rectangle 8"/>
          <p:cNvSpPr/>
          <p:nvPr/>
        </p:nvSpPr>
        <p:spPr>
          <a:xfrm>
            <a:off x="1828800" y="6858000"/>
            <a:ext cx="83058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3431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216" y="-600779"/>
            <a:ext cx="12918544" cy="7449958"/>
          </a:xfrm>
          <a:prstGeom prst="rect">
            <a:avLst/>
          </a:prstGeom>
        </p:spPr>
      </p:pic>
      <p:sp>
        <p:nvSpPr>
          <p:cNvPr id="4" name="Down Arrow Callout 3"/>
          <p:cNvSpPr/>
          <p:nvPr/>
        </p:nvSpPr>
        <p:spPr>
          <a:xfrm>
            <a:off x="4648200" y="1143000"/>
            <a:ext cx="2514600" cy="121920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5" name="TextBox 4"/>
          <p:cNvSpPr txBox="1"/>
          <p:nvPr/>
        </p:nvSpPr>
        <p:spPr>
          <a:xfrm>
            <a:off x="1676400" y="3124200"/>
            <a:ext cx="8915400" cy="1569660"/>
          </a:xfrm>
          <a:prstGeom prst="rect">
            <a:avLst/>
          </a:prstGeom>
          <a:effectLst>
            <a:glow rad="101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কৌতুক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রসিকতা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একজন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রকম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অনার্থক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ব্যক্তিত্বে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p>
        </p:txBody>
      </p:sp>
      <p:sp>
        <p:nvSpPr>
          <p:cNvPr id="3" name="Rectangle 2"/>
          <p:cNvSpPr/>
          <p:nvPr/>
        </p:nvSpPr>
        <p:spPr>
          <a:xfrm>
            <a:off x="1143000" y="6087179"/>
            <a:ext cx="81534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1970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28" y="-116132"/>
            <a:ext cx="12193057" cy="7090263"/>
          </a:xfrm>
          <a:prstGeom prst="rect">
            <a:avLst/>
          </a:prstGeom>
          <a:solidFill>
            <a:schemeClr val="accent2"/>
          </a:solidFill>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pic>
      <p:sp>
        <p:nvSpPr>
          <p:cNvPr id="3" name="Up Arrow 2"/>
          <p:cNvSpPr/>
          <p:nvPr/>
        </p:nvSpPr>
        <p:spPr>
          <a:xfrm>
            <a:off x="1215458" y="152400"/>
            <a:ext cx="9829800" cy="2641303"/>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8000" dirty="0" err="1" smtClean="0">
                <a:latin typeface="NikoshBAN" panose="02000000000000000000" pitchFamily="2" charset="0"/>
                <a:cs typeface="NikoshBAN" panose="02000000000000000000" pitchFamily="2" charset="0"/>
              </a:rPr>
              <a:t>বাড়ির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কাজ</a:t>
            </a:r>
            <a:r>
              <a:rPr lang="en-US" sz="8000" dirty="0" smtClean="0">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sp>
        <p:nvSpPr>
          <p:cNvPr id="5" name="Flowchart: Predefined Process 4"/>
          <p:cNvSpPr/>
          <p:nvPr/>
        </p:nvSpPr>
        <p:spPr>
          <a:xfrm>
            <a:off x="3027078" y="2793703"/>
            <a:ext cx="6206558" cy="3352800"/>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b="1" dirty="0" err="1" smtClean="0">
                <a:latin typeface="NikoshBAN" panose="02000000000000000000" pitchFamily="2" charset="0"/>
                <a:cs typeface="NikoshBAN" panose="02000000000000000000" pitchFamily="2" charset="0"/>
              </a:rPr>
              <a:t>কোন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ধরনের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কৌতুক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রশিকতা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জায়েয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ধরনের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রশিকতা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জায়েয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আনবে</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6" name="Rectangle 5"/>
          <p:cNvSpPr/>
          <p:nvPr/>
        </p:nvSpPr>
        <p:spPr>
          <a:xfrm>
            <a:off x="1371600" y="6789465"/>
            <a:ext cx="8471636" cy="369332"/>
          </a:xfrm>
          <a:prstGeom prst="rect">
            <a:avLst/>
          </a:prstGeom>
        </p:spPr>
        <p:txBody>
          <a:bodyPr wrap="square">
            <a:spAutoFit/>
          </a:bodyPr>
          <a:lstStyle/>
          <a:p>
            <a:r>
              <a:rPr lang="as-IN"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7673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505200" y="5105400"/>
            <a:ext cx="5785558" cy="10156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ar-AE" sz="6000" b="1" dirty="0">
                <a:latin typeface="Arial" panose="020B0604020202020204" pitchFamily="34" charset="0"/>
                <a:cs typeface="Arial" panose="020B0604020202020204" pitchFamily="34" charset="0"/>
              </a:rPr>
              <a:t>مع </a:t>
            </a:r>
            <a:r>
              <a:rPr lang="ar-AE" sz="6000" b="1" dirty="0" smtClean="0">
                <a:latin typeface="Arial" panose="020B0604020202020204" pitchFamily="34" charset="0"/>
                <a:cs typeface="Arial" panose="020B0604020202020204" pitchFamily="34" charset="0"/>
              </a:rPr>
              <a:t>السلام۔</a:t>
            </a:r>
            <a:r>
              <a:rPr lang="en-US" sz="6000" b="1" dirty="0" smtClean="0">
                <a:latin typeface="Arial" panose="020B0604020202020204" pitchFamily="34" charset="0"/>
                <a:cs typeface="Arial" panose="020B0604020202020204" pitchFamily="34" charset="0"/>
              </a:rPr>
              <a:t> </a:t>
            </a:r>
            <a:r>
              <a:rPr lang="ar-AE" sz="6000" b="1" dirty="0" smtClean="0">
                <a:latin typeface="Arial" panose="020B0604020202020204" pitchFamily="34" charset="0"/>
                <a:cs typeface="Arial" panose="020B0604020202020204" pitchFamily="34" charset="0"/>
              </a:rPr>
              <a:t>فی </a:t>
            </a:r>
            <a:r>
              <a:rPr lang="ar-AE" sz="6000" b="1" dirty="0">
                <a:latin typeface="Arial" panose="020B0604020202020204" pitchFamily="34" charset="0"/>
                <a:cs typeface="Arial" panose="020B0604020202020204" pitchFamily="34" charset="0"/>
              </a:rPr>
              <a:t>امان الله</a:t>
            </a:r>
            <a:endParaRPr lang="en-US" sz="6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 y="-381000"/>
            <a:ext cx="12924640" cy="7449958"/>
          </a:xfrm>
          <a:prstGeom prst="rect">
            <a:avLst/>
          </a:prstGeom>
        </p:spPr>
      </p:pic>
      <p:pic>
        <p:nvPicPr>
          <p:cNvPr id="5" name="Picture 4"/>
          <p:cNvPicPr>
            <a:picLocks noChangeAspect="1"/>
          </p:cNvPicPr>
          <p:nvPr/>
        </p:nvPicPr>
        <p:blipFill>
          <a:blip r:embed="rId3"/>
          <a:stretch>
            <a:fillRect/>
          </a:stretch>
        </p:blipFill>
        <p:spPr>
          <a:xfrm>
            <a:off x="2447223" y="685547"/>
            <a:ext cx="67056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Horizontal Scroll 7"/>
          <p:cNvSpPr/>
          <p:nvPr/>
        </p:nvSpPr>
        <p:spPr>
          <a:xfrm>
            <a:off x="2447223" y="5003631"/>
            <a:ext cx="6858000" cy="1219200"/>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ar-AE" sz="6000" b="1" dirty="0">
                <a:latin typeface="Arial" panose="020B0604020202020204" pitchFamily="34" charset="0"/>
                <a:cs typeface="Arial" panose="020B0604020202020204" pitchFamily="34" charset="0"/>
              </a:rPr>
              <a:t>مع السلام  فی امان الله</a:t>
            </a:r>
            <a:endParaRPr lang="en-US" sz="6000" b="1" dirty="0">
              <a:latin typeface="Arial" panose="020B0604020202020204" pitchFamily="34" charset="0"/>
              <a:cs typeface="Arial" panose="020B0604020202020204" pitchFamily="34" charset="0"/>
            </a:endParaRPr>
          </a:p>
        </p:txBody>
      </p:sp>
      <p:sp>
        <p:nvSpPr>
          <p:cNvPr id="2" name="Rectangle 1"/>
          <p:cNvSpPr/>
          <p:nvPr/>
        </p:nvSpPr>
        <p:spPr>
          <a:xfrm>
            <a:off x="1371600" y="6352762"/>
            <a:ext cx="8305800" cy="369332"/>
          </a:xfrm>
          <a:prstGeom prst="rect">
            <a:avLst/>
          </a:prstGeom>
        </p:spPr>
        <p:txBody>
          <a:bodyPr wrap="square">
            <a:spAutoFit/>
          </a:bodyPr>
          <a:lstStyle/>
          <a:p>
            <a:r>
              <a:rPr lang="as-IN" b="1" i="1" dirty="0">
                <a:solidFill>
                  <a:srgbClr val="FF0000"/>
                </a:solidFill>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b="1"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98774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762000" y="1786689"/>
            <a:ext cx="5557954" cy="453791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কাজী</a:t>
            </a:r>
            <a:r>
              <a:rPr lang="en-US" sz="3600" b="1"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মোঃ</a:t>
            </a:r>
            <a:r>
              <a:rPr lang="en-US" sz="3600" b="1"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আবদুল</a:t>
            </a:r>
            <a:r>
              <a:rPr lang="en-US" sz="3600" b="1" dirty="0">
                <a:solidFill>
                  <a:srgbClr val="006600"/>
                </a:solidFill>
                <a:latin typeface="NikoshBAN" panose="02000000000000000000" pitchFamily="2" charset="0"/>
                <a:cs typeface="NikoshBAN" panose="02000000000000000000" pitchFamily="2" charset="0"/>
              </a:rPr>
              <a:t> </a:t>
            </a:r>
            <a:r>
              <a:rPr lang="en-US" sz="3600" b="1" dirty="0" err="1">
                <a:solidFill>
                  <a:srgbClr val="006600"/>
                </a:solidFill>
                <a:latin typeface="NikoshBAN" panose="02000000000000000000" pitchFamily="2" charset="0"/>
                <a:cs typeface="NikoshBAN" panose="02000000000000000000" pitchFamily="2" charset="0"/>
              </a:rPr>
              <a:t>হানান</a:t>
            </a:r>
            <a:r>
              <a:rPr lang="en-US" sz="3600" b="1" dirty="0">
                <a:solidFill>
                  <a:srgbClr val="006600"/>
                </a:solidFill>
                <a:latin typeface="NikoshBAN" panose="02000000000000000000" pitchFamily="2" charset="0"/>
                <a:cs typeface="NikoshBAN" panose="02000000000000000000" pitchFamily="2" charset="0"/>
              </a:rPr>
              <a:t> </a:t>
            </a:r>
          </a:p>
          <a:p>
            <a:pPr marL="0" indent="0">
              <a:buNone/>
            </a:pPr>
            <a:r>
              <a:rPr lang="en-US" sz="2800" b="1" dirty="0">
                <a:solidFill>
                  <a:srgbClr val="006600"/>
                </a:solidFill>
                <a:latin typeface="NikoshBAN" panose="02000000000000000000" pitchFamily="2" charset="0"/>
                <a:cs typeface="NikoshBAN" panose="02000000000000000000" pitchFamily="2" charset="0"/>
              </a:rPr>
              <a:t>  </a:t>
            </a:r>
            <a:r>
              <a:rPr lang="en-US" sz="2800" b="1" dirty="0" smtClean="0">
                <a:solidFill>
                  <a:srgbClr val="006600"/>
                </a:solidFill>
                <a:latin typeface="NikoshBAN" panose="02000000000000000000" pitchFamily="2" charset="0"/>
                <a:cs typeface="NikoshBAN" panose="02000000000000000000" pitchFamily="2" charset="0"/>
              </a:rPr>
              <a:t>                   </a:t>
            </a:r>
            <a:r>
              <a:rPr lang="en-US" sz="2800" b="1" dirty="0">
                <a:solidFill>
                  <a:srgbClr val="002060"/>
                </a:solidFill>
                <a:latin typeface="NikoshBAN" panose="02000000000000000000" pitchFamily="2" charset="0"/>
                <a:cs typeface="NikoshBAN" panose="02000000000000000000" pitchFamily="2" charset="0"/>
              </a:rPr>
              <a:t>অধ্যক্ষ </a:t>
            </a:r>
          </a:p>
          <a:p>
            <a:pPr marL="0" indent="0">
              <a:buNone/>
            </a:pP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বখতিয়ার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পাড়াচারপীর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আউলিয়া</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আলিম</a:t>
            </a:r>
            <a:r>
              <a:rPr lang="en-US" sz="2800" b="1" dirty="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মাদ্রাসা</a:t>
            </a:r>
            <a:r>
              <a:rPr lang="en-US" sz="2800" b="1" dirty="0" smtClean="0">
                <a:solidFill>
                  <a:srgbClr val="002060"/>
                </a:solidFill>
                <a:latin typeface="NikoshBAN" panose="02000000000000000000" pitchFamily="2" charset="0"/>
                <a:cs typeface="NikoshBAN" panose="02000000000000000000" pitchFamily="2" charset="0"/>
              </a:rPr>
              <a:t> </a:t>
            </a:r>
          </a:p>
          <a:p>
            <a:pPr eaLnBrk="1" hangingPunct="1"/>
            <a:r>
              <a:rPr lang="en-US" sz="2800" b="1" dirty="0" err="1" smtClean="0">
                <a:solidFill>
                  <a:srgbClr val="002060"/>
                </a:solidFill>
                <a:latin typeface="NikoshBAN" panose="02000000000000000000" pitchFamily="2" charset="0"/>
                <a:cs typeface="NikoshBAN" panose="02000000000000000000" pitchFamily="2" charset="0"/>
              </a:rPr>
              <a:t>পোঃ</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মিন্নত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হাট</a:t>
            </a:r>
            <a:r>
              <a:rPr lang="en-US" sz="2800" b="1" dirty="0" smtClean="0">
                <a:solidFill>
                  <a:srgbClr val="002060"/>
                </a:solidFill>
                <a:latin typeface="NikoshBAN" panose="02000000000000000000" pitchFamily="2" charset="0"/>
                <a:cs typeface="NikoshBAN" panose="02000000000000000000" pitchFamily="2" charset="0"/>
              </a:rPr>
              <a:t>  </a:t>
            </a:r>
            <a:endParaRPr lang="bn-BD" sz="2800" b="1" dirty="0" smtClean="0">
              <a:solidFill>
                <a:srgbClr val="002060"/>
              </a:solidFill>
              <a:latin typeface="NikoshBAN" panose="02000000000000000000" pitchFamily="2" charset="0"/>
              <a:cs typeface="NikoshBAN" panose="02000000000000000000" pitchFamily="2" charset="0"/>
            </a:endParaRPr>
          </a:p>
          <a:p>
            <a:r>
              <a:rPr lang="en-US" sz="2800" b="1" dirty="0" err="1" smtClean="0">
                <a:solidFill>
                  <a:srgbClr val="002060"/>
                </a:solidFill>
                <a:latin typeface="NikoshBAN" panose="02000000000000000000" pitchFamily="2" charset="0"/>
                <a:cs typeface="NikoshBAN" panose="02000000000000000000" pitchFamily="2" charset="0"/>
              </a:rPr>
              <a:t>উপজেলা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আনোয়ারা</a:t>
            </a:r>
            <a:endParaRPr lang="en-US" sz="2800" b="1" dirty="0" smtClean="0">
              <a:solidFill>
                <a:srgbClr val="002060"/>
              </a:solidFill>
              <a:latin typeface="NikoshBAN" panose="02000000000000000000" pitchFamily="2" charset="0"/>
              <a:cs typeface="NikoshBAN" panose="02000000000000000000" pitchFamily="2" charset="0"/>
            </a:endParaRPr>
          </a:p>
          <a:p>
            <a:r>
              <a:rPr lang="en-US" sz="2800" b="1" dirty="0" err="1" smtClean="0">
                <a:solidFill>
                  <a:srgbClr val="002060"/>
                </a:solidFill>
                <a:latin typeface="NikoshBAN" panose="02000000000000000000" pitchFamily="2" charset="0"/>
                <a:cs typeface="NikoshBAN" panose="02000000000000000000" pitchFamily="2" charset="0"/>
              </a:rPr>
              <a:t>জেলা</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চট্রগ্রাম</a:t>
            </a:r>
            <a:r>
              <a:rPr lang="en-US" sz="2800" b="1" dirty="0" smtClean="0">
                <a:solidFill>
                  <a:srgbClr val="002060"/>
                </a:solidFill>
                <a:latin typeface="NikoshBAN" panose="02000000000000000000" pitchFamily="2" charset="0"/>
                <a:cs typeface="NikoshBAN" panose="02000000000000000000" pitchFamily="2" charset="0"/>
              </a:rPr>
              <a:t> </a:t>
            </a:r>
            <a:endParaRPr lang="bn-BD" sz="2800" b="1" dirty="0" smtClean="0">
              <a:solidFill>
                <a:srgbClr val="002060"/>
              </a:solidFill>
              <a:latin typeface="NikoshBAN" panose="02000000000000000000" pitchFamily="2" charset="0"/>
              <a:cs typeface="NikoshBAN" panose="02000000000000000000" pitchFamily="2" charset="0"/>
            </a:endParaRPr>
          </a:p>
          <a:p>
            <a:r>
              <a:rPr lang="en-US" sz="2800" b="1" dirty="0" err="1" smtClean="0">
                <a:solidFill>
                  <a:srgbClr val="002060"/>
                </a:solidFill>
                <a:latin typeface="NikoshBAN" panose="02000000000000000000" pitchFamily="2" charset="0"/>
                <a:cs typeface="NikoshBAN" panose="02000000000000000000" pitchFamily="2" charset="0"/>
              </a:rPr>
              <a:t>মোবাইল</a:t>
            </a:r>
            <a:r>
              <a:rPr lang="en-US" sz="2800" b="1" dirty="0" smtClean="0">
                <a:solidFill>
                  <a:srgbClr val="002060"/>
                </a:solidFill>
                <a:latin typeface="NikoshBAN" panose="02000000000000000000" pitchFamily="2" charset="0"/>
                <a:cs typeface="NikoshBAN" panose="02000000000000000000" pitchFamily="2" charset="0"/>
              </a:rPr>
              <a:t>- 1819330549 </a:t>
            </a:r>
          </a:p>
          <a:p>
            <a:r>
              <a:rPr lang="en-US" sz="2800" b="1" dirty="0">
                <a:solidFill>
                  <a:srgbClr val="002060"/>
                </a:solidFill>
                <a:latin typeface="Arial" panose="020B0604020202020204" pitchFamily="34" charset="0"/>
                <a:cs typeface="Arial" panose="020B0604020202020204" pitchFamily="34" charset="0"/>
              </a:rPr>
              <a:t>kazihannan819@gmail.com</a:t>
            </a:r>
            <a:endParaRPr lang="bn-BD" sz="2800" b="1" dirty="0">
              <a:solidFill>
                <a:srgbClr val="002060"/>
              </a:solidFill>
              <a:latin typeface="Arial" panose="020B0604020202020204" pitchFamily="34" charset="0"/>
              <a:cs typeface="NikoshBAN" pitchFamily="2" charset="0"/>
            </a:endParaRPr>
          </a:p>
        </p:txBody>
      </p:sp>
      <p:sp>
        <p:nvSpPr>
          <p:cNvPr id="2" name="Oval 1"/>
          <p:cNvSpPr/>
          <p:nvPr/>
        </p:nvSpPr>
        <p:spPr>
          <a:xfrm>
            <a:off x="2514600" y="533399"/>
            <a:ext cx="6096000" cy="870679"/>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bn-BD" sz="4000" b="1" dirty="0">
                <a:solidFill>
                  <a:srgbClr val="7030A0"/>
                </a:solidFill>
              </a:rPr>
              <a:t>শিক্ষক পরিচিতি</a:t>
            </a:r>
            <a:endParaRPr lang="en-US" sz="4000" b="1" dirty="0">
              <a:solidFill>
                <a:srgbClr val="7030A0"/>
              </a:solidFill>
            </a:endParaRPr>
          </a:p>
        </p:txBody>
      </p:sp>
      <p:sp>
        <p:nvSpPr>
          <p:cNvPr id="5" name="Content Placeholder 2"/>
          <p:cNvSpPr txBox="1">
            <a:spLocks/>
          </p:cNvSpPr>
          <p:nvPr/>
        </p:nvSpPr>
        <p:spPr bwMode="auto">
          <a:xfrm>
            <a:off x="7696200" y="1790700"/>
            <a:ext cx="2667000" cy="3429000"/>
          </a:xfrm>
          <a:prstGeom prst="rect">
            <a:avLst/>
          </a:prstGeom>
          <a:noFill/>
          <a:ln w="9525">
            <a:noFill/>
            <a:miter lim="800000"/>
            <a:headEnd/>
            <a:tailEnd/>
          </a:ln>
          <a:effectLst/>
        </p:spPr>
        <p:txBody>
          <a:bodyPr/>
          <a:lstStyle/>
          <a:p>
            <a:pPr marL="342900" indent="-342900">
              <a:spcBef>
                <a:spcPct val="20000"/>
              </a:spcBef>
              <a:buFontTx/>
              <a:buChar char="•"/>
              <a:defRPr/>
            </a:pPr>
            <a:endParaRPr lang="bn-BD" sz="3200" kern="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8839200" y="2146684"/>
            <a:ext cx="2667000" cy="3429000"/>
          </a:xfrm>
          <a:prstGeom prst="rect">
            <a:avLst/>
          </a:prstGeom>
          <a:ln w="228600" cap="sq" cmpd="thickThin">
            <a:solidFill>
              <a:srgbClr val="000000"/>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a:off x="-76200" y="-14689"/>
            <a:ext cx="12268200" cy="6803726"/>
          </a:xfrm>
          <a:prstGeom prst="rect">
            <a:avLst/>
          </a:prstGeom>
          <a:noFill/>
          <a:ln cap="rnd">
            <a:solidFill>
              <a:schemeClr val="accent1"/>
            </a:solidFill>
            <a:bevel/>
          </a:ln>
          <a:effectLst>
            <a:outerShdw blurRad="292100" dir="16800000" algn="tr" rotWithShape="0">
              <a:schemeClr val="accent2">
                <a:lumMod val="75000"/>
                <a:alpha val="40000"/>
              </a:schemeClr>
            </a:outerShdw>
          </a:effectLst>
        </p:spPr>
      </p:pic>
      <p:sp>
        <p:nvSpPr>
          <p:cNvPr id="6" name="Rectangle 5"/>
          <p:cNvSpPr/>
          <p:nvPr/>
        </p:nvSpPr>
        <p:spPr>
          <a:xfrm>
            <a:off x="2440723" y="6317926"/>
            <a:ext cx="8458200" cy="369332"/>
          </a:xfrm>
          <a:prstGeom prst="rect">
            <a:avLst/>
          </a:prstGeom>
        </p:spPr>
        <p:txBody>
          <a:bodyPr wrap="square">
            <a:spAutoFit/>
          </a:bodyPr>
          <a:lstStyle/>
          <a:p>
            <a:r>
              <a:rPr lang="as-IN"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2343992"/>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
                                            <p:bg/>
                                          </p:spTgt>
                                        </p:tgtEl>
                                        <p:attrNameLst>
                                          <p:attrName>style.visibility</p:attrName>
                                        </p:attrNameLst>
                                      </p:cBhvr>
                                      <p:to>
                                        <p:strVal val="visible"/>
                                      </p:to>
                                    </p:set>
                                    <p:animEffect transition="in" filter="fade">
                                      <p:cBhvr>
                                        <p:cTn id="12" dur="1000"/>
                                        <p:tgtEl>
                                          <p:spTgt spid="3074">
                                            <p:bg/>
                                          </p:spTgt>
                                        </p:tgtEl>
                                      </p:cBhvr>
                                    </p:animEffect>
                                    <p:anim calcmode="lin" valueType="num">
                                      <p:cBhvr>
                                        <p:cTn id="13" dur="1000" fill="hold"/>
                                        <p:tgtEl>
                                          <p:spTgt spid="3074">
                                            <p:bg/>
                                          </p:spTgt>
                                        </p:tgtEl>
                                        <p:attrNameLst>
                                          <p:attrName>ppt_x</p:attrName>
                                        </p:attrNameLst>
                                      </p:cBhvr>
                                      <p:tavLst>
                                        <p:tav tm="0">
                                          <p:val>
                                            <p:strVal val="#ppt_x"/>
                                          </p:val>
                                        </p:tav>
                                        <p:tav tm="100000">
                                          <p:val>
                                            <p:strVal val="#ppt_x"/>
                                          </p:val>
                                        </p:tav>
                                      </p:tavLst>
                                    </p:anim>
                                    <p:anim calcmode="lin" valueType="num">
                                      <p:cBhvr>
                                        <p:cTn id="14" dur="1000" fill="hold"/>
                                        <p:tgtEl>
                                          <p:spTgt spid="307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4">
                                            <p:txEl>
                                              <p:pRg st="0" end="0"/>
                                            </p:txEl>
                                          </p:spTgt>
                                        </p:tgtEl>
                                        <p:attrNameLst>
                                          <p:attrName>style.visibility</p:attrName>
                                        </p:attrNameLst>
                                      </p:cBhvr>
                                      <p:to>
                                        <p:strVal val="visible"/>
                                      </p:to>
                                    </p:set>
                                    <p:animEffect transition="in" filter="fade">
                                      <p:cBhvr>
                                        <p:cTn id="19" dur="1000"/>
                                        <p:tgtEl>
                                          <p:spTgt spid="3074">
                                            <p:txEl>
                                              <p:pRg st="0" end="0"/>
                                            </p:txEl>
                                          </p:spTgt>
                                        </p:tgtEl>
                                      </p:cBhvr>
                                    </p:animEffect>
                                    <p:anim calcmode="lin" valueType="num">
                                      <p:cBhvr>
                                        <p:cTn id="20"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74">
                                            <p:txEl>
                                              <p:pRg st="1" end="1"/>
                                            </p:txEl>
                                          </p:spTgt>
                                        </p:tgtEl>
                                        <p:attrNameLst>
                                          <p:attrName>style.visibility</p:attrName>
                                        </p:attrNameLst>
                                      </p:cBhvr>
                                      <p:to>
                                        <p:strVal val="visible"/>
                                      </p:to>
                                    </p:set>
                                    <p:animEffect transition="in" filter="fade">
                                      <p:cBhvr>
                                        <p:cTn id="26" dur="1000"/>
                                        <p:tgtEl>
                                          <p:spTgt spid="3074">
                                            <p:txEl>
                                              <p:pRg st="1" end="1"/>
                                            </p:txEl>
                                          </p:spTgt>
                                        </p:tgtEl>
                                      </p:cBhvr>
                                    </p:animEffect>
                                    <p:anim calcmode="lin" valueType="num">
                                      <p:cBhvr>
                                        <p:cTn id="27"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74">
                                            <p:txEl>
                                              <p:pRg st="2" end="2"/>
                                            </p:txEl>
                                          </p:spTgt>
                                        </p:tgtEl>
                                        <p:attrNameLst>
                                          <p:attrName>style.visibility</p:attrName>
                                        </p:attrNameLst>
                                      </p:cBhvr>
                                      <p:to>
                                        <p:strVal val="visible"/>
                                      </p:to>
                                    </p:set>
                                    <p:animEffect transition="in" filter="fade">
                                      <p:cBhvr>
                                        <p:cTn id="33" dur="1000"/>
                                        <p:tgtEl>
                                          <p:spTgt spid="3074">
                                            <p:txEl>
                                              <p:pRg st="2" end="2"/>
                                            </p:txEl>
                                          </p:spTgt>
                                        </p:tgtEl>
                                      </p:cBhvr>
                                    </p:animEffect>
                                    <p:anim calcmode="lin" valueType="num">
                                      <p:cBhvr>
                                        <p:cTn id="34"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74">
                                            <p:txEl>
                                              <p:pRg st="3" end="3"/>
                                            </p:txEl>
                                          </p:spTgt>
                                        </p:tgtEl>
                                        <p:attrNameLst>
                                          <p:attrName>style.visibility</p:attrName>
                                        </p:attrNameLst>
                                      </p:cBhvr>
                                      <p:to>
                                        <p:strVal val="visible"/>
                                      </p:to>
                                    </p:set>
                                    <p:animEffect transition="in" filter="fade">
                                      <p:cBhvr>
                                        <p:cTn id="40" dur="1000"/>
                                        <p:tgtEl>
                                          <p:spTgt spid="3074">
                                            <p:txEl>
                                              <p:pRg st="3" end="3"/>
                                            </p:txEl>
                                          </p:spTgt>
                                        </p:tgtEl>
                                      </p:cBhvr>
                                    </p:animEffect>
                                    <p:anim calcmode="lin" valueType="num">
                                      <p:cBhvr>
                                        <p:cTn id="41"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74">
                                            <p:txEl>
                                              <p:pRg st="4" end="4"/>
                                            </p:txEl>
                                          </p:spTgt>
                                        </p:tgtEl>
                                        <p:attrNameLst>
                                          <p:attrName>style.visibility</p:attrName>
                                        </p:attrNameLst>
                                      </p:cBhvr>
                                      <p:to>
                                        <p:strVal val="visible"/>
                                      </p:to>
                                    </p:set>
                                    <p:animEffect transition="in" filter="fade">
                                      <p:cBhvr>
                                        <p:cTn id="47" dur="1000"/>
                                        <p:tgtEl>
                                          <p:spTgt spid="3074">
                                            <p:txEl>
                                              <p:pRg st="4" end="4"/>
                                            </p:txEl>
                                          </p:spTgt>
                                        </p:tgtEl>
                                      </p:cBhvr>
                                    </p:animEffect>
                                    <p:anim calcmode="lin" valueType="num">
                                      <p:cBhvr>
                                        <p:cTn id="48"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74">
                                            <p:txEl>
                                              <p:pRg st="5" end="5"/>
                                            </p:txEl>
                                          </p:spTgt>
                                        </p:tgtEl>
                                        <p:attrNameLst>
                                          <p:attrName>style.visibility</p:attrName>
                                        </p:attrNameLst>
                                      </p:cBhvr>
                                      <p:to>
                                        <p:strVal val="visible"/>
                                      </p:to>
                                    </p:set>
                                    <p:animEffect transition="in" filter="fade">
                                      <p:cBhvr>
                                        <p:cTn id="54" dur="1000"/>
                                        <p:tgtEl>
                                          <p:spTgt spid="3074">
                                            <p:txEl>
                                              <p:pRg st="5" end="5"/>
                                            </p:txEl>
                                          </p:spTgt>
                                        </p:tgtEl>
                                      </p:cBhvr>
                                    </p:animEffect>
                                    <p:anim calcmode="lin" valueType="num">
                                      <p:cBhvr>
                                        <p:cTn id="55"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74">
                                            <p:txEl>
                                              <p:pRg st="6" end="6"/>
                                            </p:txEl>
                                          </p:spTgt>
                                        </p:tgtEl>
                                        <p:attrNameLst>
                                          <p:attrName>style.visibility</p:attrName>
                                        </p:attrNameLst>
                                      </p:cBhvr>
                                      <p:to>
                                        <p:strVal val="visible"/>
                                      </p:to>
                                    </p:set>
                                    <p:animEffect transition="in" filter="fade">
                                      <p:cBhvr>
                                        <p:cTn id="61" dur="1000"/>
                                        <p:tgtEl>
                                          <p:spTgt spid="3074">
                                            <p:txEl>
                                              <p:pRg st="6" end="6"/>
                                            </p:txEl>
                                          </p:spTgt>
                                        </p:tgtEl>
                                      </p:cBhvr>
                                    </p:animEffect>
                                    <p:anim calcmode="lin" valueType="num">
                                      <p:cBhvr>
                                        <p:cTn id="62" dur="1000" fill="hold"/>
                                        <p:tgtEl>
                                          <p:spTgt spid="307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0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074">
                                            <p:txEl>
                                              <p:pRg st="7" end="7"/>
                                            </p:txEl>
                                          </p:spTgt>
                                        </p:tgtEl>
                                        <p:attrNameLst>
                                          <p:attrName>style.visibility</p:attrName>
                                        </p:attrNameLst>
                                      </p:cBhvr>
                                      <p:to>
                                        <p:strVal val="visible"/>
                                      </p:to>
                                    </p:set>
                                    <p:animEffect transition="in" filter="fade">
                                      <p:cBhvr>
                                        <p:cTn id="68" dur="1000"/>
                                        <p:tgtEl>
                                          <p:spTgt spid="3074">
                                            <p:txEl>
                                              <p:pRg st="7" end="7"/>
                                            </p:txEl>
                                          </p:spTgt>
                                        </p:tgtEl>
                                      </p:cBhvr>
                                    </p:animEffect>
                                    <p:anim calcmode="lin" valueType="num">
                                      <p:cBhvr>
                                        <p:cTn id="69" dur="1000" fill="hold"/>
                                        <p:tgtEl>
                                          <p:spTgt spid="307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07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nodePh="1">
                                  <p:stCondLst>
                                    <p:cond delay="0"/>
                                  </p:stCondLst>
                                  <p:endCondLst>
                                    <p:cond evt="begin" delay="0">
                                      <p:tn val="73"/>
                                    </p:cond>
                                  </p:endCondLst>
                                  <p:childTnLst>
                                    <p:set>
                                      <p:cBhvr>
                                        <p:cTn id="74" dur="1" fill="hold">
                                          <p:stCondLst>
                                            <p:cond delay="0"/>
                                          </p:stCondLst>
                                        </p:cTn>
                                        <p:tgtEl>
                                          <p:spTgt spid="5">
                                            <p:txEl>
                                              <p:pRg st="0" end="0"/>
                                            </p:txEl>
                                          </p:spTgt>
                                        </p:tgtEl>
                                        <p:attrNameLst>
                                          <p:attrName>style.visibility</p:attrName>
                                        </p:attrNameLst>
                                      </p:cBhvr>
                                      <p:to>
                                        <p:strVal val="visible"/>
                                      </p:to>
                                    </p:set>
                                    <p:animEffect transition="in" filter="fade">
                                      <p:cBhvr>
                                        <p:cTn id="75" dur="1000"/>
                                        <p:tgtEl>
                                          <p:spTgt spid="5">
                                            <p:txEl>
                                              <p:pRg st="0" end="0"/>
                                            </p:txEl>
                                          </p:spTgt>
                                        </p:tgtEl>
                                      </p:cBhvr>
                                    </p:animEffect>
                                    <p:anim calcmode="lin" valueType="num">
                                      <p:cBhvr>
                                        <p:cTn id="7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nimBg="1"/>
      <p:bldP spid="2" grpId="0" animBg="1"/>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80731" y="2209800"/>
            <a:ext cx="65151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latin typeface="NikoshBAN" panose="02000000000000000000" pitchFamily="2" charset="0"/>
                <a:cs typeface="NikoshBAN" panose="02000000000000000000" pitchFamily="2" charset="0"/>
              </a:rPr>
              <a:t>দাখিল</a:t>
            </a:r>
            <a:r>
              <a:rPr lang="en-US" sz="4000" b="1" dirty="0" smtClean="0">
                <a:latin typeface="NikoshBAN" panose="02000000000000000000" pitchFamily="2" charset="0"/>
                <a:cs typeface="NikoshBAN" panose="02000000000000000000" pitchFamily="2" charset="0"/>
              </a:rPr>
              <a:t> ৯ম-১০ম </a:t>
            </a:r>
            <a:r>
              <a:rPr lang="en-US" sz="4000" b="1" dirty="0" err="1" smtClean="0">
                <a:latin typeface="NikoshBAN" panose="02000000000000000000" pitchFamily="2" charset="0"/>
                <a:cs typeface="NikoshBAN" panose="02000000000000000000" pitchFamily="2" charset="0"/>
              </a:rPr>
              <a:t>শ্রেণি</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p>
            <a:r>
              <a:rPr lang="en-US" sz="4000" b="1" dirty="0" err="1">
                <a:latin typeface="NikoshBAN" panose="02000000000000000000" pitchFamily="2" charset="0"/>
                <a:cs typeface="NikoshBAN" panose="02000000000000000000" pitchFamily="2" charset="0"/>
              </a:rPr>
              <a:t>বিষয়</a:t>
            </a:r>
            <a:r>
              <a:rPr lang="en-US" sz="4000" b="1" dirty="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মিশকাতুল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মাসাবিহ</a:t>
            </a:r>
            <a:r>
              <a:rPr lang="en-US" sz="4000" b="1" dirty="0" smtClean="0">
                <a:latin typeface="NikoshBAN" panose="02000000000000000000" pitchFamily="2" charset="0"/>
                <a:cs typeface="NikoshBAN" panose="02000000000000000000" pitchFamily="2" charset="0"/>
              </a:rPr>
              <a:t>।</a:t>
            </a:r>
          </a:p>
          <a:p>
            <a:r>
              <a:rPr lang="en-US" sz="4000" b="1" dirty="0" err="1" smtClean="0">
                <a:latin typeface="NikoshBAN" panose="02000000000000000000" pitchFamily="2" charset="0"/>
                <a:cs typeface="NikoshBAN" panose="02000000000000000000" pitchFamily="2" charset="0"/>
              </a:rPr>
              <a:t>আধ্যায়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কৌতুক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সংক্রান্ত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অধ্যায়</a:t>
            </a:r>
            <a:r>
              <a:rPr lang="en-US" sz="4000" b="1" dirty="0" smtClean="0">
                <a:latin typeface="NikoshBAN" panose="02000000000000000000" pitchFamily="2" charset="0"/>
                <a:cs typeface="NikoshBAN" panose="02000000000000000000" pitchFamily="2" charset="0"/>
              </a:rPr>
              <a:t> </a:t>
            </a:r>
          </a:p>
          <a:p>
            <a:r>
              <a:rPr lang="en-US" sz="4000" b="1" dirty="0" smtClean="0">
                <a:latin typeface="NikoshBAN" panose="02000000000000000000" pitchFamily="2" charset="0"/>
                <a:cs typeface="NikoshBAN" panose="02000000000000000000" pitchFamily="2" charset="0"/>
              </a:rPr>
              <a:t>হাদিস </a:t>
            </a:r>
            <a:r>
              <a:rPr lang="en-US" sz="4000" b="1" dirty="0" err="1" smtClean="0">
                <a:latin typeface="NikoshBAN" panose="02000000000000000000" pitchFamily="2" charset="0"/>
                <a:cs typeface="NikoshBAN" panose="02000000000000000000" pitchFamily="2" charset="0"/>
              </a:rPr>
              <a:t>নং</a:t>
            </a:r>
            <a:r>
              <a:rPr lang="en-US" sz="4000" b="1" dirty="0" smtClean="0">
                <a:latin typeface="NikoshBAN" panose="02000000000000000000" pitchFamily="2" charset="0"/>
                <a:cs typeface="NikoshBAN" panose="02000000000000000000" pitchFamily="2" charset="0"/>
              </a:rPr>
              <a:t> ১৯৪,১৯৫,১৯৬------ </a:t>
            </a:r>
            <a:endParaRPr lang="en-US" sz="4000" b="1" dirty="0" smtClean="0">
              <a:latin typeface="Arial" panose="020B0604020202020204" pitchFamily="34" charset="0"/>
              <a:cs typeface="Arial" panose="020B0604020202020204" pitchFamily="34" charset="0"/>
            </a:endParaRPr>
          </a:p>
          <a:p>
            <a:r>
              <a:rPr lang="en-US" sz="4000" b="1" dirty="0" err="1" smtClean="0">
                <a:latin typeface="NikoshBAN" panose="02000000000000000000" pitchFamily="2" charset="0"/>
                <a:cs typeface="NikoshBAN" panose="02000000000000000000" pitchFamily="2" charset="0"/>
              </a:rPr>
              <a:t>সময়</a:t>
            </a:r>
            <a:r>
              <a:rPr lang="en-US" sz="4000" b="1" dirty="0" smtClean="0">
                <a:latin typeface="NikoshBAN" panose="02000000000000000000" pitchFamily="2" charset="0"/>
                <a:cs typeface="NikoshBAN" panose="02000000000000000000" pitchFamily="2" charset="0"/>
              </a:rPr>
              <a:t>- ৪৫ </a:t>
            </a:r>
            <a:r>
              <a:rPr lang="en-US" sz="4000" b="1" dirty="0" err="1" smtClean="0">
                <a:latin typeface="NikoshBAN" panose="02000000000000000000" pitchFamily="2" charset="0"/>
                <a:cs typeface="NikoshBAN" panose="02000000000000000000" pitchFamily="2" charset="0"/>
              </a:rPr>
              <a:t>মিনিট</a:t>
            </a:r>
            <a:r>
              <a:rPr lang="en-US" sz="4000" b="1" dirty="0" smtClean="0">
                <a:latin typeface="NikoshBAN" panose="02000000000000000000" pitchFamily="2" charset="0"/>
                <a:cs typeface="NikoshBAN" panose="02000000000000000000" pitchFamily="2" charset="0"/>
              </a:rPr>
              <a:t> </a:t>
            </a:r>
          </a:p>
          <a:p>
            <a:r>
              <a:rPr lang="en-US" sz="4000" b="1" dirty="0" err="1" smtClean="0">
                <a:latin typeface="NikoshBAN" panose="02000000000000000000" pitchFamily="2" charset="0"/>
                <a:cs typeface="NikoshBAN" panose="02000000000000000000" pitchFamily="2" charset="0"/>
              </a:rPr>
              <a:t>তারিখঃ</a:t>
            </a:r>
            <a:r>
              <a:rPr lang="en-US" sz="4000" b="1" dirty="0" smtClean="0">
                <a:latin typeface="NikoshBAN" panose="02000000000000000000" pitchFamily="2" charset="0"/>
                <a:cs typeface="NikoshBAN" panose="02000000000000000000" pitchFamily="2" charset="0"/>
              </a:rPr>
              <a:t> ০০/০০/২০২০</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181" y="2438400"/>
            <a:ext cx="3276600" cy="3429000"/>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31539" y="-352854"/>
            <a:ext cx="12223539" cy="7187902"/>
          </a:xfrm>
          <a:prstGeom prst="rect">
            <a:avLst/>
          </a:prstGeom>
        </p:spPr>
      </p:pic>
      <p:sp>
        <p:nvSpPr>
          <p:cNvPr id="4" name="Down Arrow Callout 3"/>
          <p:cNvSpPr/>
          <p:nvPr/>
        </p:nvSpPr>
        <p:spPr>
          <a:xfrm>
            <a:off x="4238281" y="304800"/>
            <a:ext cx="3000719" cy="1409700"/>
          </a:xfrm>
          <a:prstGeom prst="downArrowCallou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5400" dirty="0" err="1">
                <a:latin typeface="NikoshBAN" panose="02000000000000000000" pitchFamily="2" charset="0"/>
                <a:cs typeface="NikoshBAN" panose="02000000000000000000" pitchFamily="2" charset="0"/>
              </a:rPr>
              <a:t>পাঠ</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পরিচিতি</a:t>
            </a:r>
            <a:r>
              <a:rPr lang="en-US" sz="5400" dirty="0">
                <a:latin typeface="NikoshBAN" panose="02000000000000000000" pitchFamily="2" charset="0"/>
                <a:cs typeface="NikoshBAN" panose="02000000000000000000" pitchFamily="2" charset="0"/>
              </a:rPr>
              <a:t> </a:t>
            </a:r>
          </a:p>
        </p:txBody>
      </p:sp>
      <p:sp>
        <p:nvSpPr>
          <p:cNvPr id="7" name="Rectangle 6"/>
          <p:cNvSpPr/>
          <p:nvPr/>
        </p:nvSpPr>
        <p:spPr>
          <a:xfrm>
            <a:off x="1219200" y="6325672"/>
            <a:ext cx="11277600" cy="369332"/>
          </a:xfrm>
          <a:prstGeom prst="rect">
            <a:avLst/>
          </a:prstGeom>
        </p:spPr>
        <p:txBody>
          <a:bodyPr wrap="square">
            <a:spAutoFit/>
          </a:bodyPr>
          <a:lstStyle/>
          <a:p>
            <a:r>
              <a:rPr lang="as-IN"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7621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56" y="-29377"/>
            <a:ext cx="12330056" cy="6857999"/>
          </a:xfrm>
          <a:prstGeom prst="rect">
            <a:avLst/>
          </a:prstGeom>
          <a:solidFill>
            <a:schemeClr val="accent2"/>
          </a:solidFill>
        </p:spPr>
      </p:pic>
      <p:sp>
        <p:nvSpPr>
          <p:cNvPr id="3" name="Horizontal Scroll 2"/>
          <p:cNvSpPr/>
          <p:nvPr/>
        </p:nvSpPr>
        <p:spPr>
          <a:xfrm>
            <a:off x="3352800" y="457200"/>
            <a:ext cx="5029200" cy="1447800"/>
          </a:xfrm>
          <a:prstGeom prst="horizontalScroll">
            <a:avLst/>
          </a:prstGeom>
          <a:effectLst>
            <a:glow rad="101600">
              <a:schemeClr val="accent5">
                <a:satMod val="175000"/>
                <a:alpha val="40000"/>
              </a:schemeClr>
            </a:glow>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শেষে</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জানবে</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1066800" y="2362200"/>
            <a:ext cx="9906000"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smtClean="0">
                <a:latin typeface="NikoshBAN" panose="02000000000000000000" pitchFamily="2" charset="0"/>
                <a:cs typeface="NikoshBAN" panose="02000000000000000000" pitchFamily="2" charset="0"/>
              </a:rPr>
              <a:t>১/ </a:t>
            </a:r>
            <a:r>
              <a:rPr lang="en-US" sz="4400" dirty="0" err="1" smtClean="0">
                <a:latin typeface="NikoshBAN" panose="02000000000000000000" pitchFamily="2" charset="0"/>
                <a:cs typeface="NikoshBAN" panose="02000000000000000000" pitchFamily="2" charset="0"/>
              </a:rPr>
              <a:t>নতুন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কয়েকটি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শব্দার্থ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a:t>
            </a:r>
          </a:p>
          <a:p>
            <a:r>
              <a:rPr lang="en-US" sz="4400" dirty="0" smtClean="0">
                <a:latin typeface="NikoshBAN" panose="02000000000000000000" pitchFamily="2" charset="0"/>
                <a:cs typeface="NikoshBAN" panose="02000000000000000000" pitchFamily="2" charset="0"/>
              </a:rPr>
              <a:t>২/ </a:t>
            </a:r>
            <a:r>
              <a:rPr lang="en-US" sz="4400" dirty="0" err="1" smtClean="0">
                <a:latin typeface="NikoshBAN" panose="02000000000000000000" pitchFamily="2" charset="0"/>
                <a:cs typeface="NikoshBAN" panose="02000000000000000000" pitchFamily="2" charset="0"/>
              </a:rPr>
              <a:t>কোন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ধরনের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রশিকতা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জায়েয,তা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বলতে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a:t>
            </a:r>
          </a:p>
          <a:p>
            <a:r>
              <a:rPr lang="en-US" sz="4400" dirty="0" smtClean="0">
                <a:latin typeface="NikoshBAN" panose="02000000000000000000" pitchFamily="2" charset="0"/>
                <a:cs typeface="NikoshBAN" panose="02000000000000000000" pitchFamily="2" charset="0"/>
              </a:rPr>
              <a:t>৩/ </a:t>
            </a:r>
            <a:r>
              <a:rPr lang="en-US" sz="4400" dirty="0" err="1" smtClean="0">
                <a:latin typeface="NikoshBAN" panose="02000000000000000000" pitchFamily="2" charset="0"/>
                <a:cs typeface="NikoshBAN" panose="02000000000000000000" pitchFamily="2" charset="0"/>
              </a:rPr>
              <a:t>কোন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ধরনের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রশিকতা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জায়েয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a:t>
            </a:r>
          </a:p>
          <a:p>
            <a:r>
              <a:rPr lang="en-US" sz="4400" dirty="0" smtClean="0">
                <a:latin typeface="NikoshBAN" panose="02000000000000000000" pitchFamily="2" charset="0"/>
                <a:cs typeface="NikoshBAN" panose="02000000000000000000" pitchFamily="2" charset="0"/>
              </a:rPr>
              <a:t>৪/ </a:t>
            </a:r>
            <a:r>
              <a:rPr lang="en-US" sz="4400" dirty="0" err="1" smtClean="0">
                <a:latin typeface="NikoshBAN" panose="02000000000000000000" pitchFamily="2" charset="0"/>
                <a:cs typeface="NikoshBAN" panose="02000000000000000000" pitchFamily="2" charset="0"/>
              </a:rPr>
              <a:t>রাসুল্লাহ</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ধরনের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রশিকতা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করতেন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উদাহারণ</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দিতে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1447800" y="6532601"/>
            <a:ext cx="85344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109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92" y="-76200"/>
            <a:ext cx="12912177" cy="7446286"/>
          </a:xfrm>
          <a:prstGeom prst="rect">
            <a:avLst/>
          </a:prstGeom>
          <a:solidFill>
            <a:schemeClr val="accent1"/>
          </a:solidFill>
        </p:spPr>
      </p:pic>
      <p:sp>
        <p:nvSpPr>
          <p:cNvPr id="6" name="Horizontal Scroll 5"/>
          <p:cNvSpPr/>
          <p:nvPr/>
        </p:nvSpPr>
        <p:spPr>
          <a:xfrm>
            <a:off x="1905000" y="5429976"/>
            <a:ext cx="6935692" cy="114446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600" dirty="0" err="1" smtClean="0">
                <a:latin typeface="NikoshBAN" panose="02000000000000000000" pitchFamily="2" charset="0"/>
                <a:cs typeface="NikoshBAN" panose="02000000000000000000" pitchFamily="2" charset="0"/>
              </a:rPr>
              <a:t>ছবিগুলোতে</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দেখছো</a:t>
            </a:r>
            <a:r>
              <a:rPr lang="en-US" sz="6600" dirty="0">
                <a:latin typeface="NikoshBAN" panose="02000000000000000000" pitchFamily="2" charset="0"/>
                <a:cs typeface="NikoshBAN" panose="02000000000000000000" pitchFamily="2" charset="0"/>
              </a:rPr>
              <a:t>?</a:t>
            </a:r>
          </a:p>
        </p:txBody>
      </p:sp>
      <p:sp>
        <p:nvSpPr>
          <p:cNvPr id="11" name="Rounded Rectangular Callout 10"/>
          <p:cNvSpPr/>
          <p:nvPr/>
        </p:nvSpPr>
        <p:spPr>
          <a:xfrm>
            <a:off x="1323544" y="884150"/>
            <a:ext cx="1752600" cy="609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ular Callout 11"/>
          <p:cNvSpPr/>
          <p:nvPr/>
        </p:nvSpPr>
        <p:spPr>
          <a:xfrm>
            <a:off x="4640397" y="925172"/>
            <a:ext cx="1752600" cy="60960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002060"/>
                </a:solidFill>
                <a:latin typeface="NikoshBAN" panose="02000000000000000000" pitchFamily="2" charset="0"/>
                <a:cs typeface="NikoshBAN" panose="02000000000000000000" pitchFamily="2" charset="0"/>
              </a:rPr>
              <a:t>২নং </a:t>
            </a:r>
            <a:r>
              <a:rPr lang="en-US" sz="3200" b="1" dirty="0" err="1" smtClean="0">
                <a:solidFill>
                  <a:srgbClr val="002060"/>
                </a:solidFill>
                <a:latin typeface="NikoshBAN" panose="02000000000000000000" pitchFamily="2" charset="0"/>
                <a:cs typeface="NikoshBAN" panose="02000000000000000000" pitchFamily="2" charset="0"/>
              </a:rPr>
              <a:t>ছবি</a:t>
            </a:r>
            <a:r>
              <a:rPr lang="en-US" sz="3200" b="1" dirty="0" smtClean="0">
                <a:solidFill>
                  <a:srgbClr val="002060"/>
                </a:solidFill>
                <a:latin typeface="NikoshBAN" panose="02000000000000000000" pitchFamily="2" charset="0"/>
                <a:cs typeface="NikoshBAN" panose="02000000000000000000" pitchFamily="2" charset="0"/>
              </a:rPr>
              <a:t> </a:t>
            </a:r>
            <a:endParaRPr lang="en-US" sz="3200" b="1" dirty="0">
              <a:solidFill>
                <a:srgbClr val="002060"/>
              </a:solidFill>
              <a:latin typeface="NikoshBAN" panose="02000000000000000000" pitchFamily="2" charset="0"/>
              <a:cs typeface="NikoshBAN" panose="02000000000000000000" pitchFamily="2" charset="0"/>
            </a:endParaRPr>
          </a:p>
        </p:txBody>
      </p:sp>
      <p:sp>
        <p:nvSpPr>
          <p:cNvPr id="14" name="Rounded Rectangular Callout 13"/>
          <p:cNvSpPr/>
          <p:nvPr/>
        </p:nvSpPr>
        <p:spPr>
          <a:xfrm>
            <a:off x="8763000" y="923530"/>
            <a:ext cx="1752600" cy="671121"/>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smtClean="0">
                <a:solidFill>
                  <a:srgbClr val="7030A0"/>
                </a:solidFill>
                <a:latin typeface="NikoshBAN" panose="02000000000000000000" pitchFamily="2" charset="0"/>
                <a:cs typeface="NikoshBAN" panose="02000000000000000000" pitchFamily="2" charset="0"/>
              </a:rPr>
              <a:t>৩নং </a:t>
            </a:r>
            <a:r>
              <a:rPr lang="en-US" sz="3200" b="1" dirty="0" err="1" smtClean="0">
                <a:solidFill>
                  <a:srgbClr val="7030A0"/>
                </a:solidFill>
                <a:latin typeface="NikoshBAN" panose="02000000000000000000" pitchFamily="2" charset="0"/>
                <a:cs typeface="NikoshBAN" panose="02000000000000000000" pitchFamily="2" charset="0"/>
              </a:rPr>
              <a:t>ছবি</a:t>
            </a:r>
            <a:endParaRPr lang="en-US" sz="3200" b="1" dirty="0">
              <a:solidFill>
                <a:srgbClr val="7030A0"/>
              </a:solidFill>
              <a:latin typeface="NikoshBAN" panose="02000000000000000000" pitchFamily="2" charset="0"/>
              <a:cs typeface="NikoshBAN" panose="02000000000000000000" pitchFamily="2" charset="0"/>
            </a:endParaRPr>
          </a:p>
        </p:txBody>
      </p:sp>
      <p:sp>
        <p:nvSpPr>
          <p:cNvPr id="17" name="TextBox 16"/>
          <p:cNvSpPr txBox="1"/>
          <p:nvPr/>
        </p:nvSpPr>
        <p:spPr>
          <a:xfrm>
            <a:off x="1449551" y="923530"/>
            <a:ext cx="1371600" cy="584775"/>
          </a:xfrm>
          <a:prstGeom prst="rect">
            <a:avLst/>
          </a:prstGeom>
          <a:noFill/>
        </p:spPr>
        <p:txBody>
          <a:bodyPr wrap="square" rtlCol="0">
            <a:spAutoFit/>
          </a:bodyPr>
          <a:lstStyle/>
          <a:p>
            <a:r>
              <a:rPr lang="en-US" sz="3200" b="1" dirty="0" smtClean="0">
                <a:solidFill>
                  <a:srgbClr val="0070C0"/>
                </a:solidFill>
                <a:latin typeface="NikoshBAN" panose="02000000000000000000" pitchFamily="2" charset="0"/>
                <a:cs typeface="NikoshBAN" panose="02000000000000000000" pitchFamily="2" charset="0"/>
              </a:rPr>
              <a:t>১নং </a:t>
            </a:r>
            <a:r>
              <a:rPr lang="en-US" sz="3200" b="1" dirty="0" err="1" smtClean="0">
                <a:solidFill>
                  <a:srgbClr val="0070C0"/>
                </a:solidFill>
                <a:latin typeface="NikoshBAN" panose="02000000000000000000" pitchFamily="2" charset="0"/>
                <a:cs typeface="NikoshBAN" panose="02000000000000000000" pitchFamily="2" charset="0"/>
              </a:rPr>
              <a:t>ছবি</a:t>
            </a:r>
            <a:endParaRPr lang="en-US" sz="3200" b="1" dirty="0">
              <a:solidFill>
                <a:srgbClr val="0070C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914400" y="1890507"/>
            <a:ext cx="2694914" cy="296568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4"/>
          <a:stretch>
            <a:fillRect/>
          </a:stretch>
        </p:blipFill>
        <p:spPr>
          <a:xfrm>
            <a:off x="4269730" y="1939447"/>
            <a:ext cx="3124200" cy="296568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1113363" y="6599141"/>
            <a:ext cx="83058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stretch>
            <a:fillRect/>
          </a:stretch>
        </p:blipFill>
        <p:spPr>
          <a:xfrm>
            <a:off x="8229600" y="1979949"/>
            <a:ext cx="3169906" cy="3001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74618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12193057" cy="7090263"/>
          </a:xfrm>
          <a:prstGeom prst="rect">
            <a:avLst/>
          </a:prstGeom>
        </p:spPr>
        <p:style>
          <a:lnRef idx="2">
            <a:schemeClr val="accent2">
              <a:shade val="50000"/>
            </a:schemeClr>
          </a:lnRef>
          <a:fillRef idx="1">
            <a:schemeClr val="accent2"/>
          </a:fillRef>
          <a:effectRef idx="0">
            <a:schemeClr val="accent2"/>
          </a:effectRef>
          <a:fontRef idx="minor">
            <a:schemeClr val="lt1"/>
          </a:fontRef>
        </p:style>
      </p:pic>
      <p:graphicFrame>
        <p:nvGraphicFramePr>
          <p:cNvPr id="3" name="Table 2"/>
          <p:cNvGraphicFramePr>
            <a:graphicFrameLocks noGrp="1"/>
          </p:cNvGraphicFramePr>
          <p:nvPr>
            <p:extLst>
              <p:ext uri="{D42A27DB-BD31-4B8C-83A1-F6EECF244321}">
                <p14:modId xmlns:p14="http://schemas.microsoft.com/office/powerpoint/2010/main" val="4135670033"/>
              </p:ext>
            </p:extLst>
          </p:nvPr>
        </p:nvGraphicFramePr>
        <p:xfrm>
          <a:off x="2133600" y="2133600"/>
          <a:ext cx="8128000" cy="3413760"/>
        </p:xfrm>
        <a:graphic>
          <a:graphicData uri="http://schemas.openxmlformats.org/drawingml/2006/table">
            <a:tbl>
              <a:tblPr firstRow="1" bandRow="1">
                <a:tableStyleId>{5C22544A-7EE6-4342-B048-85BDC9FD1C3A}</a:tableStyleId>
              </a:tblPr>
              <a:tblGrid>
                <a:gridCol w="4064000"/>
                <a:gridCol w="4064000"/>
              </a:tblGrid>
              <a:tr h="609600">
                <a:tc>
                  <a:txBody>
                    <a:bodyPr/>
                    <a:lstStyle/>
                    <a:p>
                      <a:r>
                        <a:rPr lang="en-US" dirty="0" smtClean="0"/>
                        <a:t>   </a:t>
                      </a:r>
                      <a:r>
                        <a:rPr lang="en-US" dirty="0" err="1" smtClean="0"/>
                        <a:t>বাংলা</a:t>
                      </a:r>
                      <a:r>
                        <a:rPr lang="en-US" dirty="0" smtClean="0"/>
                        <a:t> </a:t>
                      </a:r>
                      <a:r>
                        <a:rPr lang="en-US" dirty="0" err="1" smtClean="0"/>
                        <a:t>অর্থ</a:t>
                      </a:r>
                      <a:r>
                        <a:rPr lang="en-US" dirty="0" smtClean="0"/>
                        <a:t> </a:t>
                      </a:r>
                      <a:endParaRPr lang="en-US" dirty="0"/>
                    </a:p>
                  </a:txBody>
                  <a:tcPr/>
                </a:tc>
                <a:tc>
                  <a:txBody>
                    <a:bodyPr/>
                    <a:lstStyle/>
                    <a:p>
                      <a:r>
                        <a:rPr lang="en-US" dirty="0" smtClean="0"/>
                        <a:t>   </a:t>
                      </a:r>
                      <a:r>
                        <a:rPr lang="en-US" dirty="0" err="1" smtClean="0"/>
                        <a:t>আরবি</a:t>
                      </a:r>
                      <a:r>
                        <a:rPr lang="en-US" dirty="0" smtClean="0"/>
                        <a:t> </a:t>
                      </a:r>
                      <a:r>
                        <a:rPr lang="en-US" dirty="0" err="1" smtClean="0"/>
                        <a:t>শব্দ</a:t>
                      </a:r>
                      <a:r>
                        <a:rPr lang="en-US" dirty="0" smtClean="0"/>
                        <a:t> </a:t>
                      </a:r>
                      <a:endParaRPr lang="en-US" dirty="0"/>
                    </a:p>
                  </a:txBody>
                  <a:tcPr/>
                </a:tc>
              </a:tr>
              <a:tr h="370840">
                <a:tc>
                  <a:txBody>
                    <a:bodyPr/>
                    <a:lstStyle/>
                    <a:p>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সে</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কাজটি</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করেনি</a:t>
                      </a:r>
                      <a:r>
                        <a:rPr lang="en-US" sz="3200" baseline="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tc>
                <a:tc>
                  <a:txBody>
                    <a:bodyPr/>
                    <a:lstStyle/>
                    <a:p>
                      <a:r>
                        <a:rPr lang="en-US" sz="4000" dirty="0" smtClean="0">
                          <a:latin typeface="Arial" panose="020B0604020202020204" pitchFamily="34" charset="0"/>
                          <a:cs typeface="Arial" panose="020B0604020202020204" pitchFamily="34" charset="0"/>
                        </a:rPr>
                        <a:t>      </a:t>
                      </a:r>
                      <a:r>
                        <a:rPr lang="ar-AE" sz="4000" dirty="0" smtClean="0">
                          <a:latin typeface="Arial" panose="020B0604020202020204" pitchFamily="34" charset="0"/>
                          <a:cs typeface="Arial" panose="020B0604020202020204" pitchFamily="34" charset="0"/>
                        </a:rPr>
                        <a:t>ما فعل </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txBody>
                  <a:tcPr/>
                </a:tc>
              </a:tr>
              <a:tr h="370840">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অতঃপর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গেল</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r>
                        <a:rPr lang="en-US" sz="4000" dirty="0" smtClean="0">
                          <a:latin typeface="Arial" panose="020B0604020202020204" pitchFamily="34" charset="0"/>
                          <a:cs typeface="Arial" panose="020B0604020202020204" pitchFamily="34" charset="0"/>
                        </a:rPr>
                        <a:t>       </a:t>
                      </a:r>
                      <a:r>
                        <a:rPr lang="ar-AE" sz="4000" dirty="0" smtClean="0">
                          <a:latin typeface="Arial" panose="020B0604020202020204" pitchFamily="34" charset="0"/>
                          <a:cs typeface="Arial" panose="020B0604020202020204" pitchFamily="34" charset="0"/>
                        </a:rPr>
                        <a:t>فمات</a:t>
                      </a:r>
                      <a:endParaRPr lang="en-US" sz="4000" dirty="0">
                        <a:latin typeface="Arial" panose="020B0604020202020204" pitchFamily="34" charset="0"/>
                        <a:cs typeface="Arial" panose="020B0604020202020204" pitchFamily="34" charset="0"/>
                      </a:endParaRPr>
                    </a:p>
                  </a:txBody>
                  <a:tcPr>
                    <a:solidFill>
                      <a:schemeClr val="accent1">
                        <a:lumMod val="60000"/>
                        <a:lumOff val="4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নিশ্চয়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2">
                        <a:lumMod val="20000"/>
                        <a:lumOff val="80000"/>
                      </a:schemeClr>
                    </a:solidFill>
                  </a:tcPr>
                </a:tc>
                <a:tc>
                  <a:txBody>
                    <a:bodyPr/>
                    <a:lstStyle/>
                    <a:p>
                      <a:r>
                        <a:rPr lang="en-US" sz="4000" dirty="0" smtClean="0">
                          <a:latin typeface="Arial" panose="020B0604020202020204" pitchFamily="34" charset="0"/>
                          <a:cs typeface="Arial" panose="020B0604020202020204" pitchFamily="34" charset="0"/>
                        </a:rPr>
                        <a:t>       </a:t>
                      </a:r>
                      <a:r>
                        <a:rPr lang="ar-AE" sz="4000" dirty="0" smtClean="0">
                          <a:latin typeface="Arial" panose="020B0604020202020204" pitchFamily="34" charset="0"/>
                          <a:cs typeface="Arial" panose="020B0604020202020204" pitchFamily="34" charset="0"/>
                        </a:rPr>
                        <a:t>انک</a:t>
                      </a:r>
                      <a:endParaRPr lang="en-US" sz="4000" dirty="0">
                        <a:latin typeface="Arial" panose="020B0604020202020204" pitchFamily="34" charset="0"/>
                        <a:cs typeface="Arial" panose="020B0604020202020204" pitchFamily="34" charset="0"/>
                      </a:endParaRPr>
                    </a:p>
                  </a:txBody>
                  <a:tcPr>
                    <a:solidFill>
                      <a:schemeClr val="accent2">
                        <a:lumMod val="20000"/>
                        <a:lumOff val="80000"/>
                      </a:schemeClr>
                    </a:solidFill>
                  </a:tcPr>
                </a:tc>
              </a:tr>
              <a:tr h="370840">
                <a:tc>
                  <a:txBody>
                    <a:bodyPr/>
                    <a:lstStyle/>
                    <a:p>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পাঠ</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করছে</a:t>
                      </a:r>
                      <a:r>
                        <a:rPr lang="en-US" sz="3200" baseline="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r>
                        <a:rPr lang="en-US" sz="4000" dirty="0" smtClean="0">
                          <a:latin typeface="Arial" panose="020B0604020202020204" pitchFamily="34" charset="0"/>
                          <a:cs typeface="Arial" panose="020B0604020202020204" pitchFamily="34" charset="0"/>
                        </a:rPr>
                        <a:t>       </a:t>
                      </a:r>
                      <a:r>
                        <a:rPr lang="ar-AE" sz="4000" dirty="0" smtClean="0">
                          <a:latin typeface="Arial" panose="020B0604020202020204" pitchFamily="34" charset="0"/>
                          <a:cs typeface="Arial" panose="020B0604020202020204" pitchFamily="34" charset="0"/>
                        </a:rPr>
                        <a:t>تقرأ</a:t>
                      </a:r>
                      <a:endParaRPr lang="en-US" sz="4000" dirty="0">
                        <a:latin typeface="Arial" panose="020B0604020202020204" pitchFamily="34" charset="0"/>
                        <a:cs typeface="Arial" panose="020B0604020202020204" pitchFamily="34" charset="0"/>
                      </a:endParaRPr>
                    </a:p>
                  </a:txBody>
                  <a:tcPr>
                    <a:solidFill>
                      <a:schemeClr val="accent2">
                        <a:lumMod val="60000"/>
                        <a:lumOff val="40000"/>
                      </a:schemeClr>
                    </a:solidFill>
                  </a:tcPr>
                </a:tc>
              </a:tr>
            </a:tbl>
          </a:graphicData>
        </a:graphic>
      </p:graphicFrame>
      <p:sp>
        <p:nvSpPr>
          <p:cNvPr id="4" name="Rounded Rectangle 3"/>
          <p:cNvSpPr/>
          <p:nvPr/>
        </p:nvSpPr>
        <p:spPr>
          <a:xfrm>
            <a:off x="4038600" y="533400"/>
            <a:ext cx="4267200" cy="9906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err="1" smtClean="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a:t>
            </a:r>
            <a:r>
              <a:rPr lang="en-US" sz="6000" dirty="0" smtClean="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6000" dirty="0" smtClean="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নিই</a:t>
            </a:r>
            <a:endParaRPr lang="en-US" sz="6000" dirty="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1751806" y="6719829"/>
            <a:ext cx="8687329"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600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34" y="-259080"/>
            <a:ext cx="12207240" cy="7117080"/>
          </a:xfrm>
          <a:prstGeom prst="rect">
            <a:avLst/>
          </a:prstGeom>
          <a:solidFill>
            <a:schemeClr val="tx2"/>
          </a:solidFill>
          <a:ln>
            <a:solidFill>
              <a:srgbClr val="0070C0"/>
            </a:solidFill>
          </a:ln>
        </p:spPr>
      </p:pic>
      <p:sp>
        <p:nvSpPr>
          <p:cNvPr id="4" name="Rectangle 3"/>
          <p:cNvSpPr/>
          <p:nvPr/>
        </p:nvSpPr>
        <p:spPr>
          <a:xfrm>
            <a:off x="4193954" y="628160"/>
            <a:ext cx="4038285" cy="1107996"/>
          </a:xfrm>
          <a:prstGeom prst="rect">
            <a:avLst/>
          </a:prstGeom>
          <a:solidFill>
            <a:schemeClr val="bg2">
              <a:lumMod val="90000"/>
            </a:schemeClr>
          </a:solidFill>
          <a:effectLst>
            <a:outerShdw blurRad="50800" dist="38100" dir="5400000" algn="t" rotWithShape="0">
              <a:prstClr val="black">
                <a:alpha val="40000"/>
              </a:prstClr>
            </a:outerShdw>
          </a:effectLst>
        </p:spPr>
        <p:txBody>
          <a:bodyPr wrap="none">
            <a:spAutoFit/>
          </a:bodyPr>
          <a:lstStyle/>
          <a:p>
            <a:r>
              <a:rPr lang="ar-AE" sz="6600" dirty="0">
                <a:latin typeface="Arial" panose="020B0604020202020204" pitchFamily="34" charset="0"/>
                <a:cs typeface="Arial" panose="020B0604020202020204" pitchFamily="34" charset="0"/>
              </a:rPr>
              <a:t>حقیقات الالفاظ</a:t>
            </a:r>
            <a:endParaRPr lang="en-US" sz="6600" dirty="0">
              <a:latin typeface="Arial" panose="020B0604020202020204" pitchFamily="34" charset="0"/>
              <a:cs typeface="Arial" panose="020B0604020202020204" pitchFamily="34" charset="0"/>
            </a:endParaRPr>
          </a:p>
        </p:txBody>
      </p:sp>
      <p:sp>
        <p:nvSpPr>
          <p:cNvPr id="5" name="Rectangle 4"/>
          <p:cNvSpPr/>
          <p:nvPr/>
        </p:nvSpPr>
        <p:spPr>
          <a:xfrm>
            <a:off x="3031277" y="2137266"/>
            <a:ext cx="6553200" cy="707886"/>
          </a:xfrm>
          <a:prstGeom prst="rect">
            <a:avLst/>
          </a:prstGeom>
        </p:spPr>
        <p:txBody>
          <a:bodyPr wrap="square">
            <a:spAutoFit/>
          </a:bodyPr>
          <a:lstStyle/>
          <a:p>
            <a:r>
              <a:rPr lang="en-US" sz="40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অর্থ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বৃদ্বা</a:t>
            </a:r>
            <a:r>
              <a:rPr lang="en-US" sz="4000" dirty="0" smtClean="0">
                <a:latin typeface="Arial" panose="020B0604020202020204" pitchFamily="34" charset="0"/>
                <a:cs typeface="Arial" panose="020B0604020202020204" pitchFamily="34" charset="0"/>
              </a:rPr>
              <a:t> </a:t>
            </a:r>
            <a:r>
              <a:rPr lang="ar-AE" sz="4000" dirty="0" smtClean="0">
                <a:solidFill>
                  <a:srgbClr val="7030A0"/>
                </a:solidFill>
                <a:latin typeface="Arial" panose="020B0604020202020204" pitchFamily="34" charset="0"/>
                <a:cs typeface="Arial" panose="020B0604020202020204" pitchFamily="34" charset="0"/>
              </a:rPr>
              <a:t>عجوز</a:t>
            </a:r>
            <a:r>
              <a:rPr lang="ar-AE" sz="4000" dirty="0" smtClean="0">
                <a:latin typeface="Arial" panose="020B0604020202020204" pitchFamily="34" charset="0"/>
                <a:cs typeface="Arial" panose="020B0604020202020204" pitchFamily="34" charset="0"/>
              </a:rPr>
              <a:t> </a:t>
            </a:r>
            <a:r>
              <a:rPr lang="ar-AE" sz="4000" dirty="0">
                <a:latin typeface="Arial" panose="020B0604020202020204" pitchFamily="34" charset="0"/>
                <a:cs typeface="Arial" panose="020B0604020202020204" pitchFamily="34" charset="0"/>
              </a:rPr>
              <a:t>واحد ۔ عجاءز </a:t>
            </a:r>
            <a:r>
              <a:rPr lang="ar-AE" sz="4000" dirty="0" smtClean="0">
                <a:latin typeface="Arial" panose="020B0604020202020204" pitchFamily="34" charset="0"/>
                <a:cs typeface="Arial" panose="020B0604020202020204" pitchFamily="34" charset="0"/>
              </a:rPr>
              <a:t>جمع</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169625" y="2991784"/>
            <a:ext cx="5442394" cy="584775"/>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অর্থ</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কুমারী</a:t>
            </a:r>
            <a:r>
              <a:rPr lang="en-US" sz="3200" dirty="0" smtClean="0">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ابکار</a:t>
            </a:r>
            <a:r>
              <a:rPr lang="ar-AE" sz="3200" dirty="0" smtClean="0">
                <a:latin typeface="Arial" panose="020B0604020202020204" pitchFamily="34" charset="0"/>
                <a:cs typeface="Arial" panose="020B0604020202020204" pitchFamily="34" charset="0"/>
              </a:rPr>
              <a:t> </a:t>
            </a:r>
            <a:r>
              <a:rPr lang="ar-AE" sz="3200" dirty="0">
                <a:latin typeface="Arial" panose="020B0604020202020204" pitchFamily="34" charset="0"/>
                <a:cs typeface="Arial" panose="020B0604020202020204" pitchFamily="34" charset="0"/>
              </a:rPr>
              <a:t>واحد ۔ بکر </a:t>
            </a:r>
            <a:r>
              <a:rPr lang="ar-AE" sz="3200" dirty="0" smtClean="0">
                <a:latin typeface="Arial" panose="020B0604020202020204" pitchFamily="34" charset="0"/>
                <a:cs typeface="Arial" panose="020B0604020202020204" pitchFamily="34" charset="0"/>
              </a:rPr>
              <a:t>جمع</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3221516" y="4616321"/>
            <a:ext cx="6629400" cy="584775"/>
          </a:xfrm>
          <a:prstGeom prst="rect">
            <a:avLst/>
          </a:prstGeom>
        </p:spPr>
        <p:txBody>
          <a:bodyPr wrap="square">
            <a:spAutoFit/>
          </a:bodyPr>
          <a:lstStyle/>
          <a:p>
            <a:r>
              <a:rPr lang="en-US" sz="3200" dirty="0" err="1" smtClean="0">
                <a:latin typeface="Arial" panose="020B0604020202020204" pitchFamily="34" charset="0"/>
                <a:cs typeface="Arial" panose="020B0604020202020204" pitchFamily="34" charset="0"/>
              </a:rPr>
              <a:t>অর্থ</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ন্যায্য</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অধিকার</a:t>
            </a:r>
            <a:r>
              <a:rPr lang="en-US" sz="3200" dirty="0" smtClean="0">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حق</a:t>
            </a:r>
            <a:r>
              <a:rPr lang="ar-AE" sz="3200" dirty="0" smtClean="0">
                <a:latin typeface="Arial" panose="020B0604020202020204" pitchFamily="34" charset="0"/>
                <a:cs typeface="Arial" panose="020B0604020202020204" pitchFamily="34" charset="0"/>
              </a:rPr>
              <a:t> </a:t>
            </a:r>
            <a:r>
              <a:rPr lang="ar-AE" sz="3200" dirty="0">
                <a:latin typeface="Arial" panose="020B0604020202020204" pitchFamily="34" charset="0"/>
                <a:cs typeface="Arial" panose="020B0604020202020204" pitchFamily="34" charset="0"/>
              </a:rPr>
              <a:t>واحد ۔ حقوق جمع</a:t>
            </a:r>
            <a:endParaRPr lang="en-US" sz="3200" dirty="0">
              <a:latin typeface="Arial" panose="020B0604020202020204" pitchFamily="34" charset="0"/>
              <a:cs typeface="Arial" panose="020B0604020202020204" pitchFamily="34" charset="0"/>
            </a:endParaRPr>
          </a:p>
        </p:txBody>
      </p:sp>
      <p:sp>
        <p:nvSpPr>
          <p:cNvPr id="8" name="Rectangle 7"/>
          <p:cNvSpPr/>
          <p:nvPr/>
        </p:nvSpPr>
        <p:spPr>
          <a:xfrm>
            <a:off x="4690479" y="5424797"/>
            <a:ext cx="4921540" cy="584775"/>
          </a:xfrm>
          <a:prstGeom prst="rect">
            <a:avLst/>
          </a:prstGeom>
        </p:spPr>
        <p:txBody>
          <a:bodyPr wrap="none">
            <a:spAutoFit/>
          </a:bodyPr>
          <a:lstStyle/>
          <a:p>
            <a:r>
              <a:rPr lang="en-US" sz="3200" dirty="0" err="1" smtClean="0">
                <a:latin typeface="Arial" panose="020B0604020202020204" pitchFamily="34" charset="0"/>
                <a:cs typeface="Arial" panose="020B0604020202020204" pitchFamily="34" charset="0"/>
              </a:rPr>
              <a:t>ছোট</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ওমর</a:t>
            </a:r>
            <a:r>
              <a:rPr lang="en-US" sz="3200" dirty="0" smtClean="0">
                <a:latin typeface="Arial" panose="020B0604020202020204" pitchFamily="34" charset="0"/>
                <a:cs typeface="Arial" panose="020B0604020202020204" pitchFamily="34" charset="0"/>
              </a:rPr>
              <a:t> </a:t>
            </a:r>
            <a:r>
              <a:rPr lang="ar-AE" sz="3200" b="1" dirty="0" smtClean="0">
                <a:solidFill>
                  <a:srgbClr val="7030A0"/>
                </a:solidFill>
                <a:latin typeface="Arial" panose="020B0604020202020204" pitchFamily="34" charset="0"/>
                <a:cs typeface="Arial" panose="020B0604020202020204" pitchFamily="34" charset="0"/>
              </a:rPr>
              <a:t>عمیر</a:t>
            </a:r>
            <a:r>
              <a:rPr lang="ar-AE" sz="3200" dirty="0" smtClean="0">
                <a:latin typeface="Arial" panose="020B0604020202020204" pitchFamily="34" charset="0"/>
                <a:cs typeface="Arial" panose="020B0604020202020204" pitchFamily="34" charset="0"/>
              </a:rPr>
              <a:t> </a:t>
            </a:r>
            <a:r>
              <a:rPr lang="ar-AE" sz="3200" dirty="0">
                <a:latin typeface="Arial" panose="020B0604020202020204" pitchFamily="34" charset="0"/>
                <a:cs typeface="Arial" panose="020B0604020202020204" pitchFamily="34" charset="0"/>
              </a:rPr>
              <a:t>جمع۔ عمر واحد</a:t>
            </a:r>
            <a:endParaRPr lang="en-US" sz="3200" dirty="0">
              <a:latin typeface="Arial" panose="020B0604020202020204" pitchFamily="34" charset="0"/>
              <a:cs typeface="Arial" panose="020B0604020202020204" pitchFamily="34" charset="0"/>
            </a:endParaRPr>
          </a:p>
        </p:txBody>
      </p:sp>
      <p:sp>
        <p:nvSpPr>
          <p:cNvPr id="9" name="Rectangle 8"/>
          <p:cNvSpPr/>
          <p:nvPr/>
        </p:nvSpPr>
        <p:spPr>
          <a:xfrm>
            <a:off x="1545116" y="3800260"/>
            <a:ext cx="8305800" cy="646331"/>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অর্থ</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বুলবুল</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পাখি</a:t>
            </a:r>
            <a:r>
              <a:rPr lang="en-US" sz="3600" dirty="0" smtClean="0">
                <a:latin typeface="Arial" panose="020B0604020202020204" pitchFamily="34" charset="0"/>
                <a:cs typeface="Arial" panose="020B0604020202020204" pitchFamily="34" charset="0"/>
              </a:rPr>
              <a:t> </a:t>
            </a:r>
            <a:r>
              <a:rPr lang="ar-AE" sz="3600" b="1" dirty="0" smtClean="0">
                <a:solidFill>
                  <a:srgbClr val="7030A0"/>
                </a:solidFill>
                <a:latin typeface="Arial" panose="020B0604020202020204" pitchFamily="34" charset="0"/>
                <a:cs typeface="Arial" panose="020B0604020202020204" pitchFamily="34" charset="0"/>
              </a:rPr>
              <a:t>نغیر</a:t>
            </a:r>
            <a:r>
              <a:rPr lang="ar-AE" sz="3600" dirty="0" smtClean="0">
                <a:latin typeface="Arial" panose="020B0604020202020204" pitchFamily="34" charset="0"/>
                <a:cs typeface="Arial" panose="020B0604020202020204" pitchFamily="34" charset="0"/>
              </a:rPr>
              <a:t> </a:t>
            </a:r>
            <a:r>
              <a:rPr lang="ar-AE" sz="3600" dirty="0">
                <a:latin typeface="Arial" panose="020B0604020202020204" pitchFamily="34" charset="0"/>
                <a:cs typeface="Arial" panose="020B0604020202020204" pitchFamily="34" charset="0"/>
              </a:rPr>
              <a:t>جمع۔ واحد نغر۔ وزن </a:t>
            </a:r>
            <a:r>
              <a:rPr lang="ar-AE" sz="3600" dirty="0" smtClean="0">
                <a:latin typeface="Arial" panose="020B0604020202020204" pitchFamily="34" charset="0"/>
                <a:cs typeface="Arial" panose="020B0604020202020204" pitchFamily="34" charset="0"/>
              </a:rPr>
              <a:t>فعل</a:t>
            </a: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1519410" y="6634395"/>
            <a:ext cx="8331506"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0716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1430"/>
            <a:ext cx="12496800" cy="6869430"/>
          </a:xfrm>
          <a:prstGeom prst="rect">
            <a:avLst/>
          </a:prstGeom>
          <a:solidFill>
            <a:srgbClr val="FFC000"/>
          </a:solidFill>
          <a:ln>
            <a:solidFill>
              <a:schemeClr val="accent1"/>
            </a:solidFill>
          </a:ln>
        </p:spPr>
      </p:pic>
      <p:sp>
        <p:nvSpPr>
          <p:cNvPr id="3" name="Horizontal Scroll 2"/>
          <p:cNvSpPr/>
          <p:nvPr/>
        </p:nvSpPr>
        <p:spPr>
          <a:xfrm>
            <a:off x="4533900" y="376981"/>
            <a:ext cx="3276600" cy="914400"/>
          </a:xfrm>
          <a:prstGeom prst="horizontalScroll">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smtClean="0">
                <a:latin typeface="NikoshBAN" panose="02000000000000000000" pitchFamily="2" charset="0"/>
                <a:cs typeface="NikoshBAN" panose="02000000000000000000" pitchFamily="2" charset="0"/>
              </a:rPr>
              <a:t>আজকের </a:t>
            </a:r>
            <a:r>
              <a:rPr lang="en-US" sz="5400" b="1" dirty="0" err="1" smtClean="0">
                <a:latin typeface="NikoshBAN" panose="02000000000000000000" pitchFamily="2" charset="0"/>
                <a:cs typeface="NikoshBAN" panose="02000000000000000000" pitchFamily="2" charset="0"/>
              </a:rPr>
              <a:t>পাঠ</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4" name="Rectangle 3"/>
          <p:cNvSpPr/>
          <p:nvPr/>
        </p:nvSpPr>
        <p:spPr>
          <a:xfrm>
            <a:off x="1169709" y="1663265"/>
            <a:ext cx="10363200" cy="1077218"/>
          </a:xfrm>
          <a:prstGeom prst="rect">
            <a:avLst/>
          </a:prstGeom>
        </p:spPr>
        <p:txBody>
          <a:bodyPr wrap="square">
            <a:spAutoFit/>
          </a:bodyPr>
          <a:lstStyle/>
          <a:p>
            <a:r>
              <a:rPr lang="ar-AE" dirty="0" smtClean="0"/>
              <a:t>۔</a:t>
            </a:r>
            <a:r>
              <a:rPr lang="ar-AE" sz="3200" dirty="0" smtClean="0">
                <a:latin typeface="Arial" panose="020B0604020202020204" pitchFamily="34" charset="0"/>
                <a:cs typeface="Arial" panose="020B0604020202020204" pitchFamily="34" charset="0"/>
              </a:rPr>
              <a:t> </a:t>
            </a:r>
            <a:r>
              <a:rPr lang="ar-AE" sz="3200" dirty="0">
                <a:latin typeface="Arial" panose="020B0604020202020204" pitchFamily="34" charset="0"/>
                <a:cs typeface="Arial" panose="020B0604020202020204" pitchFamily="34" charset="0"/>
              </a:rPr>
              <a:t>و عن انس رضی الله عنه قال نان النبی صلی الله علیه و سلم  لیخالطنا حتی یقول لاخ لی صغیر یا أبا عمیر ما فعل النغیر کان له یلعب به فمات  متفق علیه</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1017309" y="3005315"/>
            <a:ext cx="10668000" cy="1200329"/>
          </a:xfrm>
          <a:prstGeom prst="rect">
            <a:avLst/>
          </a:prstGeom>
        </p:spPr>
        <p:txBody>
          <a:bodyPr wrap="square">
            <a:spAutoFit/>
          </a:bodyPr>
          <a:lstStyle/>
          <a:p>
            <a:r>
              <a:rPr lang="ar-AE" dirty="0" smtClean="0"/>
              <a:t> </a:t>
            </a:r>
            <a:r>
              <a:rPr lang="ar-AE" sz="3600" dirty="0">
                <a:latin typeface="Arial" panose="020B0604020202020204" pitchFamily="34" charset="0"/>
                <a:cs typeface="Arial" panose="020B0604020202020204" pitchFamily="34" charset="0"/>
              </a:rPr>
              <a:t>عن ابی هریرة رضی الله عنه قال قالوا یارسول الله انک تداعبنا قال لا أقول الا حقا ﴿ الترمذی﴾</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774312" y="4343400"/>
            <a:ext cx="10705707" cy="1569660"/>
          </a:xfrm>
          <a:prstGeom prst="rect">
            <a:avLst/>
          </a:prstGeom>
        </p:spPr>
        <p:txBody>
          <a:bodyPr wrap="square">
            <a:spAutoFit/>
          </a:bodyPr>
          <a:lstStyle/>
          <a:p>
            <a:r>
              <a:rPr lang="kk-KZ" dirty="0" smtClean="0"/>
              <a:t> </a:t>
            </a:r>
            <a:r>
              <a:rPr lang="kk-KZ" sz="3200" dirty="0">
                <a:latin typeface="Arial" panose="020B0604020202020204" pitchFamily="34" charset="0"/>
                <a:cs typeface="Arial" panose="020B0604020202020204" pitchFamily="34" charset="0"/>
              </a:rPr>
              <a:t>عن أنس رضی الله عنه عن النبی صلی الله علیه و سلم قال لامرأة عجوز أنه لا تدخل الجنة عجوز فقالت وما لهنا وکانت تقرأ القران فقال لها أما تقرٸین القران انا أنشأنهن انشاء فجعلنهن ابکارا شرح السنه</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1898065" y="6592455"/>
            <a:ext cx="84582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10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232263"/>
            <a:ext cx="12193057" cy="7090263"/>
          </a:xfrm>
          <a:prstGeom prst="rect">
            <a:avLst/>
          </a:prstGeom>
          <a:solidFill>
            <a:srgbClr val="00B0F0"/>
          </a:solidFill>
        </p:spPr>
      </p:pic>
      <p:sp>
        <p:nvSpPr>
          <p:cNvPr id="3" name="Rectangle 2"/>
          <p:cNvSpPr/>
          <p:nvPr/>
        </p:nvSpPr>
        <p:spPr>
          <a:xfrm>
            <a:off x="609600" y="2274838"/>
            <a:ext cx="7239000"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এক হাদিসে বর্ণিত হয়েছে, রাসূলে কারিম (সা.)-এর নিকট এক বৃদ্ধা এসে বলল, হে আল্লাহর রাসূল! আপনি আল্লাহর নিকট দোয়া করুন যেন তিনি আমাকে জান্নাত দান করেন। তখন রাসূল (সা.) (রসিকতা করে) বলেন, হে অমুকের মা! জান্নাতে কোনো বৃদ্ধা প্রবেশ করবে না। পরে বৃদ্ধা মহিলাটি কাঁদতে কাঁদতে ফিরে যাচ্ছিল। তখন রাসূল (সা.) সাহাবাদের বললেন, তাকে গিয়ে বলো- সে বৃদ্ধা হয়ে যাবে না; বরং সে যুবতী ও চির কুমারী হয়ে জান্নাতে প্রবেশ করবে। -শামায়েলে তিরমিজি: ২৪১</a:t>
            </a:r>
            <a:endParaRPr lang="en-US" sz="2800" dirty="0">
              <a:latin typeface="NikoshBAN" panose="02000000000000000000" pitchFamily="2" charset="0"/>
              <a:cs typeface="NikoshBAN" panose="02000000000000000000" pitchFamily="2" charset="0"/>
            </a:endParaRPr>
          </a:p>
        </p:txBody>
      </p:sp>
      <p:sp>
        <p:nvSpPr>
          <p:cNvPr id="5" name="Down Arrow Callout 4"/>
          <p:cNvSpPr/>
          <p:nvPr/>
        </p:nvSpPr>
        <p:spPr>
          <a:xfrm>
            <a:off x="2895600" y="564088"/>
            <a:ext cx="4267200" cy="914400"/>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err="1" smtClean="0">
                <a:solidFill>
                  <a:srgbClr val="7030A0"/>
                </a:solidFill>
                <a:latin typeface="NikoshBAN" panose="02000000000000000000" pitchFamily="2" charset="0"/>
                <a:cs typeface="NikoshBAN" panose="02000000000000000000" pitchFamily="2" charset="0"/>
              </a:rPr>
              <a:t>অনেক</a:t>
            </a:r>
            <a:r>
              <a:rPr lang="en-US" sz="4000" dirty="0" smtClean="0">
                <a:solidFill>
                  <a:srgbClr val="7030A0"/>
                </a:solidFill>
                <a:latin typeface="NikoshBAN" panose="02000000000000000000" pitchFamily="2" charset="0"/>
                <a:cs typeface="NikoshBAN" panose="02000000000000000000" pitchFamily="2" charset="0"/>
              </a:rPr>
              <a:t> </a:t>
            </a:r>
            <a:r>
              <a:rPr lang="en-US" sz="4000" dirty="0" err="1" smtClean="0">
                <a:solidFill>
                  <a:srgbClr val="7030A0"/>
                </a:solidFill>
                <a:latin typeface="NikoshBAN" panose="02000000000000000000" pitchFamily="2" charset="0"/>
                <a:cs typeface="NikoshBAN" panose="02000000000000000000" pitchFamily="2" charset="0"/>
              </a:rPr>
              <a:t>রশিকতা</a:t>
            </a:r>
            <a:r>
              <a:rPr lang="en-US" sz="4000" dirty="0" smtClean="0">
                <a:solidFill>
                  <a:srgbClr val="7030A0"/>
                </a:solidFill>
                <a:latin typeface="NikoshBAN" panose="02000000000000000000" pitchFamily="2" charset="0"/>
                <a:cs typeface="NikoshBAN" panose="02000000000000000000" pitchFamily="2" charset="0"/>
              </a:rPr>
              <a:t> </a:t>
            </a:r>
            <a:r>
              <a:rPr lang="en-US" sz="4000" dirty="0" err="1" smtClean="0">
                <a:solidFill>
                  <a:srgbClr val="7030A0"/>
                </a:solidFill>
                <a:latin typeface="NikoshBAN" panose="02000000000000000000" pitchFamily="2" charset="0"/>
                <a:cs typeface="NikoshBAN" panose="02000000000000000000" pitchFamily="2" charset="0"/>
              </a:rPr>
              <a:t>মিথ্যা</a:t>
            </a:r>
            <a:r>
              <a:rPr lang="en-US" sz="4000" dirty="0" smtClean="0">
                <a:solidFill>
                  <a:srgbClr val="7030A0"/>
                </a:solidFill>
                <a:latin typeface="NikoshBAN" panose="02000000000000000000" pitchFamily="2" charset="0"/>
                <a:cs typeface="NikoshBAN" panose="02000000000000000000" pitchFamily="2" charset="0"/>
              </a:rPr>
              <a:t> </a:t>
            </a:r>
            <a:r>
              <a:rPr lang="en-US" sz="4000" dirty="0" err="1" smtClean="0">
                <a:solidFill>
                  <a:srgbClr val="7030A0"/>
                </a:solidFill>
                <a:latin typeface="NikoshBAN" panose="02000000000000000000" pitchFamily="2" charset="0"/>
                <a:cs typeface="NikoshBAN" panose="02000000000000000000" pitchFamily="2" charset="0"/>
              </a:rPr>
              <a:t>নয়</a:t>
            </a:r>
            <a:r>
              <a:rPr lang="en-US" sz="4000" dirty="0" smtClean="0">
                <a:solidFill>
                  <a:srgbClr val="7030A0"/>
                </a:solidFill>
                <a:latin typeface="NikoshBAN" panose="02000000000000000000" pitchFamily="2" charset="0"/>
                <a:cs typeface="NikoshBAN" panose="02000000000000000000" pitchFamily="2" charset="0"/>
              </a:rPr>
              <a:t> </a:t>
            </a:r>
            <a:endParaRPr lang="en-US" sz="4000" dirty="0">
              <a:solidFill>
                <a:srgbClr val="7030A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stretch>
            <a:fillRect/>
          </a:stretch>
        </p:blipFill>
        <p:spPr>
          <a:xfrm>
            <a:off x="8382000" y="2274838"/>
            <a:ext cx="2847975" cy="3423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1219200" y="6623471"/>
            <a:ext cx="8229600" cy="369332"/>
          </a:xfrm>
          <a:prstGeom prst="rect">
            <a:avLst/>
          </a:prstGeom>
        </p:spPr>
        <p:txBody>
          <a:bodyPr wrap="square">
            <a:spAutoFit/>
          </a:bodyPr>
          <a:lstStyle/>
          <a:p>
            <a:r>
              <a:rPr lang="as-IN" i="1" dirty="0">
                <a:latin typeface="NikoshBAN" panose="02000000000000000000" pitchFamily="2" charset="0"/>
                <a:cs typeface="NikoshBAN" panose="02000000000000000000" pitchFamily="2" charset="0"/>
              </a:rPr>
              <a:t>কাজী মোঃ আবদুল হান্নান, অধ্যক্ষ - বখতিয়ার পাড়া চারপীর আউলিয়া আলিম মাদ্রাসা, উপজেলা- আনোয়ারা, চট্টগ্রাম</a:t>
            </a:r>
            <a:endParaRPr lang="en-US"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739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1172</TotalTime>
  <Words>1167</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NikoshBAN</vt:lpstr>
      <vt:lpstr>Tahoma</vt:lpstr>
      <vt:lpstr>Trebuchet MS</vt:lpstr>
      <vt:lpstr>Vrinda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harun</dc:creator>
  <cp:lastModifiedBy>Principal KMA Hannan</cp:lastModifiedBy>
  <cp:revision>168</cp:revision>
  <dcterms:created xsi:type="dcterms:W3CDTF">2019-11-12T02:01:03Z</dcterms:created>
  <dcterms:modified xsi:type="dcterms:W3CDTF">2020-05-13T17:39:52Z</dcterms:modified>
</cp:coreProperties>
</file>