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Untitled Section" id="{3DFB862A-F680-4D4E-9F24-23DFCDBBC4BE}">
          <p14:sldIdLst>
            <p14:sldId id="256"/>
            <p14:sldId id="268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  <p14:sldId id="265"/>
            <p14:sldId id="266"/>
            <p14:sldId id="26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C784A-7D47-4FE1-BBD0-282952797C47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5379D-A4F5-44D7-8C45-206E14562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45204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65379D-A4F5-44D7-8C45-206E14562E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4709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B39E-6FB4-4168-9E5C-18DC73275A6D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1488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B39E-6FB4-4168-9E5C-18DC73275A6D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178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B39E-6FB4-4168-9E5C-18DC73275A6D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9295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B39E-6FB4-4168-9E5C-18DC73275A6D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757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B39E-6FB4-4168-9E5C-18DC73275A6D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58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B39E-6FB4-4168-9E5C-18DC73275A6D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1476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B39E-6FB4-4168-9E5C-18DC73275A6D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859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B39E-6FB4-4168-9E5C-18DC73275A6D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06054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B39E-6FB4-4168-9E5C-18DC73275A6D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5181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B39E-6FB4-4168-9E5C-18DC73275A6D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037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B39E-6FB4-4168-9E5C-18DC73275A6D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2098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FB39E-6FB4-4168-9E5C-18DC73275A6D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407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100000">
              <a:schemeClr val="accent2">
                <a:lumMod val="40000"/>
                <a:lumOff val="60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FB39E-6FB4-4168-9E5C-18DC73275A6D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D5C45-76B8-43E6-8EC1-5D443A6F4730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1235" y="3435236"/>
            <a:ext cx="3290914" cy="346412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-37455" y="-64143"/>
            <a:ext cx="3620005" cy="3810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2423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408446" y="1043651"/>
            <a:ext cx="726683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err="1" smtClean="0"/>
              <a:t>সকলকে</a:t>
            </a:r>
            <a:r>
              <a:rPr lang="en-US" sz="9600" dirty="0" smtClean="0"/>
              <a:t> </a:t>
            </a:r>
            <a:r>
              <a:rPr lang="en-US" sz="9600" dirty="0" err="1" smtClean="0"/>
              <a:t>শুভেচ্ছা</a:t>
            </a:r>
            <a:endParaRPr lang="en-US" sz="9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511858">
            <a:off x="3641049" y="1067002"/>
            <a:ext cx="4801631" cy="48016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2900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59990" y="613097"/>
            <a:ext cx="7143427" cy="1325563"/>
          </a:xfrm>
        </p:spPr>
        <p:txBody>
          <a:bodyPr/>
          <a:lstStyle/>
          <a:p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আজকের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পাঠ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‡_‡K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আমরা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যা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wkLjvg</a:t>
            </a:r>
            <a:endParaRPr lang="en-US" dirty="0"/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759990" y="2383565"/>
            <a:ext cx="6724973" cy="2017954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4000" dirty="0" err="1" smtClean="0"/>
              <a:t>সংখ্যা</a:t>
            </a:r>
            <a:r>
              <a:rPr lang="en-US" sz="4000" dirty="0" smtClean="0"/>
              <a:t> </a:t>
            </a:r>
            <a:r>
              <a:rPr lang="en-US" sz="4000" dirty="0" err="1" smtClean="0"/>
              <a:t>পদ্ধতি</a:t>
            </a:r>
            <a:r>
              <a:rPr lang="en-US" sz="4000" dirty="0" smtClean="0"/>
              <a:t> </a:t>
            </a:r>
            <a:r>
              <a:rPr lang="en-US" sz="4000" dirty="0" err="1" smtClean="0"/>
              <a:t>কী</a:t>
            </a:r>
            <a:r>
              <a:rPr lang="en-US" sz="4000" dirty="0" smtClean="0"/>
              <a:t> 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 err="1" smtClean="0"/>
              <a:t>বিভিন্ন</a:t>
            </a:r>
            <a:r>
              <a:rPr lang="en-US" sz="4000" dirty="0" smtClean="0"/>
              <a:t> </a:t>
            </a:r>
            <a:r>
              <a:rPr lang="en-US" sz="4000" dirty="0" err="1" smtClean="0"/>
              <a:t>সংখ্যা</a:t>
            </a:r>
            <a:r>
              <a:rPr lang="en-US" sz="4000" dirty="0" smtClean="0"/>
              <a:t> </a:t>
            </a:r>
            <a:r>
              <a:rPr lang="en-US" sz="4000" dirty="0" err="1" smtClean="0"/>
              <a:t>পদ্ধতির</a:t>
            </a:r>
            <a:r>
              <a:rPr lang="en-US" sz="4000" dirty="0" smtClean="0"/>
              <a:t> </a:t>
            </a:r>
            <a:r>
              <a:rPr lang="en-US" sz="4000" dirty="0" err="1" smtClean="0"/>
              <a:t>নাম</a:t>
            </a:r>
            <a:r>
              <a:rPr lang="en-US" sz="4000" dirty="0" smtClean="0"/>
              <a:t> </a:t>
            </a:r>
            <a:r>
              <a:rPr lang="en-US" sz="4000" dirty="0"/>
              <a:t>|</a:t>
            </a:r>
            <a:endParaRPr lang="en-US" sz="4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 err="1"/>
              <a:t>বিভিন্ন</a:t>
            </a:r>
            <a:r>
              <a:rPr lang="en-US" sz="4000" dirty="0"/>
              <a:t> </a:t>
            </a:r>
            <a:r>
              <a:rPr lang="en-US" sz="4000" dirty="0" err="1"/>
              <a:t>সংখ্যা</a:t>
            </a:r>
            <a:r>
              <a:rPr lang="en-US" sz="4000" dirty="0"/>
              <a:t> </a:t>
            </a:r>
            <a:r>
              <a:rPr lang="en-US" sz="4000" dirty="0" err="1"/>
              <a:t>পদ্ধতির</a:t>
            </a:r>
            <a:r>
              <a:rPr lang="en-US" sz="4000" dirty="0"/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cÖZxK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I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eR</a:t>
            </a:r>
            <a:r>
              <a:rPr lang="en-US" sz="4000" dirty="0" smtClean="0"/>
              <a:t> |</a:t>
            </a:r>
            <a:endParaRPr lang="en-US" sz="4000" dirty="0"/>
          </a:p>
          <a:p>
            <a:pPr>
              <a:buFont typeface="Wingdings" panose="05000000000000000000" pitchFamily="2" charset="2"/>
              <a:buChar char="Ø"/>
            </a:pPr>
            <a:endParaRPr lang="en-US" sz="4000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759806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5147" y="303132"/>
            <a:ext cx="4601705" cy="1325563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evoxi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KvR</a:t>
            </a:r>
            <a:endParaRPr lang="en-US" sz="72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2136828" y="2197584"/>
            <a:ext cx="7918342" cy="2544897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4000" dirty="0" err="1" smtClean="0"/>
              <a:t>সংখ্যা</a:t>
            </a:r>
            <a:r>
              <a:rPr lang="en-US" sz="4000" dirty="0" smtClean="0"/>
              <a:t> </a:t>
            </a:r>
            <a:r>
              <a:rPr lang="en-US" sz="4000" dirty="0" err="1" smtClean="0"/>
              <a:t>পদ্ধতি</a:t>
            </a:r>
            <a:r>
              <a:rPr lang="en-US" sz="4000" dirty="0" smtClean="0"/>
              <a:t> </a:t>
            </a:r>
            <a:r>
              <a:rPr lang="en-US" sz="4000" dirty="0" err="1" smtClean="0"/>
              <a:t>কী</a:t>
            </a:r>
            <a:r>
              <a:rPr lang="en-US" sz="4000" dirty="0" smtClean="0"/>
              <a:t> 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 err="1" smtClean="0"/>
              <a:t>বিভিন্ন</a:t>
            </a:r>
            <a:r>
              <a:rPr lang="en-US" sz="4000" dirty="0" smtClean="0"/>
              <a:t> </a:t>
            </a:r>
            <a:r>
              <a:rPr lang="en-US" sz="4000" dirty="0" err="1" smtClean="0"/>
              <a:t>সংখ্যা</a:t>
            </a:r>
            <a:r>
              <a:rPr lang="en-US" sz="4000" dirty="0" smtClean="0"/>
              <a:t> </a:t>
            </a:r>
            <a:r>
              <a:rPr lang="en-US" sz="4000" dirty="0" err="1" smtClean="0"/>
              <a:t>পদ্ধতির</a:t>
            </a:r>
            <a:r>
              <a:rPr lang="en-US" sz="4000" dirty="0" smtClean="0"/>
              <a:t> </a:t>
            </a:r>
            <a:r>
              <a:rPr lang="en-US" sz="4000" dirty="0" err="1" smtClean="0"/>
              <a:t>নাম</a:t>
            </a:r>
            <a:r>
              <a:rPr lang="en-US" sz="4000" dirty="0" smtClean="0"/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wjL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?</a:t>
            </a:r>
            <a:endParaRPr lang="en-US" sz="4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 err="1"/>
              <a:t>বিভিন্ন</a:t>
            </a:r>
            <a:r>
              <a:rPr lang="en-US" sz="4000" dirty="0"/>
              <a:t> </a:t>
            </a:r>
            <a:r>
              <a:rPr lang="en-US" sz="4000" dirty="0" err="1"/>
              <a:t>সংখ্যা</a:t>
            </a:r>
            <a:r>
              <a:rPr lang="en-US" sz="4000" dirty="0"/>
              <a:t> </a:t>
            </a:r>
            <a:r>
              <a:rPr lang="en-US" sz="4000" dirty="0" err="1"/>
              <a:t>পদ্ধতির</a:t>
            </a:r>
            <a:r>
              <a:rPr lang="en-US" sz="4000" dirty="0"/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cÖZxK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I †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eR</a:t>
            </a:r>
            <a:r>
              <a:rPr lang="en-US" sz="4000" dirty="0" smtClean="0"/>
              <a:t> </a:t>
            </a:r>
            <a:r>
              <a:rPr lang="en-US" sz="4000" dirty="0" err="1" smtClean="0">
                <a:latin typeface="SutonnyMJ" pitchFamily="2" charset="0"/>
                <a:cs typeface="SutonnyMJ" pitchFamily="2" charset="0"/>
              </a:rPr>
              <a:t>wjL</a:t>
            </a:r>
            <a:r>
              <a:rPr lang="en-US" sz="4000" dirty="0" smtClean="0">
                <a:latin typeface="SutonnyMJ" pitchFamily="2" charset="0"/>
                <a:cs typeface="SutonnyMJ" pitchFamily="2" charset="0"/>
              </a:rPr>
              <a:t> ?</a:t>
            </a:r>
            <a:endParaRPr lang="en-US" sz="4000" dirty="0"/>
          </a:p>
          <a:p>
            <a:pPr>
              <a:buFont typeface="Wingdings" panose="05000000000000000000" pitchFamily="2" charset="2"/>
              <a:buChar char="Ø"/>
            </a:pPr>
            <a:endParaRPr lang="en-US" sz="4000" dirty="0" smtClean="0"/>
          </a:p>
          <a:p>
            <a:pPr>
              <a:buFont typeface="Wingdings" panose="05000000000000000000" pitchFamily="2" charset="2"/>
              <a:buChar char="Ø"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134672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06864" y="690590"/>
            <a:ext cx="5051156" cy="1231199"/>
          </a:xfrm>
        </p:spPr>
        <p:txBody>
          <a:bodyPr>
            <a:normAutofit/>
          </a:bodyPr>
          <a:lstStyle/>
          <a:p>
            <a:pPr algn="ctr"/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cieZ©x</a:t>
            </a:r>
            <a:r>
              <a:rPr lang="en-US" sz="72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b="1" dirty="0" err="1" smtClean="0">
                <a:latin typeface="SutonnyMJ" pitchFamily="2" charset="0"/>
                <a:cs typeface="SutonnyMJ" pitchFamily="2" charset="0"/>
              </a:rPr>
              <a:t>K¬vk</a:t>
            </a:r>
            <a:endParaRPr lang="en-US" sz="7200" b="1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82908" y="2693529"/>
            <a:ext cx="8296112" cy="147551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2.2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wewfbœ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cÖKvi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msL¨v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c×wZi</a:t>
            </a:r>
            <a:r>
              <a:rPr lang="en-US" sz="48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800" b="1" dirty="0" err="1" smtClean="0">
                <a:latin typeface="SutonnyMJ" pitchFamily="2" charset="0"/>
                <a:cs typeface="SutonnyMJ" pitchFamily="2" charset="0"/>
              </a:rPr>
              <a:t>cwiwPwZ</a:t>
            </a:r>
            <a:endParaRPr lang="en-US" sz="4800" b="1" dirty="0" smtClean="0">
              <a:latin typeface="SutonnyMJ" pitchFamily="2" charset="0"/>
              <a:cs typeface="SutonnyMJ" pitchFamily="2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      (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Kw¤úDUvi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I Z_¨cÖhyw³-2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eB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Gi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7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bs</a:t>
            </a:r>
            <a:r>
              <a:rPr lang="en-US" sz="36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†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cR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)</a:t>
            </a:r>
            <a:endParaRPr lang="en-US" sz="36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2546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21789" y="838738"/>
            <a:ext cx="8446576" cy="2114604"/>
          </a:xfrm>
        </p:spPr>
        <p:txBody>
          <a:bodyPr>
            <a:noAutofit/>
          </a:bodyPr>
          <a:lstStyle/>
          <a:p>
            <a:pPr algn="ctr"/>
            <a:r>
              <a:rPr lang="en-US" sz="19900" dirty="0" err="1" smtClean="0">
                <a:latin typeface="SutonnyMJ" pitchFamily="2" charset="0"/>
                <a:cs typeface="SutonnyMJ" pitchFamily="2" charset="0"/>
              </a:rPr>
              <a:t>ab¨ev</a:t>
            </a:r>
            <a:r>
              <a:rPr lang="en-US" sz="19900" dirty="0" smtClean="0">
                <a:latin typeface="SutonnyMJ" pitchFamily="2" charset="0"/>
                <a:cs typeface="SutonnyMJ" pitchFamily="2" charset="0"/>
              </a:rPr>
              <a:t>`</a:t>
            </a:r>
            <a:endParaRPr lang="en-US" sz="19900" dirty="0">
              <a:latin typeface="SutonnyMJ" pitchFamily="2" charset="0"/>
              <a:cs typeface="SutonnyMJ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0520" y="2844853"/>
            <a:ext cx="3549113" cy="3549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94582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34864" y="1039727"/>
            <a:ext cx="593502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7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7200" dirty="0" err="1" smtClean="0"/>
              <a:t>পরিচিতি</a:t>
            </a:r>
            <a:endParaRPr lang="en-US" sz="7200" dirty="0"/>
          </a:p>
        </p:txBody>
      </p:sp>
      <p:sp>
        <p:nvSpPr>
          <p:cNvPr id="5" name="TextBox 4"/>
          <p:cNvSpPr txBox="1"/>
          <p:nvPr/>
        </p:nvSpPr>
        <p:spPr>
          <a:xfrm>
            <a:off x="1608110" y="2872858"/>
            <a:ext cx="858853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gv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: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gvmy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`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ivbv</a:t>
            </a:r>
            <a:endParaRPr lang="en-US" sz="3600" dirty="0" smtClean="0">
              <a:latin typeface="SutonnyMJ" pitchFamily="2" charset="0"/>
              <a:cs typeface="SutonnyMJ" pitchFamily="2" charset="0"/>
            </a:endParaRPr>
          </a:p>
          <a:p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mnKvix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 (</a:t>
            </a:r>
            <a:r>
              <a:rPr lang="en-US" sz="3600" dirty="0" err="1" smtClean="0">
                <a:latin typeface="SutonnyMJ" pitchFamily="2" charset="0"/>
                <a:cs typeface="SutonnyMJ" pitchFamily="2" charset="0"/>
              </a:rPr>
              <a:t>AvBwmwU</a:t>
            </a:r>
            <a:r>
              <a:rPr lang="en-US" sz="3600" dirty="0" smtClean="0">
                <a:latin typeface="SutonnyMJ" pitchFamily="2" charset="0"/>
                <a:cs typeface="SutonnyMJ" pitchFamily="2" charset="0"/>
              </a:rPr>
              <a:t>)</a:t>
            </a:r>
          </a:p>
          <a:p>
            <a:r>
              <a:rPr lang="en-US" sz="3600" dirty="0" err="1" smtClean="0"/>
              <a:t>ইউসেপ</a:t>
            </a:r>
            <a:r>
              <a:rPr lang="en-US" sz="3600" dirty="0" smtClean="0"/>
              <a:t> </a:t>
            </a:r>
            <a:r>
              <a:rPr lang="en-US" sz="3600" dirty="0" err="1" smtClean="0"/>
              <a:t>ছোটবনগ্রাম</a:t>
            </a:r>
            <a:r>
              <a:rPr lang="en-US" sz="3600" dirty="0" smtClean="0"/>
              <a:t> </a:t>
            </a:r>
            <a:r>
              <a:rPr lang="en-US" sz="3600" dirty="0" err="1" smtClean="0"/>
              <a:t>সিটি</a:t>
            </a:r>
            <a:r>
              <a:rPr lang="en-US" sz="3600" dirty="0" smtClean="0"/>
              <a:t> </a:t>
            </a:r>
            <a:r>
              <a:rPr lang="en-US" sz="3600" dirty="0" err="1" smtClean="0"/>
              <a:t>করোরেশন</a:t>
            </a:r>
            <a:r>
              <a:rPr lang="en-US" sz="3600" dirty="0" smtClean="0"/>
              <a:t> </a:t>
            </a:r>
            <a:r>
              <a:rPr lang="en-US" sz="3600" dirty="0" err="1" smtClean="0"/>
              <a:t>স্কুল</a:t>
            </a:r>
            <a:r>
              <a:rPr lang="en-US" sz="3600" dirty="0" smtClean="0"/>
              <a:t>, </a:t>
            </a:r>
            <a:r>
              <a:rPr lang="en-US" sz="3600" dirty="0" err="1" smtClean="0"/>
              <a:t>রাজশাহী</a:t>
            </a:r>
            <a:r>
              <a:rPr lang="en-US" sz="3600" dirty="0" smtClean="0"/>
              <a:t> </a:t>
            </a:r>
            <a:r>
              <a:rPr lang="en-US" sz="3600" dirty="0" smtClean="0"/>
              <a:t>।</a:t>
            </a:r>
          </a:p>
          <a:p>
            <a:r>
              <a:rPr lang="en-US" sz="3600" dirty="0" smtClean="0"/>
              <a:t>Email: masud.rana@ucepbd.org</a:t>
            </a:r>
          </a:p>
        </p:txBody>
      </p:sp>
    </p:spTree>
    <p:extLst>
      <p:ext uri="{BB962C8B-B14F-4D97-AF65-F5344CB8AC3E}">
        <p14:creationId xmlns:p14="http://schemas.microsoft.com/office/powerpoint/2010/main" val="526030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399940" y="783579"/>
            <a:ext cx="5237136" cy="1262197"/>
          </a:xfrm>
        </p:spPr>
        <p:txBody>
          <a:bodyPr>
            <a:normAutofit fontScale="90000"/>
          </a:bodyPr>
          <a:lstStyle/>
          <a:p>
            <a:pPr algn="ctr"/>
            <a:r>
              <a:rPr lang="en-US" sz="8800" dirty="0" smtClean="0"/>
              <a:t> </a:t>
            </a:r>
            <a:r>
              <a:rPr lang="en-US" sz="8800" dirty="0" err="1" smtClean="0"/>
              <a:t>পাঠ</a:t>
            </a:r>
            <a:r>
              <a:rPr lang="en-US" sz="8800" dirty="0" smtClean="0"/>
              <a:t> </a:t>
            </a:r>
            <a:r>
              <a:rPr lang="en-US" sz="8800" dirty="0" err="1" smtClean="0">
                <a:latin typeface="SutonnyMJ" pitchFamily="2" charset="0"/>
                <a:cs typeface="SutonnyMJ" pitchFamily="2" charset="0"/>
              </a:rPr>
              <a:t>cwiwPwZ</a:t>
            </a:r>
            <a:endParaRPr lang="en-US" sz="8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5075" y="2585041"/>
            <a:ext cx="8817244" cy="28858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4400" dirty="0" err="1"/>
              <a:t>শ্রেণী</a:t>
            </a:r>
            <a:r>
              <a:rPr lang="en-US" sz="4400" dirty="0"/>
              <a:t> : </a:t>
            </a:r>
            <a:r>
              <a:rPr lang="en-US" sz="4400" dirty="0" err="1"/>
              <a:t>এসএসসি</a:t>
            </a:r>
            <a:r>
              <a:rPr lang="en-US" sz="4400" dirty="0"/>
              <a:t> (</a:t>
            </a:r>
            <a:r>
              <a:rPr lang="en-US" sz="4400" dirty="0" err="1"/>
              <a:t>ভোক</a:t>
            </a:r>
            <a:r>
              <a:rPr lang="en-US" sz="4400" dirty="0"/>
              <a:t>) </a:t>
            </a:r>
            <a:r>
              <a:rPr lang="en-US" sz="4400" dirty="0" err="1"/>
              <a:t>নবম</a:t>
            </a:r>
            <a:endParaRPr lang="en-US" sz="4400" dirty="0"/>
          </a:p>
          <a:p>
            <a:pPr marL="0" indent="0">
              <a:buNone/>
            </a:pPr>
            <a:r>
              <a:rPr lang="en-US" sz="4400" dirty="0" err="1"/>
              <a:t>বিষয়</a:t>
            </a:r>
            <a:r>
              <a:rPr lang="en-US" sz="4400" dirty="0"/>
              <a:t>: </a:t>
            </a:r>
            <a:r>
              <a:rPr lang="en-US" sz="4400" dirty="0" err="1"/>
              <a:t>কম্পিউটার</a:t>
            </a:r>
            <a:r>
              <a:rPr lang="en-US" sz="4400" dirty="0"/>
              <a:t> ও তথ্যপ্রযুক্তি-২</a:t>
            </a:r>
          </a:p>
          <a:p>
            <a:pPr marL="0" indent="0">
              <a:buNone/>
            </a:pPr>
            <a:r>
              <a:rPr lang="en-US" sz="4400" dirty="0" err="1" smtClean="0"/>
              <a:t>আলোচনার</a:t>
            </a:r>
            <a:r>
              <a:rPr lang="en-US" sz="4400" dirty="0" smtClean="0"/>
              <a:t> </a:t>
            </a:r>
            <a:r>
              <a:rPr lang="en-US" sz="4400" dirty="0" err="1" smtClean="0"/>
              <a:t>বিষয়</a:t>
            </a:r>
            <a:r>
              <a:rPr lang="en-US" sz="4400" dirty="0" smtClean="0"/>
              <a:t>: </a:t>
            </a:r>
            <a:r>
              <a:rPr lang="en-US" sz="4400" dirty="0" err="1" smtClean="0"/>
              <a:t>অধ্যায়</a:t>
            </a:r>
            <a:r>
              <a:rPr lang="en-US" sz="4400" dirty="0" smtClean="0"/>
              <a:t> ২য় (</a:t>
            </a:r>
            <a:r>
              <a:rPr lang="en-US" sz="4400" dirty="0" err="1" smtClean="0"/>
              <a:t>সংখ্যা</a:t>
            </a:r>
            <a:r>
              <a:rPr lang="en-US" sz="4400" dirty="0" smtClean="0"/>
              <a:t> </a:t>
            </a:r>
            <a:r>
              <a:rPr lang="en-US" sz="4400" dirty="0" err="1" smtClean="0"/>
              <a:t>পদ্ধতি</a:t>
            </a:r>
            <a:r>
              <a:rPr lang="en-US" sz="4400" dirty="0" smtClean="0"/>
              <a:t> ও </a:t>
            </a:r>
            <a:r>
              <a:rPr lang="en-US" sz="4400" dirty="0" err="1" smtClean="0"/>
              <a:t>কোড</a:t>
            </a:r>
            <a:r>
              <a:rPr lang="en-US" sz="4400" dirty="0" smtClean="0"/>
              <a:t>)</a:t>
            </a:r>
          </a:p>
          <a:p>
            <a:pPr marL="0" indent="0">
              <a:buNone/>
            </a:pPr>
            <a:r>
              <a:rPr lang="en-US" sz="4400" dirty="0" err="1" smtClean="0"/>
              <a:t>পাঠ</a:t>
            </a:r>
            <a:r>
              <a:rPr lang="en-US" sz="4400" dirty="0" smtClean="0"/>
              <a:t>: ২.১ (</a:t>
            </a:r>
            <a:r>
              <a:rPr lang="en-US" sz="4400" dirty="0" err="1" smtClean="0"/>
              <a:t>পেজ</a:t>
            </a:r>
            <a:r>
              <a:rPr lang="en-US" sz="4400" dirty="0" smtClean="0"/>
              <a:t> নং:০৬)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781330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0024" y="838975"/>
            <a:ext cx="8290302" cy="1325563"/>
          </a:xfrm>
        </p:spPr>
        <p:txBody>
          <a:bodyPr/>
          <a:lstStyle/>
          <a:p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আজকের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পাঠ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শেষে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আমরা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যা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জানবো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……..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1122" y="2740025"/>
            <a:ext cx="6724973" cy="1645995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sz="4000" dirty="0" err="1" smtClean="0"/>
              <a:t>সংখ্যা</a:t>
            </a:r>
            <a:r>
              <a:rPr lang="en-US" sz="4000" dirty="0" smtClean="0"/>
              <a:t> </a:t>
            </a:r>
            <a:r>
              <a:rPr lang="en-US" sz="4000" dirty="0" err="1" smtClean="0"/>
              <a:t>পদ্ধতি</a:t>
            </a:r>
            <a:r>
              <a:rPr lang="en-US" sz="4000" dirty="0" smtClean="0"/>
              <a:t> </a:t>
            </a:r>
            <a:r>
              <a:rPr lang="en-US" sz="4000" dirty="0" err="1" smtClean="0"/>
              <a:t>কী</a:t>
            </a:r>
            <a:r>
              <a:rPr lang="en-US" sz="4000" dirty="0" smtClean="0"/>
              <a:t> ?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sz="4000" dirty="0" err="1" smtClean="0"/>
              <a:t>বিভিন্ন</a:t>
            </a:r>
            <a:r>
              <a:rPr lang="en-US" sz="4000" dirty="0" smtClean="0"/>
              <a:t> </a:t>
            </a:r>
            <a:r>
              <a:rPr lang="en-US" sz="4000" dirty="0" err="1" smtClean="0"/>
              <a:t>সংখ্যা</a:t>
            </a:r>
            <a:r>
              <a:rPr lang="en-US" sz="4000" dirty="0" smtClean="0"/>
              <a:t> </a:t>
            </a:r>
            <a:r>
              <a:rPr lang="en-US" sz="4000" dirty="0" err="1" smtClean="0"/>
              <a:t>পদ্ধতির</a:t>
            </a:r>
            <a:r>
              <a:rPr lang="en-US" sz="4000" dirty="0" smtClean="0"/>
              <a:t> </a:t>
            </a:r>
            <a:r>
              <a:rPr lang="en-US" sz="4000" dirty="0" err="1" smtClean="0"/>
              <a:t>নাম</a:t>
            </a:r>
            <a:r>
              <a:rPr lang="en-US" sz="4000" dirty="0" smtClean="0"/>
              <a:t> </a:t>
            </a:r>
            <a:r>
              <a:rPr lang="en-US" sz="4000" dirty="0" err="1" smtClean="0"/>
              <a:t>বলতে</a:t>
            </a:r>
            <a:r>
              <a:rPr lang="en-US" sz="4000" dirty="0" smtClean="0"/>
              <a:t> </a:t>
            </a:r>
            <a:r>
              <a:rPr lang="en-US" sz="4000" dirty="0" err="1" smtClean="0"/>
              <a:t>পারবো</a:t>
            </a:r>
            <a:r>
              <a:rPr lang="en-US" sz="4000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739394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02623" y="180974"/>
            <a:ext cx="3724759" cy="1043391"/>
          </a:xfrm>
        </p:spPr>
        <p:txBody>
          <a:bodyPr>
            <a:normAutofit fontScale="90000"/>
          </a:bodyPr>
          <a:lstStyle/>
          <a:p>
            <a:r>
              <a:rPr lang="en-US" sz="7200" b="1" dirty="0" err="1" smtClean="0"/>
              <a:t>সংখ্যা</a:t>
            </a:r>
            <a:r>
              <a:rPr lang="en-US" sz="7200" b="1" dirty="0" smtClean="0"/>
              <a:t> </a:t>
            </a:r>
            <a:r>
              <a:rPr lang="en-US" sz="7200" b="1" dirty="0" err="1" smtClean="0"/>
              <a:t>পদ্ধতি</a:t>
            </a:r>
            <a:endParaRPr lang="en-US" sz="7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5175" y="988715"/>
            <a:ext cx="10515600" cy="567555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30000"/>
              </a:lnSpc>
              <a:buNone/>
            </a:pPr>
            <a:r>
              <a:rPr lang="en-US" sz="32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সংখ্যা</a:t>
            </a:r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পদ্ধতির</a:t>
            </a:r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200" b="1" u="sng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ইতিহাস</a:t>
            </a:r>
            <a:r>
              <a:rPr lang="en-US" sz="32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/>
              <a:t>:</a:t>
            </a:r>
            <a:r>
              <a:rPr lang="as-IN" dirty="0"/>
              <a:t>সভ্যতার সূচনালগ্ন থেকেই মানুষের মধ্যে হিসাব-নিকাশ করার ধারণা জন্মায়। আগেকার দিনে মানুষ গণনার কাজে হাতের আঙ্গুল, নুড়িপাথর, দড়ির গিট মাটিতে দাগ দিয়ে ইত্যাদি উপকরণ ব্যবহার করত। উন্নতির </a:t>
            </a:r>
            <a:r>
              <a:rPr lang="as-IN" dirty="0" smtClean="0"/>
              <a:t>ধ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v‡c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av‡c</a:t>
            </a:r>
            <a:r>
              <a:rPr lang="as-IN" sz="3200" dirty="0" smtClean="0"/>
              <a:t> </a:t>
            </a:r>
            <a:r>
              <a:rPr lang="as-IN" dirty="0"/>
              <a:t>গণনার জগতে প্রবেশ করেছে বিভিন্ন পদ্ধতি। সহজ ভাষায় কোন সংখ্যা প্রকাশ করার পদ্ধতিকে সংখ্যা পদ্ধতি বলে। সংখ্যা তৈরি করার ক্ষুদ্রতম একক হচ্ছে অঙ্ক । যেমন– ২৩৫ সংখ্যাটি ২, ৩ ও ৫ আলাদা তিনটি অঙ্ক দ্বারা গঠিত হয়েছে। সংখ্যা পদ্ধতিতে কিছু নির্দিষ্ট অঙ্ককে নিয়মিত সাজিয়ে বিভিন্ন সংখ্যা পাওয়া যায়। এসব সংখ্যাকে 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hvM</a:t>
            </a:r>
            <a:r>
              <a:rPr lang="as-IN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32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we‡qvM</a:t>
            </a:r>
            <a:r>
              <a:rPr lang="as-IN" dirty="0" smtClean="0"/>
              <a:t>, </a:t>
            </a:r>
            <a:r>
              <a:rPr lang="as-IN" dirty="0"/>
              <a:t>গুণ, ভাগ ইত্যাদির মাধ্যমে </a:t>
            </a:r>
            <a:r>
              <a:rPr lang="en-US" sz="3200" dirty="0" err="1" smtClean="0">
                <a:latin typeface="SutonnyMJ" pitchFamily="2" charset="0"/>
              </a:rPr>
              <a:t>cÖ‡qvRbxq</a:t>
            </a:r>
            <a:r>
              <a:rPr lang="as-IN" dirty="0" smtClean="0"/>
              <a:t> </a:t>
            </a:r>
            <a:r>
              <a:rPr lang="as-IN" dirty="0"/>
              <a:t>গণনার কাজ সম্পন্ন করা হয়।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437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7963" y="256637"/>
            <a:ext cx="7437895" cy="843743"/>
          </a:xfrm>
        </p:spPr>
        <p:txBody>
          <a:bodyPr/>
          <a:lstStyle/>
          <a:p>
            <a:r>
              <a:rPr lang="as-I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সংখ্যা পদ্ধতি (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1671" y="1376174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as-IN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সংখ্যা পদ্ধতি (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 </a:t>
            </a:r>
            <a:r>
              <a:rPr lang="en-US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System) : </a:t>
            </a:r>
            <a:r>
              <a:rPr lang="as-IN" dirty="0"/>
              <a:t>বিভিন্ন সাংকেতিক চিহ্ন বা মৌলিক চিহ্ন বা অঙ্ক (</a:t>
            </a:r>
            <a:r>
              <a:rPr lang="en-US" dirty="0"/>
              <a:t>Digit) </a:t>
            </a:r>
            <a:r>
              <a:rPr lang="as-IN" dirty="0"/>
              <a:t>ব্যবহার করে সংখ্যা লেখা ও প্রকাশ করার পদ্ধতিকে সংখ্যা পদ্ধতি (</a:t>
            </a:r>
            <a:r>
              <a:rPr lang="en-US" dirty="0"/>
              <a:t>Number </a:t>
            </a:r>
            <a:r>
              <a:rPr lang="en-US" dirty="0" smtClean="0"/>
              <a:t>System</a:t>
            </a:r>
            <a:r>
              <a:rPr lang="en-US" dirty="0"/>
              <a:t>) </a:t>
            </a:r>
            <a:r>
              <a:rPr lang="as-IN" dirty="0"/>
              <a:t>বলা হয়। </a:t>
            </a:r>
            <a:endParaRPr lang="en-US" dirty="0" smtClean="0"/>
          </a:p>
          <a:p>
            <a:pPr marL="0" indent="0">
              <a:buNone/>
            </a:pPr>
            <a:r>
              <a:rPr lang="as-IN" dirty="0" smtClean="0"/>
              <a:t>সংখ্যা </a:t>
            </a:r>
            <a:r>
              <a:rPr lang="as-IN" dirty="0"/>
              <a:t>পদ্ধতির সাহায্যে সহজেই সংখ্যা গণনা ও প্রকাশ করা যায়। প্রকৃতপক্ষে সংখ্যা পদ্ধতি </a:t>
            </a:r>
            <a:r>
              <a:rPr lang="as-IN" dirty="0" smtClean="0"/>
              <a:t>হ</a:t>
            </a:r>
            <a:r>
              <a:rPr lang="en-US" sz="30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000" dirty="0" err="1" smtClean="0">
                <a:latin typeface="SutonnyMJ" pitchFamily="2" charset="0"/>
                <a:cs typeface="SutonnyMJ" pitchFamily="2" charset="0"/>
              </a:rPr>
              <a:t>jv</a:t>
            </a:r>
            <a:r>
              <a:rPr lang="as-IN" dirty="0" smtClean="0"/>
              <a:t> </a:t>
            </a:r>
            <a:r>
              <a:rPr lang="as-IN" dirty="0"/>
              <a:t>সংখ্যা প্রকাশের একটি নির্দিষ্ট নিয়ম যাতে নিচের বিষয়সমূহ থাকতে হবে </a:t>
            </a:r>
            <a:r>
              <a:rPr lang="as-IN" dirty="0" smtClean="0"/>
              <a:t>| </a:t>
            </a:r>
            <a:endParaRPr lang="en-US" dirty="0" smtClean="0"/>
          </a:p>
          <a:p>
            <a:pPr marL="0" indent="0">
              <a:buNone/>
            </a:pPr>
            <a:r>
              <a:rPr lang="as-IN" dirty="0" smtClean="0"/>
              <a:t>১</a:t>
            </a:r>
            <a:r>
              <a:rPr lang="as-IN" dirty="0"/>
              <a:t>. সংখ্যাকে নির্দিষ্ট প্রতীকের সাহায্যে প্রকাশের সুনির্দিষ্ট নিয়মাবলি </a:t>
            </a:r>
            <a:r>
              <a:rPr lang="as-IN" dirty="0" smtClean="0"/>
              <a:t>। </a:t>
            </a:r>
            <a:endParaRPr lang="as-IN" dirty="0"/>
          </a:p>
          <a:p>
            <a:pPr marL="0" indent="0">
              <a:buNone/>
            </a:pPr>
            <a:r>
              <a:rPr lang="as-IN" dirty="0"/>
              <a:t>২. সংখ্যার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‡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hvM</a:t>
            </a:r>
            <a:r>
              <a:rPr lang="as-IN" dirty="0"/>
              <a:t>,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we‡qvM</a:t>
            </a:r>
            <a:r>
              <a:rPr lang="as-IN" dirty="0"/>
              <a:t>, গুণ, ভাগ </a:t>
            </a:r>
            <a:r>
              <a:rPr lang="as-IN" dirty="0" smtClean="0"/>
              <a:t>ইত্যাদি </a:t>
            </a:r>
            <a:r>
              <a:rPr lang="as-IN" dirty="0"/>
              <a:t>নির্ণয় করার সুনির্দিষ্ট নিয়মাবলি </a:t>
            </a:r>
            <a:r>
              <a:rPr lang="as-IN" dirty="0" smtClean="0"/>
              <a:t>।</a:t>
            </a:r>
            <a:endParaRPr lang="as-IN" dirty="0"/>
          </a:p>
          <a:p>
            <a:pPr marL="0" indent="0">
              <a:buNone/>
            </a:pPr>
            <a:r>
              <a:rPr lang="as-IN" dirty="0"/>
              <a:t>৩. সংখ্যার বিভিন্ন </a:t>
            </a:r>
            <a:r>
              <a:rPr lang="as-IN" dirty="0" smtClean="0"/>
              <a:t>রূপ</a:t>
            </a:r>
            <a:r>
              <a:rPr lang="en-US" dirty="0" smtClean="0"/>
              <a:t>, </a:t>
            </a:r>
            <a:r>
              <a:rPr lang="as-IN" dirty="0" smtClean="0"/>
              <a:t>যেমন</a:t>
            </a:r>
            <a:r>
              <a:rPr lang="en-US" dirty="0" smtClean="0"/>
              <a:t>:</a:t>
            </a:r>
            <a:r>
              <a:rPr lang="as-IN" dirty="0" smtClean="0"/>
              <a:t> </a:t>
            </a:r>
            <a:r>
              <a:rPr lang="as-IN" dirty="0"/>
              <a:t>ভগ্নাংশ, ধনাত্মক, ঋণাত্মক ইত্যাদি প্রকাশের সুনির্দিষ্ট/পরিপূর্ণ নিয়ামাবলি।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611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8342" y="396122"/>
            <a:ext cx="4012770" cy="843743"/>
          </a:xfrm>
        </p:spPr>
        <p:txBody>
          <a:bodyPr>
            <a:noAutofit/>
          </a:bodyPr>
          <a:lstStyle/>
          <a:p>
            <a:r>
              <a:rPr lang="as-IN" sz="4800" b="1" dirty="0"/>
              <a:t>ডিজিট বা অঙ্ক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as-IN" sz="36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ডিজিট বা অঙ্ক : </a:t>
            </a:r>
            <a:r>
              <a:rPr lang="as-IN" sz="3600" dirty="0"/>
              <a:t>কোন সংখ্যা পদ্ধতি লিখে প্রকাশ করার জন্য যে সমস্ত মৌলিক চিহ্ন বা সাংকেতিক চিহ্ন ব্যবহার করা হয় তাকে ডিজিট বা অঙ্ক বলা হয়। যেমন : বাইনারি সংখ্যা প্রকাশ করার জন্য 0, 1 ব্যবহার করা হয়। অর্থাৎ সংখ্যা তৈরির ক্ষুদ্রতম প্রতীকই হচ্ছে ডিজিট বা অঙ্ক। উদাহরণ : ৬২৩৪৫ সংখ্যাটি ৬, ২, ৩, ৪ ও ৫ এই পাঁচটি আলাদা অঙ্কের সমন্বয়ে গঠিত।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878475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7962" y="500062"/>
            <a:ext cx="6399508" cy="1325563"/>
          </a:xfrm>
        </p:spPr>
        <p:txBody>
          <a:bodyPr/>
          <a:lstStyle/>
          <a:p>
            <a:r>
              <a:rPr lang="as-IN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সংখ্যা পদ্ধতির ভিত্তি (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9916" y="2011604"/>
            <a:ext cx="10515600" cy="4351338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as-IN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সংখ্যা পদ্ধতির ভিত্তি (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Base) : </a:t>
            </a:r>
            <a:r>
              <a:rPr lang="as-IN" dirty="0"/>
              <a:t>কোন সংখ্যা পদ্ধতির ভিত্তি বা বেজ বলতে ঐ সংখ্যা পদ্ধতিতে ব্যবহৃত </a:t>
            </a:r>
            <a:r>
              <a:rPr lang="en-US" sz="3200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dirty="0" err="1" smtClean="0">
                <a:latin typeface="SutonnyMJ" pitchFamily="2" charset="0"/>
                <a:cs typeface="SutonnyMJ" pitchFamily="2" charset="0"/>
              </a:rPr>
              <a:t>gvU</a:t>
            </a:r>
            <a:r>
              <a:rPr lang="as-IN" sz="3200" dirty="0" smtClean="0"/>
              <a:t> </a:t>
            </a:r>
            <a:r>
              <a:rPr lang="as-IN" dirty="0" smtClean="0"/>
              <a:t>অঙ্ক </a:t>
            </a:r>
            <a:r>
              <a:rPr lang="as-IN" dirty="0"/>
              <a:t>বা প্রতীকসমূহের সংখ্যাকে বুঝায়। যেমন—দশমিক সংখ্যা পদ্ধতিতে </a:t>
            </a:r>
            <a:r>
              <a:rPr lang="as-IN" dirty="0" smtClean="0"/>
              <a:t>০, </a:t>
            </a:r>
            <a:r>
              <a:rPr lang="as-IN" dirty="0"/>
              <a:t>১, ২, ৩, ৪, ৫, ৬, ৭, ৮ ও ৯ এই দশটি চিহ্ন ব্যবহার করা হয়। তাহলে দশমিক সংখ্যা পদ্ধতির ভিত্তি হচ্ছে ১০। অনুরূপভাবে বাইনারি সংখ্যা পদ্ধতির বেজ ২, অক্টাল সংখ্যা পদ্ধতির বেজ </a:t>
            </a:r>
            <a:r>
              <a:rPr lang="as-IN" dirty="0" smtClean="0"/>
              <a:t>৮ </a:t>
            </a:r>
            <a:r>
              <a:rPr lang="as-IN" dirty="0"/>
              <a:t>এবং হেক্সাডেসিমাল এর বেজ ১৬। </a:t>
            </a:r>
            <a:r>
              <a:rPr lang="as-IN" dirty="0" smtClean="0"/>
              <a:t>কো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as-IN" dirty="0" smtClean="0"/>
              <a:t> </a:t>
            </a:r>
            <a:r>
              <a:rPr lang="as-IN" dirty="0"/>
              <a:t>সংখ্যা পদ্ধতির যে </a:t>
            </a:r>
            <a:r>
              <a:rPr lang="as-IN" dirty="0" smtClean="0"/>
              <a:t>কো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b="1" dirty="0" err="1" smtClean="0">
                <a:latin typeface="SutonnyMJ" pitchFamily="2" charset="0"/>
                <a:cs typeface="SutonnyMJ" pitchFamily="2" charset="0"/>
              </a:rPr>
              <a:t>bv</a:t>
            </a:r>
            <a:r>
              <a:rPr lang="as-IN" dirty="0" smtClean="0"/>
              <a:t> </a:t>
            </a:r>
            <a:r>
              <a:rPr lang="as-IN" dirty="0"/>
              <a:t>সংখ্যাকে ব্র্যাকেটের মধ্যে লিখে ডান পাশে </a:t>
            </a:r>
            <a:r>
              <a:rPr lang="en-US" sz="3200" b="1" dirty="0" smtClean="0">
                <a:latin typeface="SutonnyMJ" pitchFamily="2" charset="0"/>
                <a:cs typeface="SutonnyMJ" pitchFamily="2" charset="0"/>
              </a:rPr>
              <a:t>‡Qv</a:t>
            </a:r>
            <a:r>
              <a:rPr lang="as-IN" dirty="0" smtClean="0"/>
              <a:t>ট </a:t>
            </a:r>
            <a:r>
              <a:rPr lang="as-IN" dirty="0"/>
              <a:t>(সাবস্ক্রিপ্ট) করে সেই সংখ্যা পদ্ধতির বেজ বা ভিত্তি লিখতে হয় 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30839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0242" y="230442"/>
            <a:ext cx="8152109" cy="132556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r>
              <a:rPr lang="en-US" sz="3600" b="1" dirty="0" err="1" smtClean="0"/>
              <a:t>বিভিন্ন</a:t>
            </a:r>
            <a:r>
              <a:rPr lang="en-US" sz="3600" b="1" dirty="0" smtClean="0"/>
              <a:t> </a:t>
            </a:r>
            <a:r>
              <a:rPr lang="en-US" sz="3600" b="1" dirty="0" err="1"/>
              <a:t>প্রকার</a:t>
            </a:r>
            <a:r>
              <a:rPr lang="en-US" sz="3600" b="1" dirty="0"/>
              <a:t> </a:t>
            </a:r>
            <a:r>
              <a:rPr lang="en-US" sz="3600" b="1" dirty="0" err="1"/>
              <a:t>সংখ্যা</a:t>
            </a:r>
            <a:r>
              <a:rPr lang="en-US" sz="3600" b="1" dirty="0"/>
              <a:t> </a:t>
            </a:r>
            <a:r>
              <a:rPr lang="en-US" sz="3600" b="1" dirty="0" err="1"/>
              <a:t>পদ্ধতির</a:t>
            </a:r>
            <a:r>
              <a:rPr lang="en-US" sz="3600" b="1" dirty="0"/>
              <a:t> </a:t>
            </a:r>
            <a:r>
              <a:rPr lang="en-US" sz="3600" b="1" dirty="0" err="1"/>
              <a:t>নাম</a:t>
            </a:r>
            <a:r>
              <a:rPr lang="en-US" sz="3600" b="1" dirty="0"/>
              <a:t>, </a:t>
            </a:r>
            <a:r>
              <a:rPr lang="en-US" sz="3600" b="1" dirty="0" err="1" smtClean="0"/>
              <a:t>প্রতীক</a:t>
            </a:r>
            <a:r>
              <a:rPr lang="en-US" sz="3600" b="1" dirty="0"/>
              <a:t>, </a:t>
            </a:r>
            <a:r>
              <a:rPr lang="en-US" sz="3600" b="1" dirty="0" smtClean="0"/>
              <a:t>ও </a:t>
            </a:r>
            <a:r>
              <a:rPr lang="en-US" sz="3600" b="1" dirty="0" err="1" smtClean="0"/>
              <a:t>বেজ</a:t>
            </a:r>
            <a:endParaRPr lang="en-US" sz="36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2174322"/>
              </p:ext>
            </p:extLst>
          </p:nvPr>
        </p:nvGraphicFramePr>
        <p:xfrm>
          <a:off x="847241" y="2383563"/>
          <a:ext cx="10515600" cy="3149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2936"/>
                <a:gridCol w="2061275"/>
                <a:gridCol w="3843579"/>
                <a:gridCol w="2497810"/>
              </a:tblGrid>
              <a:tr h="69530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SutonnyMJ" pitchFamily="2" charset="0"/>
                          <a:cs typeface="SutonnyMJ" pitchFamily="2" charset="0"/>
                        </a:rPr>
                        <a:t>msL¨v</a:t>
                      </a:r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SutonnyMJ" pitchFamily="2" charset="0"/>
                          <a:cs typeface="SutonnyMJ" pitchFamily="2" charset="0"/>
                        </a:rPr>
                        <a:t>c×wZ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‡</a:t>
                      </a:r>
                      <a:r>
                        <a:rPr lang="en-US" sz="2800" dirty="0" err="1" smtClean="0">
                          <a:latin typeface="SutonnyMJ" pitchFamily="2" charset="0"/>
                          <a:cs typeface="SutonnyMJ" pitchFamily="2" charset="0"/>
                        </a:rPr>
                        <a:t>eR</a:t>
                      </a:r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SutonnyMJ" pitchFamily="2" charset="0"/>
                          <a:cs typeface="SutonnyMJ" pitchFamily="2" charset="0"/>
                        </a:rPr>
                        <a:t>ev</a:t>
                      </a:r>
                      <a:r>
                        <a:rPr lang="en-US" sz="280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dirty="0" err="1" smtClean="0">
                          <a:latin typeface="SutonnyMJ" pitchFamily="2" charset="0"/>
                          <a:cs typeface="SutonnyMJ" pitchFamily="2" charset="0"/>
                        </a:rPr>
                        <a:t>wfwË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SutonnyMJ" pitchFamily="2" charset="0"/>
                          <a:cs typeface="SutonnyMJ" pitchFamily="2" charset="0"/>
                        </a:rPr>
                        <a:t>cÖwZK</a:t>
                      </a:r>
                      <a:r>
                        <a:rPr lang="en-US" sz="28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ev</a:t>
                      </a:r>
                      <a:r>
                        <a:rPr lang="en-US" sz="2800" baseline="0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SutonnyMJ" pitchFamily="2" charset="0"/>
                          <a:cs typeface="SutonnyMJ" pitchFamily="2" charset="0"/>
                        </a:rPr>
                        <a:t>wPý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err="1" smtClean="0">
                          <a:latin typeface="SutonnyMJ" pitchFamily="2" charset="0"/>
                          <a:cs typeface="SutonnyMJ" pitchFamily="2" charset="0"/>
                        </a:rPr>
                        <a:t>D`vniY</a:t>
                      </a:r>
                      <a:endParaRPr lang="en-US" sz="2800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</a:tr>
              <a:tr h="61350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SutonnyMJ" pitchFamily="2" charset="0"/>
                          <a:cs typeface="SutonnyMJ" pitchFamily="2" charset="0"/>
                        </a:rPr>
                        <a:t>evBbvwi</a:t>
                      </a:r>
                      <a:endParaRPr lang="en-US" sz="24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SutonnyMJ" pitchFamily="2" charset="0"/>
                          <a:cs typeface="SutonnyMJ" pitchFamily="2" charset="0"/>
                        </a:rPr>
                        <a:t>2</a:t>
                      </a:r>
                      <a:endParaRPr lang="en-US" sz="24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+mn-lt"/>
                          <a:cs typeface="SutonnyMJ" pitchFamily="2" charset="0"/>
                        </a:rPr>
                        <a:t>0,1</a:t>
                      </a:r>
                      <a:endParaRPr lang="en-US" sz="2400" b="1" dirty="0">
                        <a:latin typeface="+mn-lt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+mn-lt"/>
                          <a:cs typeface="SutonnyMJ" pitchFamily="2" charset="0"/>
                        </a:rPr>
                        <a:t>(10110)</a:t>
                      </a:r>
                      <a:r>
                        <a:rPr lang="en-US" sz="2400" b="1" baseline="-25000" dirty="0" smtClean="0">
                          <a:latin typeface="+mn-lt"/>
                          <a:cs typeface="SutonnyMJ" pitchFamily="2" charset="0"/>
                        </a:rPr>
                        <a:t>2</a:t>
                      </a:r>
                      <a:endParaRPr lang="en-US" sz="2400" b="1" baseline="-25000" dirty="0">
                        <a:latin typeface="+mn-lt"/>
                        <a:cs typeface="SutonnyMJ" pitchFamily="2" charset="0"/>
                      </a:endParaRPr>
                    </a:p>
                  </a:txBody>
                  <a:tcPr/>
                </a:tc>
              </a:tr>
              <a:tr h="61350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err="1" smtClean="0">
                          <a:latin typeface="SutonnyMJ" pitchFamily="2" charset="0"/>
                          <a:cs typeface="SutonnyMJ" pitchFamily="2" charset="0"/>
                        </a:rPr>
                        <a:t>AKUvj</a:t>
                      </a:r>
                      <a:endParaRPr lang="en-US" sz="24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SutonnyMJ" pitchFamily="2" charset="0"/>
                          <a:cs typeface="SutonnyMJ" pitchFamily="2" charset="0"/>
                        </a:rPr>
                        <a:t>8</a:t>
                      </a:r>
                      <a:endParaRPr lang="en-US" sz="24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+mn-lt"/>
                          <a:cs typeface="SutonnyMJ" pitchFamily="2" charset="0"/>
                        </a:rPr>
                        <a:t>0,1,2,3,4,5,6,7</a:t>
                      </a:r>
                      <a:endParaRPr lang="en-US" sz="2400" b="1" dirty="0">
                        <a:latin typeface="+mn-lt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+mn-lt"/>
                          <a:cs typeface="SutonnyMJ" pitchFamily="2" charset="0"/>
                        </a:rPr>
                        <a:t>(287)</a:t>
                      </a:r>
                      <a:r>
                        <a:rPr lang="en-US" sz="2400" b="1" baseline="-25000" dirty="0" smtClean="0">
                          <a:latin typeface="+mn-lt"/>
                          <a:cs typeface="SutonnyMJ" pitchFamily="2" charset="0"/>
                        </a:rPr>
                        <a:t>8</a:t>
                      </a:r>
                      <a:endParaRPr lang="en-US" sz="2400" b="1" baseline="-25000" dirty="0">
                        <a:latin typeface="+mn-lt"/>
                        <a:cs typeface="SutonnyMJ" pitchFamily="2" charset="0"/>
                      </a:endParaRPr>
                    </a:p>
                  </a:txBody>
                  <a:tcPr/>
                </a:tc>
              </a:tr>
              <a:tr h="61350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SutonnyMJ" pitchFamily="2" charset="0"/>
                          <a:cs typeface="SutonnyMJ" pitchFamily="2" charset="0"/>
                        </a:rPr>
                        <a:t>`</a:t>
                      </a:r>
                      <a:r>
                        <a:rPr lang="en-US" sz="2400" b="1" dirty="0" err="1" smtClean="0">
                          <a:latin typeface="SutonnyMJ" pitchFamily="2" charset="0"/>
                          <a:cs typeface="SutonnyMJ" pitchFamily="2" charset="0"/>
                        </a:rPr>
                        <a:t>kwgK</a:t>
                      </a:r>
                      <a:r>
                        <a:rPr lang="en-US" sz="2400" b="1" dirty="0" smtClean="0">
                          <a:latin typeface="SutonnyMJ" pitchFamily="2" charset="0"/>
                          <a:cs typeface="SutonnyMJ" pitchFamily="2" charset="0"/>
                        </a:rPr>
                        <a:t> </a:t>
                      </a:r>
                      <a:r>
                        <a:rPr lang="en-US" sz="2400" b="1" dirty="0" err="1" smtClean="0">
                          <a:latin typeface="SutonnyMJ" pitchFamily="2" charset="0"/>
                          <a:cs typeface="SutonnyMJ" pitchFamily="2" charset="0"/>
                        </a:rPr>
                        <a:t>ev</a:t>
                      </a:r>
                      <a:r>
                        <a:rPr lang="en-US" sz="2400" b="1" baseline="0" dirty="0" smtClean="0">
                          <a:latin typeface="SutonnyMJ" pitchFamily="2" charset="0"/>
                          <a:cs typeface="SutonnyMJ" pitchFamily="2" charset="0"/>
                        </a:rPr>
                        <a:t> †</a:t>
                      </a:r>
                      <a:r>
                        <a:rPr lang="en-US" sz="2400" b="1" baseline="0" dirty="0" err="1" smtClean="0">
                          <a:latin typeface="SutonnyMJ" pitchFamily="2" charset="0"/>
                          <a:cs typeface="SutonnyMJ" pitchFamily="2" charset="0"/>
                        </a:rPr>
                        <a:t>Wwmgvj</a:t>
                      </a:r>
                      <a:endParaRPr lang="en-US" sz="24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SutonnyMJ" pitchFamily="2" charset="0"/>
                          <a:cs typeface="SutonnyMJ" pitchFamily="2" charset="0"/>
                        </a:rPr>
                        <a:t>10</a:t>
                      </a:r>
                      <a:endParaRPr lang="en-US" sz="24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+mn-lt"/>
                          <a:cs typeface="SutonnyMJ" pitchFamily="2" charset="0"/>
                        </a:rPr>
                        <a:t>0,1,2,3,4,5,6,7,8,9</a:t>
                      </a:r>
                      <a:endParaRPr lang="en-US" sz="2400" b="1" dirty="0">
                        <a:latin typeface="+mn-lt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+mn-lt"/>
                          <a:cs typeface="SutonnyMJ" pitchFamily="2" charset="0"/>
                        </a:rPr>
                        <a:t>(397)</a:t>
                      </a:r>
                      <a:r>
                        <a:rPr lang="en-US" sz="2400" b="1" baseline="-25000" dirty="0" smtClean="0">
                          <a:latin typeface="+mn-lt"/>
                          <a:cs typeface="SutonnyMJ" pitchFamily="2" charset="0"/>
                        </a:rPr>
                        <a:t>10</a:t>
                      </a:r>
                      <a:endParaRPr lang="en-US" sz="2400" b="1" baseline="-25000" dirty="0">
                        <a:latin typeface="+mn-lt"/>
                        <a:cs typeface="SutonnyMJ" pitchFamily="2" charset="0"/>
                      </a:endParaRPr>
                    </a:p>
                  </a:txBody>
                  <a:tcPr/>
                </a:tc>
              </a:tr>
              <a:tr h="613506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SutonnyMJ" pitchFamily="2" charset="0"/>
                          <a:cs typeface="SutonnyMJ" pitchFamily="2" charset="0"/>
                        </a:rPr>
                        <a:t>‡</a:t>
                      </a:r>
                      <a:r>
                        <a:rPr lang="en-US" sz="2400" b="1" dirty="0" err="1" smtClean="0">
                          <a:latin typeface="SutonnyMJ" pitchFamily="2" charset="0"/>
                          <a:cs typeface="SutonnyMJ" pitchFamily="2" charset="0"/>
                        </a:rPr>
                        <a:t>n·v</a:t>
                      </a:r>
                      <a:r>
                        <a:rPr lang="en-US" sz="2400" b="1" dirty="0" smtClean="0">
                          <a:latin typeface="SutonnyMJ" pitchFamily="2" charset="0"/>
                          <a:cs typeface="SutonnyMJ" pitchFamily="2" charset="0"/>
                        </a:rPr>
                        <a:t>-‡</a:t>
                      </a:r>
                      <a:r>
                        <a:rPr lang="en-US" sz="2400" b="1" dirty="0" err="1" smtClean="0">
                          <a:latin typeface="SutonnyMJ" pitchFamily="2" charset="0"/>
                          <a:cs typeface="SutonnyMJ" pitchFamily="2" charset="0"/>
                        </a:rPr>
                        <a:t>Wwmgvj</a:t>
                      </a:r>
                      <a:endParaRPr lang="en-US" sz="24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SutonnyMJ" pitchFamily="2" charset="0"/>
                          <a:cs typeface="SutonnyMJ" pitchFamily="2" charset="0"/>
                        </a:rPr>
                        <a:t>16</a:t>
                      </a:r>
                      <a:endParaRPr lang="en-US" sz="2400" b="1" dirty="0">
                        <a:latin typeface="SutonnyMJ" pitchFamily="2" charset="0"/>
                        <a:cs typeface="SutonnyMJ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>
                          <a:latin typeface="+mn-lt"/>
                          <a:cs typeface="SutonnyMJ" pitchFamily="2" charset="0"/>
                        </a:rPr>
                        <a:t>0,1,2,3,4,5,6,7,8,9,A,B,C,D,E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>
                          <a:latin typeface="+mn-lt"/>
                          <a:cs typeface="SutonnyMJ" pitchFamily="2" charset="0"/>
                        </a:rPr>
                        <a:t>(5AD)</a:t>
                      </a:r>
                      <a:r>
                        <a:rPr lang="en-US" sz="2400" b="1" baseline="-25000" dirty="0" smtClean="0">
                          <a:latin typeface="+mn-lt"/>
                          <a:cs typeface="SutonnyMJ" pitchFamily="2" charset="0"/>
                        </a:rPr>
                        <a:t>16</a:t>
                      </a:r>
                      <a:endParaRPr lang="en-US" sz="2400" b="1" baseline="-25000" dirty="0">
                        <a:latin typeface="+mn-lt"/>
                        <a:cs typeface="SutonnyMJ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1141708" y="1803978"/>
            <a:ext cx="818827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wb‡P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dirty="0" err="1" smtClean="0"/>
              <a:t>বিভিন্ন</a:t>
            </a:r>
            <a:r>
              <a:rPr lang="en-US" sz="2400" b="1" dirty="0" smtClean="0"/>
              <a:t> </a:t>
            </a:r>
            <a:r>
              <a:rPr lang="en-US" sz="2400" b="1" dirty="0" err="1"/>
              <a:t>প্রকার</a:t>
            </a:r>
            <a:r>
              <a:rPr lang="en-US" sz="2400" b="1" dirty="0"/>
              <a:t> </a:t>
            </a:r>
            <a:r>
              <a:rPr lang="en-US" sz="2400" b="1" dirty="0" err="1"/>
              <a:t>সংখ্যা</a:t>
            </a:r>
            <a:r>
              <a:rPr lang="en-US" sz="2400" b="1" dirty="0"/>
              <a:t> </a:t>
            </a:r>
            <a:r>
              <a:rPr lang="en-US" sz="2400" b="1" dirty="0" err="1"/>
              <a:t>পদ্ধতির</a:t>
            </a:r>
            <a:r>
              <a:rPr lang="en-US" sz="2400" b="1" dirty="0"/>
              <a:t> </a:t>
            </a:r>
            <a:r>
              <a:rPr lang="en-US" sz="2400" b="1" dirty="0" err="1"/>
              <a:t>নাম</a:t>
            </a:r>
            <a:r>
              <a:rPr lang="en-US" sz="2400" b="1" dirty="0"/>
              <a:t>, 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প্রতীক</a:t>
            </a:r>
            <a:r>
              <a:rPr lang="en-US" sz="2400" b="1" dirty="0"/>
              <a:t>, </a:t>
            </a:r>
            <a:r>
              <a:rPr lang="en-US" sz="2400" b="1" dirty="0" err="1"/>
              <a:t>বেজ</a:t>
            </a:r>
            <a:r>
              <a:rPr lang="en-US" sz="2400" b="1" dirty="0"/>
              <a:t> ও </a:t>
            </a:r>
            <a:r>
              <a:rPr lang="en-US" sz="2400" b="1" dirty="0" err="1"/>
              <a:t>উদাহরণ</a:t>
            </a:r>
            <a:r>
              <a:rPr lang="en-US" sz="2400" b="1" dirty="0"/>
              <a:t> </a:t>
            </a:r>
            <a:r>
              <a:rPr lang="en-US" sz="2400" b="1" dirty="0" err="1"/>
              <a:t>দেখা</a:t>
            </a:r>
            <a:r>
              <a:rPr lang="en-US" sz="2400" b="1" dirty="0" err="1">
                <a:latin typeface="SutonnyMJ" pitchFamily="2" charset="0"/>
                <a:cs typeface="SutonnyMJ" pitchFamily="2" charset="0"/>
              </a:rPr>
              <a:t>‡bv</a:t>
            </a:r>
            <a:r>
              <a:rPr lang="en-US" sz="2400" b="1" dirty="0"/>
              <a:t> </a:t>
            </a:r>
            <a:r>
              <a:rPr lang="en-US" sz="2400" b="1" dirty="0" err="1" smtClean="0"/>
              <a:t>হ</a:t>
            </a:r>
            <a:r>
              <a:rPr lang="en-US" sz="2400" b="1" dirty="0" err="1" smtClean="0">
                <a:latin typeface="SutonnyMJ" pitchFamily="2" charset="0"/>
                <a:cs typeface="SutonnyMJ" pitchFamily="2" charset="0"/>
              </a:rPr>
              <a:t>‡jv</a:t>
            </a:r>
            <a:r>
              <a:rPr lang="en-US" sz="2400" b="1" dirty="0" smtClean="0">
                <a:latin typeface="SutonnyMJ" pitchFamily="2" charset="0"/>
                <a:cs typeface="SutonnyMJ" pitchFamily="2" charset="0"/>
              </a:rPr>
              <a:t> 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12985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</TotalTime>
  <Words>625</Words>
  <Application>Microsoft Office PowerPoint</Application>
  <PresentationFormat>Widescreen</PresentationFormat>
  <Paragraphs>61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SutonnyMJ</vt:lpstr>
      <vt:lpstr>Vrinda</vt:lpstr>
      <vt:lpstr>Wingdings</vt:lpstr>
      <vt:lpstr>Office Theme</vt:lpstr>
      <vt:lpstr>PowerPoint Presentation</vt:lpstr>
      <vt:lpstr>PowerPoint Presentation</vt:lpstr>
      <vt:lpstr> পাঠ cwiwPwZ</vt:lpstr>
      <vt:lpstr>আজকের পাঠ শেষে আমরা যা জানবো ……..</vt:lpstr>
      <vt:lpstr>সংখ্যা পদ্ধতি</vt:lpstr>
      <vt:lpstr>সংখ্যা পদ্ধতি (Number System)</vt:lpstr>
      <vt:lpstr>ডিজিট বা অঙ্ক</vt:lpstr>
      <vt:lpstr>সংখ্যা পদ্ধতির ভিত্তি (Base)</vt:lpstr>
      <vt:lpstr>বিভিন্ন প্রকার সংখ্যা পদ্ধতির নাম, প্রতীক, ও বেজ</vt:lpstr>
      <vt:lpstr>আজকের পাঠ ‡_‡K আমরা যা wkLjvg</vt:lpstr>
      <vt:lpstr>evoxi KvR</vt:lpstr>
      <vt:lpstr>cieZ©x K¬vk</vt:lpstr>
      <vt:lpstr>ab¨ev`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Home Lap</dc:creator>
  <cp:lastModifiedBy>Home Lap</cp:lastModifiedBy>
  <cp:revision>36</cp:revision>
  <dcterms:created xsi:type="dcterms:W3CDTF">2020-05-12T11:30:19Z</dcterms:created>
  <dcterms:modified xsi:type="dcterms:W3CDTF">2020-05-13T15:40:19Z</dcterms:modified>
</cp:coreProperties>
</file>