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9" r:id="rId5"/>
    <p:sldId id="261" r:id="rId6"/>
    <p:sldId id="264" r:id="rId7"/>
    <p:sldId id="272" r:id="rId8"/>
    <p:sldId id="258" r:id="rId9"/>
    <p:sldId id="267" r:id="rId10"/>
    <p:sldId id="273" r:id="rId11"/>
    <p:sldId id="257" r:id="rId12"/>
    <p:sldId id="274" r:id="rId13"/>
    <p:sldId id="25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29922"/>
            <a:ext cx="7924800" cy="264687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00B050"/>
                </a:solidFill>
              </a:rPr>
              <a:t>শুভেচ্ছা</a:t>
            </a:r>
            <a:r>
              <a:rPr lang="bn-BD" sz="16600" dirty="0" smtClean="0"/>
              <a:t>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10089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b="1" dirty="0">
                <a:solidFill>
                  <a:srgbClr val="FF0000"/>
                </a:solidFill>
              </a:rPr>
              <a:t>(ক) ভূপৃষ্ঠের বিভিন্ন </a:t>
            </a:r>
            <a:r>
              <a:rPr lang="bn-BD" b="1" dirty="0" smtClean="0">
                <a:solidFill>
                  <a:srgbClr val="FF0000"/>
                </a:solidFill>
              </a:rPr>
              <a:t>স্থানে </a:t>
            </a:r>
            <a:r>
              <a:rPr lang="en-US" b="1" dirty="0" smtClean="0">
                <a:solidFill>
                  <a:srgbClr val="FF0000"/>
                </a:solidFill>
              </a:rPr>
              <a:t>g </a:t>
            </a:r>
            <a:r>
              <a:rPr lang="bn-BD" b="1" dirty="0" smtClean="0">
                <a:solidFill>
                  <a:srgbClr val="FF0000"/>
                </a:solidFill>
              </a:rPr>
              <a:t>এর মান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F0"/>
                </a:solidFill>
              </a:rPr>
              <a:t>১। পৃথিবীর আকৃতির জন্যঃ </a:t>
            </a:r>
            <a:r>
              <a:rPr lang="bn-BD" sz="2800" dirty="0" smtClean="0"/>
              <a:t>পৃথিবী সুষম গোলক না হওয়ায় পৃথিবীর কেন্দ্র থেকে ভূপৃষ্ঠের সকল স্থান সমদুরে নয় । বিষুবীয় অঞ্চলে পৃথিবীর ব্যাসার্ধ সবচেয়ে বেশী তাই </a:t>
            </a:r>
            <a:r>
              <a:rPr lang="en-US" sz="2800" dirty="0" smtClean="0"/>
              <a:t>g</a:t>
            </a:r>
            <a:r>
              <a:rPr lang="bn-BD" sz="2800" dirty="0" smtClean="0"/>
              <a:t> এর মান কম ,ফলে বস্তুর ওজনও কম।মেরু </a:t>
            </a:r>
            <a:r>
              <a:rPr lang="bn-BD" sz="2800" dirty="0"/>
              <a:t>অঞ্চলে পৃথিবীর ব্যাসার্ধ সবচেয়ে </a:t>
            </a:r>
            <a:r>
              <a:rPr lang="bn-BD" sz="2800" dirty="0" smtClean="0"/>
              <a:t>কম তাই </a:t>
            </a:r>
            <a:r>
              <a:rPr lang="en-US" sz="2800" dirty="0"/>
              <a:t>g</a:t>
            </a:r>
            <a:r>
              <a:rPr lang="bn-BD" sz="2800" dirty="0"/>
              <a:t> এর মান </a:t>
            </a:r>
            <a:r>
              <a:rPr lang="bn-BD" sz="2800" dirty="0" smtClean="0"/>
              <a:t>বেশী ,ফলে </a:t>
            </a:r>
            <a:r>
              <a:rPr lang="bn-BD" sz="2800" dirty="0"/>
              <a:t>বস্তুর ওজনও </a:t>
            </a:r>
            <a:r>
              <a:rPr lang="bn-BD" sz="2800" dirty="0" smtClean="0"/>
              <a:t>বেশী । </a:t>
            </a:r>
          </a:p>
          <a:p>
            <a:r>
              <a:rPr lang="bn-BD" sz="2800" b="1" dirty="0" smtClean="0">
                <a:solidFill>
                  <a:srgbClr val="00B0F0"/>
                </a:solidFill>
              </a:rPr>
              <a:t>২।পৃথিবীর আহ্নিক গতির জন্যঃ </a:t>
            </a:r>
            <a:r>
              <a:rPr lang="bn-BD" sz="2800" dirty="0"/>
              <a:t>পৃথিবীর আহ্নিক গতির </a:t>
            </a:r>
            <a:r>
              <a:rPr lang="bn-BD" sz="2800" dirty="0" smtClean="0"/>
              <a:t>জন্য অভিকর্ষজ ত্বরণ বিষুবীয় অঞ্চল থেকে মেরু অঞ্চলের দিকে ক্রমশ বৃদ্ধি পায়। এর ফলে বস্তুর ওজনও বৃদ্ধি পায়।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68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dirty="0" smtClean="0"/>
              <a:t>দলীয় কাজ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2800" dirty="0"/>
              <a:t>খনিতে বস্তুর ওজন ব্যাখ্যা কর</a:t>
            </a:r>
            <a:r>
              <a:rPr lang="bn-BD" sz="2800" dirty="0" smtClean="0"/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/>
              <a:t>পর্বত শীর্ষে বস্তুর </a:t>
            </a:r>
            <a:r>
              <a:rPr lang="bn-BD" sz="2800" dirty="0"/>
              <a:t>ওজন ব্যাখ্যা কর। 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/>
              <a:t>কোথায় বস্তুর ওজন শূন্য এবং কেন ব্যাখ্যা কর।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373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/>
              <a:t>মুল্যায়ন 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200" dirty="0" smtClean="0"/>
              <a:t>ভর কি?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/>
              <a:t>ওজন কি?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/>
              <a:t>বিষুবীয় অঞ্চলে বস্তুর ওজন কম কেন?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/>
              <a:t>মেরু অঞ্চলে </a:t>
            </a:r>
            <a:r>
              <a:rPr lang="bn-BD" sz="3200" dirty="0"/>
              <a:t>বস্তুর ওজন </a:t>
            </a:r>
            <a:r>
              <a:rPr lang="bn-BD" sz="3200" dirty="0" smtClean="0"/>
              <a:t>বেশী কেন</a:t>
            </a:r>
            <a:r>
              <a:rPr lang="bn-BD" sz="3200" dirty="0"/>
              <a:t>? </a:t>
            </a:r>
            <a:endParaRPr lang="bn-BD" sz="3200" dirty="0" smtClean="0"/>
          </a:p>
        </p:txBody>
      </p:sp>
    </p:spTree>
    <p:extLst>
      <p:ext uri="{BB962C8B-B14F-4D97-AF65-F5344CB8AC3E}">
        <p14:creationId xmlns:p14="http://schemas.microsoft.com/office/powerpoint/2010/main" val="251579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বাড়ির কাজ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আমাদের জীবনে অভিকর্ষজ ত্বরণের অবদান ব্যাখ্যা কর।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141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0"/>
            <a:ext cx="6934200" cy="26468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6600" dirty="0" smtClean="0"/>
              <a:t>ধন্যবাদ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92460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4343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শিক্ষক পরিচিতি </a:t>
            </a:r>
          </a:p>
          <a:p>
            <a:r>
              <a:rPr lang="bn-BD" sz="3600" dirty="0" smtClean="0"/>
              <a:t>সাইফুল হক </a:t>
            </a:r>
          </a:p>
          <a:p>
            <a:r>
              <a:rPr lang="bn-BD" sz="3600" dirty="0" smtClean="0"/>
              <a:t>সহকারি শিক্ষক </a:t>
            </a:r>
          </a:p>
          <a:p>
            <a:r>
              <a:rPr lang="bn-BD" sz="3600" dirty="0" smtClean="0"/>
              <a:t>সোনারগাঁও উচ্চ বিদ্যালয় </a:t>
            </a:r>
          </a:p>
          <a:p>
            <a:r>
              <a:rPr lang="bn-BD" sz="3600" dirty="0" smtClean="0"/>
              <a:t>রাঙ্গুনিয়া,চট্টগ্রাম </a:t>
            </a:r>
          </a:p>
          <a:p>
            <a:r>
              <a:rPr lang="bn-BD" sz="2800" dirty="0" smtClean="0"/>
              <a:t>মোবাইলঃ ০১৮৪০৫২৩২৫২ </a:t>
            </a:r>
          </a:p>
          <a:p>
            <a:r>
              <a:rPr lang="en-US" sz="2400" dirty="0" smtClean="0"/>
              <a:t>E-mail:Shaqueac252@gmail.com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762000"/>
            <a:ext cx="441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</a:t>
            </a:r>
            <a:r>
              <a:rPr lang="bn-BD" sz="2800" dirty="0" smtClean="0">
                <a:solidFill>
                  <a:srgbClr val="FF0000"/>
                </a:solidFill>
              </a:rPr>
              <a:t>বিষয় পরিচিতি </a:t>
            </a:r>
          </a:p>
          <a:p>
            <a:endParaRPr lang="bn-BD" sz="2800" dirty="0"/>
          </a:p>
          <a:p>
            <a:endParaRPr lang="bn-BD" sz="2800" dirty="0" smtClean="0"/>
          </a:p>
          <a:p>
            <a:endParaRPr lang="bn-BD" sz="2800" dirty="0"/>
          </a:p>
          <a:p>
            <a:endParaRPr lang="bn-BD" sz="2800" dirty="0" smtClean="0"/>
          </a:p>
          <a:p>
            <a:endParaRPr lang="bn-BD" sz="2800" dirty="0"/>
          </a:p>
          <a:p>
            <a:endParaRPr lang="bn-BD" sz="2800" dirty="0" smtClean="0"/>
          </a:p>
          <a:p>
            <a:endParaRPr lang="bn-BD" sz="2800" dirty="0"/>
          </a:p>
          <a:p>
            <a:endParaRPr lang="en-US" sz="2800" dirty="0" smtClean="0"/>
          </a:p>
          <a:p>
            <a:r>
              <a:rPr lang="en-US" sz="2800" dirty="0" smtClean="0"/>
              <a:t>            </a:t>
            </a:r>
            <a:r>
              <a:rPr lang="bn-BD" sz="2800" dirty="0" smtClean="0"/>
              <a:t>বিষয়ঃ বিজ্ঞান</a:t>
            </a:r>
          </a:p>
          <a:p>
            <a:r>
              <a:rPr lang="en-US" sz="2800" dirty="0" smtClean="0"/>
              <a:t>           </a:t>
            </a:r>
            <a:r>
              <a:rPr lang="bn-BD" sz="2800" dirty="0" smtClean="0"/>
              <a:t>শ্রেণিঃ ৮ম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8" t="8684" r="26118" b="10590"/>
          <a:stretch/>
        </p:blipFill>
        <p:spPr>
          <a:xfrm>
            <a:off x="5747083" y="1296084"/>
            <a:ext cx="2482517" cy="319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3600" dirty="0" smtClean="0"/>
              <a:t>পূর্বজ্ঞান যাচাই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1435100"/>
            <a:ext cx="3352800" cy="4691063"/>
          </a:xfrm>
        </p:spPr>
        <p:txBody>
          <a:bodyPr>
            <a:normAutofit/>
          </a:bodyPr>
          <a:lstStyle/>
          <a:p>
            <a:r>
              <a:rPr lang="bn-BD" sz="2800" dirty="0" smtClean="0"/>
              <a:t>১।পাশের চিত্রে আমরা কি দেখতে পাচ্ছি? </a:t>
            </a:r>
            <a:endParaRPr lang="bn-BD" sz="2800" dirty="0" smtClean="0"/>
          </a:p>
          <a:p>
            <a:r>
              <a:rPr lang="bn-BD" sz="2800" dirty="0" smtClean="0"/>
              <a:t>২।ব্যক্তি এবং বস্তুটির স্থানের পরিবর্তনের সাথে ভরের কোনো পরিবর্তন হয়েছে? </a:t>
            </a:r>
            <a:endParaRPr lang="bn-BD" sz="2800" dirty="0" smtClean="0"/>
          </a:p>
          <a:p>
            <a:r>
              <a:rPr lang="bn-BD" sz="2800" dirty="0"/>
              <a:t>৩</a:t>
            </a:r>
            <a:r>
              <a:rPr lang="bn-BD" sz="2800" dirty="0" smtClean="0"/>
              <a:t>।ওজনের তারতাম্য </a:t>
            </a:r>
          </a:p>
          <a:p>
            <a:r>
              <a:rPr lang="bn-BD" sz="2800" dirty="0" smtClean="0"/>
              <a:t>হওয়ার কারণ কি?</a:t>
            </a:r>
          </a:p>
          <a:p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50" y="1"/>
            <a:ext cx="5721350" cy="36576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657600"/>
            <a:ext cx="5715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6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dirty="0" smtClean="0"/>
              <a:t>পাঠ পরিচিতি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বিষয়ঃ বিজ্ঞান </a:t>
            </a:r>
          </a:p>
          <a:p>
            <a:r>
              <a:rPr lang="bn-BD" sz="4800" dirty="0" smtClean="0"/>
              <a:t>শ্রেণিঃ ৮ম </a:t>
            </a:r>
          </a:p>
          <a:p>
            <a:r>
              <a:rPr lang="bn-BD" sz="4800" dirty="0" smtClean="0"/>
              <a:t>অধ্যায়ঃ ৭ম </a:t>
            </a:r>
          </a:p>
          <a:p>
            <a:r>
              <a:rPr lang="bn-BD" sz="4800" dirty="0" smtClean="0"/>
              <a:t>শিরোনামঃপৃথিবী ও মহাকর্ষ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5111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/>
              <a:t>শিখনফল 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bn-BD" sz="4000" dirty="0" smtClean="0">
                <a:solidFill>
                  <a:srgbClr val="C00000"/>
                </a:solidFill>
              </a:rPr>
              <a:t>ভর ও ওজনের সংজ্ঞা দিতে পারবে ।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4000" dirty="0" smtClean="0">
                <a:solidFill>
                  <a:srgbClr val="FF0000"/>
                </a:solidFill>
              </a:rPr>
              <a:t>ভর ও ওজনের মধ্যে পার্থক্য নির্ণয় করতে পারবে।</a:t>
            </a:r>
          </a:p>
          <a:p>
            <a:pPr marL="400050" indent="-400050">
              <a:buFont typeface="+mj-lt"/>
              <a:buAutoNum type="romanUcPeriod"/>
            </a:pPr>
            <a:r>
              <a:rPr lang="bn-BD" sz="4000" dirty="0" smtClean="0">
                <a:solidFill>
                  <a:srgbClr val="00B050"/>
                </a:solidFill>
              </a:rPr>
              <a:t>পৃথিবীর বিভিন্ন স্থানে অভিকর্ষজ ত্বরণ ও বস্তুর ওজন ভিন্ন তা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0405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/>
              <a:t>ভর ও </a:t>
            </a:r>
            <a:r>
              <a:rPr lang="bn-BD" sz="8000" dirty="0" smtClean="0"/>
              <a:t>ওজন</a:t>
            </a:r>
            <a:endParaRPr lang="en-US" sz="8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50"/>
                </a:solidFill>
              </a:rPr>
              <a:t>ভরঃ </a:t>
            </a:r>
            <a:r>
              <a:rPr lang="bn-BD" sz="2800" dirty="0" smtClean="0"/>
              <a:t>প্রত্যেক বস্তু পদার্থ দ্বারা গঠিত ।ভর হল কোনো বস্তুতে পদার্থের পরিমাণ ।যে পরমাণু ও অণু দিয়ে বস্তুটি গঠিত তার সংখ্যা ও সংযুক্তির উপর বস্তুটির ভর নির্ভর করে। </a:t>
            </a:r>
          </a:p>
          <a:p>
            <a:endParaRPr lang="bn-BD" sz="2800" dirty="0"/>
          </a:p>
          <a:p>
            <a:r>
              <a:rPr lang="bn-BD" sz="2800" b="1" dirty="0" smtClean="0">
                <a:solidFill>
                  <a:srgbClr val="00B050"/>
                </a:solidFill>
              </a:rPr>
              <a:t>ওজনঃ</a:t>
            </a:r>
            <a:r>
              <a:rPr lang="bn-BD" sz="2800" dirty="0" smtClean="0"/>
              <a:t> কোনো বস্তুকে পৃথিবী যে বল দ্বারা তার কেন্দ্রের দিকে আকর্ষণ করে তাকে বস্তুর ওজন বলে। কোনো বস্তুর ভর </a:t>
            </a:r>
            <a:r>
              <a:rPr lang="en-US" sz="2800" dirty="0" smtClean="0"/>
              <a:t>m</a:t>
            </a:r>
            <a:r>
              <a:rPr lang="bn-BD" sz="2800" dirty="0" smtClean="0"/>
              <a:t> এবং পৃথিবীর কোনো স্থানে অভিকর্ষজ ত্বরণ </a:t>
            </a:r>
            <a:r>
              <a:rPr lang="en-US" sz="2800" dirty="0" smtClean="0"/>
              <a:t>g</a:t>
            </a:r>
            <a:r>
              <a:rPr lang="bn-BD" sz="2800" dirty="0" smtClean="0"/>
              <a:t> হলে ঐ স্থানে বস্তুর ওজন </a:t>
            </a:r>
            <a:r>
              <a:rPr lang="en-US" sz="2800" dirty="0" smtClean="0"/>
              <a:t>w</a:t>
            </a:r>
            <a:r>
              <a:rPr lang="bn-BD" sz="2800" dirty="0" smtClean="0"/>
              <a:t> হবে, </a:t>
            </a:r>
            <a:r>
              <a:rPr lang="en-US" sz="2800" dirty="0" smtClean="0"/>
              <a:t>W=mg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055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/>
              <a:t>ভর ও ওজনের মধ্যে পার্থক্য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187925"/>
              </p:ext>
            </p:extLst>
          </p:nvPr>
        </p:nvGraphicFramePr>
        <p:xfrm>
          <a:off x="1219200" y="1905000"/>
          <a:ext cx="6934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bn-BD" sz="4800" dirty="0" smtClean="0"/>
                        <a:t>ভর 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/>
                        <a:t>ওজন</a:t>
                      </a:r>
                      <a:r>
                        <a:rPr lang="bn-BD" sz="4000" baseline="0" dirty="0" smtClean="0"/>
                        <a:t> </a:t>
                      </a:r>
                      <a:endParaRPr lang="en-US" sz="40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bn-BD" dirty="0" smtClean="0"/>
                        <a:t>বস্তুর</a:t>
                      </a:r>
                      <a:r>
                        <a:rPr lang="bn-BD" baseline="0" dirty="0" smtClean="0"/>
                        <a:t> মধ্যে পদার্থের পরিমাণ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বস্তুকে পৃথিবী</a:t>
                      </a:r>
                      <a:r>
                        <a:rPr lang="bn-BD" baseline="0" dirty="0" smtClean="0"/>
                        <a:t> যে বল দ্বারা তার কেন্দ্রের দিকে আকর্ষণ করে তা বস্তুর ওজন 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bn-BD" dirty="0" smtClean="0"/>
                        <a:t>এটি ধ্রুব</a:t>
                      </a:r>
                      <a:r>
                        <a:rPr lang="bn-BD" baseline="0" dirty="0" smtClean="0"/>
                        <a:t> রাশি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এটি ধ্রুব</a:t>
                      </a:r>
                      <a:r>
                        <a:rPr lang="bn-BD" baseline="0" dirty="0" smtClean="0"/>
                        <a:t> রাশি নয়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bn-BD" dirty="0" smtClean="0"/>
                        <a:t>এটি অবস্থানের</a:t>
                      </a:r>
                      <a:r>
                        <a:rPr lang="bn-BD" baseline="0" dirty="0" smtClean="0"/>
                        <a:t> পরিবর্তনের সাথে পরিবর্তন হয় না।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এটি অবস্থানের</a:t>
                      </a:r>
                      <a:r>
                        <a:rPr lang="bn-BD" baseline="0" dirty="0" smtClean="0"/>
                        <a:t> পরিবর্তনের সাথে পরিবর্তন হয়।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bn-BD" dirty="0" smtClean="0"/>
                        <a:t>এর একক</a:t>
                      </a:r>
                      <a:r>
                        <a:rPr lang="bn-BD" baseline="0" dirty="0" smtClean="0"/>
                        <a:t> কেজি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এর একক</a:t>
                      </a:r>
                      <a:r>
                        <a:rPr lang="bn-BD" baseline="0" dirty="0" smtClean="0"/>
                        <a:t> নিউটন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74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/>
              <a:t>জোড়ায় কাজ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ভর  ও ওজনের মধ্যে পার্থক্য লিখ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365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600" dirty="0"/>
              <a:t>পৃথিবীর বিভিন্ন স্থানে অভিকর্ষজ ত্বরণ ও বস্তুর </a:t>
            </a:r>
            <a:r>
              <a:rPr lang="bn-BD" sz="3600" dirty="0" smtClean="0"/>
              <a:t>ওজন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811953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বস্তুর ওজন অভিকর্ষজ ত্বরণ </a:t>
            </a:r>
            <a:r>
              <a:rPr lang="en-US" sz="2400" dirty="0" smtClean="0"/>
              <a:t>g</a:t>
            </a:r>
            <a:r>
              <a:rPr lang="bn-BD" sz="2400" dirty="0" smtClean="0"/>
              <a:t> এর উপর নির্ভরশীল । যে সকল কারণে অভিকর্ষজ ত্বরণের পরিবর্তন ঘঠে সে সকল কারণে বস্তুর ওজনও পরিবর্তিত হয়। যে সকল কারণে ওজনের পরিবর্তন হয় তা নিচে দেয়া হল। </a:t>
            </a:r>
          </a:p>
          <a:p>
            <a:r>
              <a:rPr lang="bn-BD" sz="2400" b="1" dirty="0" smtClean="0">
                <a:solidFill>
                  <a:srgbClr val="FF0000"/>
                </a:solidFill>
              </a:rPr>
              <a:t>(ক) ভূপৃষ্ঠের বিভিন্ন স্থানেঃ </a:t>
            </a:r>
            <a:r>
              <a:rPr lang="bn-BD" sz="2400" dirty="0" smtClean="0"/>
              <a:t>পৃথিবীর আকৃতি ও আহ্নিক গতির জন্য বিভিন্ন স্থানে বস্তুর ওজন বিভিন্ন হয়।</a:t>
            </a:r>
          </a:p>
          <a:p>
            <a:r>
              <a:rPr lang="bn-BD" sz="2400" b="1" dirty="0" smtClean="0">
                <a:solidFill>
                  <a:srgbClr val="FF0000"/>
                </a:solidFill>
              </a:rPr>
              <a:t>(খ) ভূপৃষ্ঠ থেকে উচ্চতর কোনো স্থানেঃ </a:t>
            </a:r>
            <a:r>
              <a:rPr lang="bn-BD" sz="2400" dirty="0" smtClean="0"/>
              <a:t>ভূপৃষ্ঠ থেকে যত উপরে উঠা যায় অভিকর্ষজ ত্বরণের মান তত কমতে থাকে। ফলে বস্তুর ওজন কমতে থাকে।</a:t>
            </a:r>
          </a:p>
          <a:p>
            <a:r>
              <a:rPr lang="bn-BD" sz="2400" b="1" dirty="0" smtClean="0">
                <a:solidFill>
                  <a:srgbClr val="FF0000"/>
                </a:solidFill>
              </a:rPr>
              <a:t>(গ)পৃথিবীর অভ্যন্তরে কোনো </a:t>
            </a:r>
            <a:r>
              <a:rPr lang="bn-BD" sz="2400" b="1" dirty="0">
                <a:solidFill>
                  <a:srgbClr val="FF0000"/>
                </a:solidFill>
              </a:rPr>
              <a:t>স্থানেঃ </a:t>
            </a:r>
            <a:r>
              <a:rPr lang="bn-BD" sz="2400" dirty="0"/>
              <a:t>ভূপৃষ্ঠ থেকে যত </a:t>
            </a:r>
            <a:r>
              <a:rPr lang="bn-BD" sz="2400" dirty="0" smtClean="0"/>
              <a:t>নিচে যাওয়া যায় </a:t>
            </a:r>
            <a:r>
              <a:rPr lang="bn-BD" sz="2400" dirty="0"/>
              <a:t>অভিকর্ষজ ত্বরণের মান তত কমতে থাকে। ফলে বস্তুর ওজন কমতে থাকে</a:t>
            </a:r>
            <a:r>
              <a:rPr lang="bn-BD" sz="2400" dirty="0" smtClean="0"/>
              <a:t>।পৃথিবীর কেন্দ্রে অভিকর্ষজ ত্বরণের মান শূন্য তাই কেন্দ্রে ওজনও শূন্য । </a:t>
            </a:r>
            <a:endParaRPr lang="bn-BD" sz="2400" dirty="0"/>
          </a:p>
        </p:txBody>
      </p:sp>
    </p:spTree>
    <p:extLst>
      <p:ext uri="{BB962C8B-B14F-4D97-AF65-F5344CB8AC3E}">
        <p14:creationId xmlns:p14="http://schemas.microsoft.com/office/powerpoint/2010/main" val="79935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499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পূর্বজ্ঞান যাচাই</vt:lpstr>
      <vt:lpstr>পাঠ পরিচিতি</vt:lpstr>
      <vt:lpstr>শিখনফল </vt:lpstr>
      <vt:lpstr>ভর ও ওজন</vt:lpstr>
      <vt:lpstr>ভর ও ওজনের মধ্যে পার্থক্য</vt:lpstr>
      <vt:lpstr>জোড়ায় কাজ</vt:lpstr>
      <vt:lpstr>পৃথিবীর বিভিন্ন স্থানে অভিকর্ষজ ত্বরণ ও বস্তুর ওজন</vt:lpstr>
      <vt:lpstr>(ক) ভূপৃষ্ঠের বিভিন্ন স্থানে g এর মান</vt:lpstr>
      <vt:lpstr>দলীয় কাজ</vt:lpstr>
      <vt:lpstr>মুল্যায়ন 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45</cp:revision>
  <dcterms:created xsi:type="dcterms:W3CDTF">2006-08-16T00:00:00Z</dcterms:created>
  <dcterms:modified xsi:type="dcterms:W3CDTF">2020-05-12T20:07:29Z</dcterms:modified>
</cp:coreProperties>
</file>