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5D5D49-1262-427B-B5B0-2CC9BB987710}" type="datetimeFigureOut">
              <a:rPr lang="en-US" smtClean="0"/>
              <a:pPr/>
              <a:t>12-May-20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3FAE87-85EF-49A8-994A-A1A84B8BD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62000"/>
            <a:ext cx="5029200" cy="1437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85999"/>
            <a:ext cx="5943600" cy="3955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3287238"/>
            <a:ext cx="2743200" cy="1894362"/>
          </a:xfrm>
        </p:spPr>
        <p:txBody>
          <a:bodyPr>
            <a:normAutofit fontScale="90000"/>
          </a:bodyPr>
          <a:lstStyle/>
          <a:p>
            <a:r>
              <a:rPr lang="en-US" sz="28700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2819400"/>
            <a:ext cx="49904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Thank You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2057400" y="4114800"/>
            <a:ext cx="64008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বিষয়: পৌরনীতি ও সুশাসন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১ম পত্র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দশম অধ্যায়</a:t>
            </a:r>
          </a:p>
        </p:txBody>
      </p:sp>
      <p:pic>
        <p:nvPicPr>
          <p:cNvPr id="9" name="Picture 8" descr="123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28600"/>
            <a:ext cx="1554480" cy="16916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164080" y="1676400"/>
            <a:ext cx="6217920" cy="13716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haru Chandan" pitchFamily="2" charset="0"/>
                <a:ea typeface="+mj-ea"/>
                <a:cs typeface="+mj-cs"/>
              </a:rPr>
              <a:t>সরকারি মুজিব কলেজ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haru Chandan" pitchFamily="2" charset="0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haru Chandan" pitchFamily="2" charset="0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ru Chandan" pitchFamily="2" charset="0"/>
                <a:ea typeface="+mj-ea"/>
                <a:cs typeface="+mj-cs"/>
              </a:rPr>
              <a:t>সখিপুর, টাঙ্গাইল।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ru Chandan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--08---2018 0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989832"/>
            <a:ext cx="1438656" cy="1801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9600" y="4370832"/>
            <a:ext cx="4267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haru Chandan" pitchFamily="2" charset="0"/>
              </a:rPr>
              <a:t>উপস্থাপনা</a:t>
            </a:r>
          </a:p>
          <a:p>
            <a:r>
              <a:rPr lang="en-US" sz="3200" dirty="0" smtClean="0">
                <a:latin typeface="Charu Chandan" pitchFamily="2" charset="0"/>
              </a:rPr>
              <a:t>মো. আলীম মাহমুদ</a:t>
            </a:r>
          </a:p>
          <a:p>
            <a:r>
              <a:rPr lang="en-US" sz="2000" dirty="0" smtClean="0">
                <a:latin typeface="Charu Chandan" pitchFamily="2" charset="0"/>
              </a:rPr>
              <a:t>প্রভাষক, রাষ্ট্রবিজ্ঞান বিভাগ|</a:t>
            </a:r>
            <a:endParaRPr lang="en-US" sz="2000" dirty="0">
              <a:latin typeface="Charu Chand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924342"/>
            <a:ext cx="510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আলোচ্য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বিষয়:</a:t>
            </a:r>
          </a:p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জাতীয়তা</a:t>
            </a:r>
          </a:p>
          <a:p>
            <a:pPr lvl="0" algn="ctr"/>
            <a:r>
              <a:rPr lang="en-US" sz="2800" b="1" dirty="0" smtClean="0">
                <a:solidFill>
                  <a:srgbClr val="0070C0"/>
                </a:solidFill>
              </a:rPr>
              <a:t>Nation &amp; Nationality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2604" y="1481078"/>
            <a:ext cx="59121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শিখন ফল: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জাতির ধারণা ও সংজ্ঞা ব্যাখ্যা করতে পারবে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জাতীয়তার ধারণা ও সংজ্ঞা ব্যাখ্যা করতে পারবে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জাতীয়তার উপাদানসমূহ বর্ণনা করতে পারবে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জাতি ও জাতীয়তার পার্থক্য ব্যাখ্যা করতে পারবে।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/>
          <p:cNvSpPr/>
          <p:nvPr/>
        </p:nvSpPr>
        <p:spPr>
          <a:xfrm>
            <a:off x="1752600" y="838200"/>
            <a:ext cx="6781800" cy="46482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135082"/>
            <a:ext cx="598272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এ অধ্যায়ের প্রধান শব্দ (Key WOrds)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জাতি (Nation)</a:t>
            </a:r>
          </a:p>
          <a:p>
            <a:r>
              <a:rPr lang="en-US" sz="3200" dirty="0" smtClean="0"/>
              <a:t>জাতীয়তা (Nationality)</a:t>
            </a:r>
          </a:p>
          <a:p>
            <a:r>
              <a:rPr lang="en-US" sz="3200" dirty="0" smtClean="0"/>
              <a:t>জাতি রাষ্ট্র (Nation State)</a:t>
            </a:r>
          </a:p>
          <a:p>
            <a:r>
              <a:rPr lang="en-US" sz="3200" dirty="0" smtClean="0"/>
              <a:t>বংশগত ঐক্য (Racial Unity)</a:t>
            </a:r>
          </a:p>
          <a:p>
            <a:r>
              <a:rPr lang="en-US" sz="3200" dirty="0" smtClean="0"/>
              <a:t>ভাবগত ঐক্য (Spritual unity)</a:t>
            </a:r>
          </a:p>
          <a:p>
            <a:r>
              <a:rPr lang="en-US" sz="3200" dirty="0" smtClean="0"/>
              <a:t>দেশপ্রেম (Patriotism)</a:t>
            </a:r>
          </a:p>
          <a:p>
            <a:r>
              <a:rPr lang="en-US" sz="2800" dirty="0" smtClean="0"/>
              <a:t>ভাষা আন্দোলন (Language movement)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609600"/>
            <a:ext cx="4655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জাতির ধারণা ও সংজ্ঞা: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1371600"/>
            <a:ext cx="6934200" cy="99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8999" y="1325737"/>
            <a:ext cx="6449201" cy="96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লর্ড ব্রাইস বলেন, </a:t>
            </a:r>
            <a:r>
              <a:rPr lang="en-US" sz="2400" dirty="0" smtClean="0"/>
              <a:t>জাতি হলো রাজনৈতিকভাবে সংগঠিত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এমন এক জাতীয়তা যা স্বাধীন বা স্বাধীনতাকামী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905000" y="2590800"/>
            <a:ext cx="7010400" cy="228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8999" y="2544937"/>
            <a:ext cx="68098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অধ্যাপক ম্যাকাইভার বলেন, </a:t>
            </a:r>
            <a:r>
              <a:rPr lang="en-US" sz="2400" dirty="0" smtClean="0"/>
              <a:t>ঐতিহাসিক পরিস্থিতি দ্বারা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সৃষ্ট, আধ্যাত্ম চেতনা দ্বারা সমর্থিত, একত্রে বাস করতে ইচ্ছুক,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সম্প্রদায়গত মনোভাবের অধিকারী জনসমাজ যখন নিজেদের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শাসন ব্যবস্থা যখন নিজেরাই প্রণয়ন করতে চায়, তখন তাকে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জাতি বলে।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05000" y="5029200"/>
            <a:ext cx="6934200" cy="990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181600"/>
            <a:ext cx="6272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J.H. Hayes Said, </a:t>
            </a:r>
            <a:r>
              <a:rPr lang="en-US" sz="2000" dirty="0" smtClean="0"/>
              <a:t>A Nationality by acqurung unity</a:t>
            </a:r>
          </a:p>
          <a:p>
            <a:r>
              <a:rPr lang="en-US" sz="2000" dirty="0" smtClean="0"/>
              <a:t>and </a:t>
            </a:r>
            <a:r>
              <a:rPr lang="en-US" sz="2000" dirty="0"/>
              <a:t> </a:t>
            </a:r>
            <a:r>
              <a:rPr lang="en-US" sz="2000" dirty="0" smtClean="0"/>
              <a:t>sovereign independence becomes a nation.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609600"/>
            <a:ext cx="5484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জাতীয়তার ধারণা ও সংজ্ঞা: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1371600"/>
            <a:ext cx="6934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8999" y="1325737"/>
            <a:ext cx="6886822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ফরাসি লেখক রেনাঁ বলেন, </a:t>
            </a:r>
            <a:r>
              <a:rPr lang="en-US" sz="2400" dirty="0" smtClean="0"/>
              <a:t>জাতীয়তা একটি মানসিক সত্তা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এবং এক প্রকার সজীব মানসিকতা।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905000" y="2590800"/>
            <a:ext cx="70104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8999" y="2544937"/>
            <a:ext cx="6559809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অধ্যাপক হ্যারল্ড জি. লাস্কির মতে, </a:t>
            </a:r>
            <a:r>
              <a:rPr lang="en-US" sz="2400" dirty="0" smtClean="0"/>
              <a:t>জাতীয়তার ধারণা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এক প্রকার মানসিক ধারণা</a:t>
            </a:r>
            <a:r>
              <a:rPr lang="en-US" sz="2400" b="1" dirty="0" smtClean="0"/>
              <a:t>। </a:t>
            </a:r>
            <a:endParaRPr lang="en-US" sz="24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1905000" y="3886200"/>
            <a:ext cx="6934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54013" y="4038600"/>
            <a:ext cx="6227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Hans Kohn Said,  </a:t>
            </a:r>
            <a:r>
              <a:rPr lang="en-US" sz="2000" dirty="0" smtClean="0"/>
              <a:t>Nationalism is first &amp; foremost</a:t>
            </a:r>
          </a:p>
          <a:p>
            <a:r>
              <a:rPr lang="en-US" sz="2000" dirty="0" smtClean="0"/>
              <a:t>a state of mind, an act of consciousness.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1447800"/>
          <a:ext cx="6781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4122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জাতীয়তা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জাতি</a:t>
                      </a:r>
                      <a:endParaRPr lang="en-US" dirty="0"/>
                    </a:p>
                  </a:txBody>
                  <a:tcPr/>
                </a:tc>
              </a:tr>
              <a:tr h="412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১। এক</a:t>
                      </a:r>
                      <a:r>
                        <a:rPr lang="en-US" baseline="0" dirty="0" smtClean="0"/>
                        <a:t> ধরণের মানসিক ধারণা।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১। একটি</a:t>
                      </a:r>
                      <a:r>
                        <a:rPr lang="en-US" baseline="0" dirty="0" smtClean="0"/>
                        <a:t> সক্রিয় ও বাস্তব ধারণা।</a:t>
                      </a:r>
                      <a:endParaRPr lang="en-US" dirty="0" smtClean="0"/>
                    </a:p>
                  </a:txBody>
                  <a:tcPr/>
                </a:tc>
              </a:tr>
              <a:tr h="711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২।</a:t>
                      </a:r>
                      <a:r>
                        <a:rPr lang="en-US" baseline="0" dirty="0" smtClean="0"/>
                        <a:t> রাজনৈতিক সংগঠন অনুপস্থিত এবং জরুরি নয়।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২।</a:t>
                      </a:r>
                      <a:r>
                        <a:rPr lang="en-US" baseline="0" dirty="0" smtClean="0"/>
                        <a:t> রাজনৈতিক সংগঠন বর্তমান ও অত্যাবশ্যক।</a:t>
                      </a:r>
                      <a:endParaRPr lang="en-US" dirty="0"/>
                    </a:p>
                  </a:txBody>
                  <a:tcPr/>
                </a:tc>
              </a:tr>
              <a:tr h="711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৩।</a:t>
                      </a:r>
                      <a:r>
                        <a:rPr lang="en-US" baseline="0" dirty="0" smtClean="0"/>
                        <a:t> খুব বেশি সুসংহত ও স্বাধীন নাও হতে পারে।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৩।</a:t>
                      </a:r>
                      <a:r>
                        <a:rPr lang="en-US" baseline="0" dirty="0" smtClean="0"/>
                        <a:t> সুসংহত ও স্বাধীন কিংবা স্বাধীনতা সংগ্রামে লিপ্ত।</a:t>
                      </a:r>
                      <a:endParaRPr lang="en-US" dirty="0"/>
                    </a:p>
                  </a:txBody>
                  <a:tcPr/>
                </a:tc>
              </a:tr>
              <a:tr h="1016598">
                <a:tc>
                  <a:txBody>
                    <a:bodyPr/>
                    <a:lstStyle/>
                    <a:p>
                      <a:r>
                        <a:rPr lang="en-US" dirty="0" smtClean="0"/>
                        <a:t>৪। অভিন্ন ভাষা, সংস্কৃতি এবং</a:t>
                      </a:r>
                      <a:r>
                        <a:rPr lang="en-US" baseline="0" dirty="0" smtClean="0"/>
                        <a:t> ইতিহাস-ঐতিহ্য ও মানসিক ঐক্যানুভুতি।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৪। জাতি গঠনের</a:t>
                      </a:r>
                      <a:r>
                        <a:rPr lang="en-US" baseline="0" dirty="0" smtClean="0"/>
                        <a:t> পূর্বশর্ত জাতীয়তাবোধ ও স্বাধীনতা।</a:t>
                      </a:r>
                      <a:endParaRPr lang="en-US" dirty="0"/>
                    </a:p>
                  </a:txBody>
                  <a:tcPr/>
                </a:tc>
              </a:tr>
              <a:tr h="711618">
                <a:tc>
                  <a:txBody>
                    <a:bodyPr/>
                    <a:lstStyle/>
                    <a:p>
                      <a:r>
                        <a:rPr lang="en-US" dirty="0" smtClean="0"/>
                        <a:t>৫। অনেকগুলো</a:t>
                      </a:r>
                      <a:r>
                        <a:rPr lang="en-US" baseline="0" dirty="0" smtClean="0"/>
                        <a:t> চেতনার প্রাথমিক অবস্থা।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৫। এ</a:t>
                      </a:r>
                      <a:r>
                        <a:rPr lang="en-US" baseline="0" dirty="0" smtClean="0"/>
                        <a:t> সব চেতনার সমন্বিত রূপের ক্রিয়া-প্রতিক্রিয়ার সৃষ্টি।</a:t>
                      </a:r>
                      <a:endParaRPr lang="en-US" dirty="0"/>
                    </a:p>
                  </a:txBody>
                  <a:tcPr/>
                </a:tc>
              </a:tr>
              <a:tr h="412287">
                <a:tc>
                  <a:txBody>
                    <a:bodyPr/>
                    <a:lstStyle/>
                    <a:p>
                      <a:r>
                        <a:rPr lang="en-US" dirty="0" smtClean="0"/>
                        <a:t>৬। একটি</a:t>
                      </a:r>
                      <a:r>
                        <a:rPr lang="en-US" baseline="0" dirty="0" smtClean="0"/>
                        <a:t> বোধের সমন্বয়মাত্র।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৬। একটি</a:t>
                      </a:r>
                      <a:r>
                        <a:rPr lang="en-US" baseline="0" dirty="0" smtClean="0"/>
                        <a:t> সংগঠিত আদর্শ।</a:t>
                      </a:r>
                      <a:endParaRPr lang="en-US" dirty="0"/>
                    </a:p>
                  </a:txBody>
                  <a:tcPr/>
                </a:tc>
              </a:tr>
              <a:tr h="412287">
                <a:tc>
                  <a:txBody>
                    <a:bodyPr/>
                    <a:lstStyle/>
                    <a:p>
                      <a:r>
                        <a:rPr lang="en-US" dirty="0" smtClean="0"/>
                        <a:t>৭। প্রাথমিক অবস্থা।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৭। পরিণত</a:t>
                      </a:r>
                      <a:r>
                        <a:rPr lang="en-US" baseline="0" dirty="0" smtClean="0"/>
                        <a:t> রূপ।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3842" y="572869"/>
            <a:ext cx="602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জাতি ও জাতীয়তার পার্থক্য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56204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জাতীয়তার উপাদানসমূহ: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5334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319748"/>
            <a:ext cx="6093335" cy="4464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000" dirty="0" smtClean="0"/>
              <a:t>১। বংশগত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২। ভাষা, সাহিত্য ও সাংস্কৃতিক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৩। আচরণ  রীতিনীতিগত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৪। ধর্মগত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৫। ভৌগলিক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৬। ইতিহাস  ঐতিহ্যের ঐক্য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৭। রাজনৈতিক ও অর্থনৈতিক আকাঙ্ক্ষার ঐক্য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৮। মানসিক ও ভাবগত ঐক্য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406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?</vt:lpstr>
      <vt:lpstr>Slide 11</vt:lpstr>
    </vt:vector>
  </TitlesOfParts>
  <Company>Computer 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pc</dc:creator>
  <cp:lastModifiedBy>pc</cp:lastModifiedBy>
  <cp:revision>12</cp:revision>
  <dcterms:created xsi:type="dcterms:W3CDTF">2020-05-12T14:11:56Z</dcterms:created>
  <dcterms:modified xsi:type="dcterms:W3CDTF">2020-05-12T15:52:04Z</dcterms:modified>
</cp:coreProperties>
</file>