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655"/>
    <a:srgbClr val="152437"/>
    <a:srgbClr val="5DE5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7C06C-1368-4521-86DF-C1B08927856F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CB202-FF85-4FA6-B394-1C0767C1D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োো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CB202-FF85-4FA6-B394-1C0767C1D66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E0351A-F169-431B-9C7E-646D946DBEA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5418D4-5431-4D35-97CF-41BE314B0E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35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jpeg"/><Relationship Id="rId4" Type="http://schemas.openxmlformats.org/officeDocument/2006/relationships/image" Target="../media/image5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jpeg"/><Relationship Id="rId5" Type="http://schemas.openxmlformats.org/officeDocument/2006/relationships/image" Target="../media/image11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4.jpeg"/><Relationship Id="rId4" Type="http://schemas.openxmlformats.org/officeDocument/2006/relationships/image" Target="../media/image5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6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6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4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jpeg"/><Relationship Id="rId5" Type="http://schemas.openxmlformats.org/officeDocument/2006/relationships/image" Target="../media/image28.jpe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riA%20Computer%20Zone\Desktop\5eb0302617f96800326eda9c.mp4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2.jpeg"/><Relationship Id="rId7" Type="http://schemas.openxmlformats.org/officeDocument/2006/relationships/image" Target="../media/image1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457200"/>
            <a:ext cx="8458200" cy="579120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/>
          </a:p>
          <a:p>
            <a:pPr algn="ctr"/>
            <a:r>
              <a:rPr lang="bn-IN" sz="3600" dirty="0" smtClean="0"/>
              <a:t>নিরন্তর শুভেছা</a:t>
            </a:r>
            <a:endParaRPr lang="en-US" sz="3600" dirty="0"/>
          </a:p>
        </p:txBody>
      </p:sp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3581400" cy="1828800"/>
          </a:xfrm>
          <a:prstGeom prst="rect">
            <a:avLst/>
          </a:prstGeom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343400"/>
            <a:ext cx="2590800" cy="167640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447800"/>
            <a:ext cx="3962400" cy="1828800"/>
          </a:xfrm>
          <a:prstGeom prst="rect">
            <a:avLst/>
          </a:prstGeom>
        </p:spPr>
      </p:pic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3886200"/>
            <a:ext cx="2438400" cy="2133600"/>
          </a:xfrm>
          <a:prstGeom prst="rect">
            <a:avLst/>
          </a:prstGeom>
        </p:spPr>
      </p:pic>
      <p:pic>
        <p:nvPicPr>
          <p:cNvPr id="10" name="Picture 9" descr="download (1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609600"/>
            <a:ext cx="4953000" cy="762000"/>
          </a:xfrm>
          <a:prstGeom prst="rect">
            <a:avLst/>
          </a:prstGeom>
        </p:spPr>
      </p:pic>
      <p:pic>
        <p:nvPicPr>
          <p:cNvPr id="12" name="Picture 11" descr="download (1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0" y="4343400"/>
            <a:ext cx="2362200" cy="1676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1600200" y="685800"/>
            <a:ext cx="6096000" cy="1066800"/>
          </a:xfrm>
          <a:prstGeom prst="round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কার্যভিত্তিক সমবায়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447800"/>
            <a:ext cx="3048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" y="1752600"/>
            <a:ext cx="8458200" cy="4724400"/>
          </a:xfrm>
          <a:prstGeom prst="round1Rect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ABOUR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2876550" cy="1590675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762000" y="3733800"/>
            <a:ext cx="2514600" cy="5334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কৃষি সমবায়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খুচর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981200"/>
            <a:ext cx="2514600" cy="1523999"/>
          </a:xfrm>
          <a:prstGeom prst="rect">
            <a:avLst/>
          </a:prstGeom>
        </p:spPr>
      </p:pic>
      <p:sp>
        <p:nvSpPr>
          <p:cNvPr id="9" name="Flowchart: Terminator 8"/>
          <p:cNvSpPr/>
          <p:nvPr/>
        </p:nvSpPr>
        <p:spPr>
          <a:xfrm>
            <a:off x="3962400" y="3810000"/>
            <a:ext cx="2743200" cy="6858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ক্রয় ও বিক্রয় সমবায়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hou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1981200"/>
            <a:ext cx="2209800" cy="1466850"/>
          </a:xfrm>
          <a:prstGeom prst="rect">
            <a:avLst/>
          </a:prstGeom>
        </p:spPr>
      </p:pic>
      <p:sp>
        <p:nvSpPr>
          <p:cNvPr id="11" name="Flowchart: Terminator 10"/>
          <p:cNvSpPr/>
          <p:nvPr/>
        </p:nvSpPr>
        <p:spPr>
          <a:xfrm>
            <a:off x="6781800" y="3810000"/>
            <a:ext cx="2057400" cy="762000"/>
          </a:xfrm>
          <a:prstGeom prst="flowChartTermina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গৃহ নির্মাণ সমবায়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2" name="Picture 11" descr="BI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4495800"/>
            <a:ext cx="2790825" cy="1219200"/>
          </a:xfrm>
          <a:prstGeom prst="rect">
            <a:avLst/>
          </a:prstGeom>
        </p:spPr>
      </p:pic>
      <p:sp>
        <p:nvSpPr>
          <p:cNvPr id="13" name="Flowchart: Terminator 12"/>
          <p:cNvSpPr/>
          <p:nvPr/>
        </p:nvSpPr>
        <p:spPr>
          <a:xfrm>
            <a:off x="609600" y="5867400"/>
            <a:ext cx="2895600" cy="533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বিমা সমবায়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5" name="Picture 14" descr="বববব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0" y="4648200"/>
            <a:ext cx="4876800" cy="1295400"/>
          </a:xfrm>
          <a:prstGeom prst="rect">
            <a:avLst/>
          </a:prstGeom>
        </p:spPr>
      </p:pic>
      <p:pic>
        <p:nvPicPr>
          <p:cNvPr id="16" name="Picture 15" descr="nnnhhh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1" y="685800"/>
            <a:ext cx="1295400" cy="1066800"/>
          </a:xfrm>
          <a:prstGeom prst="rect">
            <a:avLst/>
          </a:prstGeom>
        </p:spPr>
      </p:pic>
      <p:pic>
        <p:nvPicPr>
          <p:cNvPr id="17" name="Picture 16" descr="ff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3800" y="685800"/>
            <a:ext cx="1385887" cy="1152525"/>
          </a:xfrm>
          <a:prstGeom prst="rect">
            <a:avLst/>
          </a:prstGeom>
        </p:spPr>
      </p:pic>
      <p:sp>
        <p:nvSpPr>
          <p:cNvPr id="18" name="Flowchart: Terminator 17"/>
          <p:cNvSpPr/>
          <p:nvPr/>
        </p:nvSpPr>
        <p:spPr>
          <a:xfrm>
            <a:off x="4114800" y="5943600"/>
            <a:ext cx="4038600" cy="533400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বহুমুখি সমবায়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 descr="bbbb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8012" y="3329781"/>
            <a:ext cx="2847975" cy="1600200"/>
          </a:xfrm>
        </p:spPr>
      </p:pic>
      <p:sp>
        <p:nvSpPr>
          <p:cNvPr id="4" name="Flowchart: Alternate Process 3"/>
          <p:cNvSpPr/>
          <p:nvPr/>
        </p:nvSpPr>
        <p:spPr>
          <a:xfrm>
            <a:off x="1295400" y="685800"/>
            <a:ext cx="6477000" cy="9906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দায়ের প্রকৃতি ভিওিক সমবায়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752600"/>
            <a:ext cx="7848600" cy="4572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2057400"/>
            <a:ext cx="44196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ysClr val="windowText" lastClr="000000"/>
                </a:solidFill>
              </a:rPr>
              <a:t>অসিম দায় সমবায়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95800" y="1447800"/>
            <a:ext cx="4572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3600" y="3657600"/>
            <a:ext cx="4724400" cy="1066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সসীম দায় 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90800" y="2286000"/>
            <a:ext cx="533400" cy="533400"/>
          </a:xfrm>
          <a:prstGeom prst="rightArrow">
            <a:avLst>
              <a:gd name="adj1" fmla="val 50000"/>
              <a:gd name="adj2" fmla="val 46129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১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>
            <a:off x="2590800" y="3962400"/>
            <a:ext cx="533400" cy="5334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২</a:t>
            </a:r>
            <a:endParaRPr lang="en-US" sz="2000" dirty="0"/>
          </a:p>
        </p:txBody>
      </p:sp>
      <p:pic>
        <p:nvPicPr>
          <p:cNvPr id="13" name="Picture 12" descr="bb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685800"/>
            <a:ext cx="1219200" cy="1104900"/>
          </a:xfrm>
          <a:prstGeom prst="rect">
            <a:avLst/>
          </a:prstGeom>
        </p:spPr>
      </p:pic>
      <p:pic>
        <p:nvPicPr>
          <p:cNvPr id="14" name="Picture 13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685800"/>
            <a:ext cx="1143000" cy="1143000"/>
          </a:xfrm>
          <a:prstGeom prst="rect">
            <a:avLst/>
          </a:prstGeom>
        </p:spPr>
      </p:pic>
      <p:pic>
        <p:nvPicPr>
          <p:cNvPr id="15" name="Picture 14" descr="noks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800600"/>
            <a:ext cx="678180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95400" y="685800"/>
            <a:ext cx="6629400" cy="12192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>
                  <a:solidFill>
                    <a:schemeClr val="tx1"/>
                  </a:solidFill>
                </a:ln>
              </a:rPr>
              <a:t>সাংগঠনিক সমবায়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1676400"/>
            <a:ext cx="533400" cy="3048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2590800"/>
            <a:ext cx="3352800" cy="1219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প্রাথমিক 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2209800"/>
            <a:ext cx="579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752600" y="24384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Alternate Process 15"/>
          <p:cNvSpPr/>
          <p:nvPr/>
        </p:nvSpPr>
        <p:spPr>
          <a:xfrm>
            <a:off x="381000" y="1981200"/>
            <a:ext cx="8382000" cy="4648200"/>
          </a:xfrm>
          <a:prstGeom prst="flowChartAlternateProcess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295400" y="2438400"/>
            <a:ext cx="647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1295400" y="2514600"/>
            <a:ext cx="76200" cy="38100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191000" y="25146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696200" y="25146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Terminator 21"/>
          <p:cNvSpPr/>
          <p:nvPr/>
        </p:nvSpPr>
        <p:spPr>
          <a:xfrm>
            <a:off x="533400" y="2971800"/>
            <a:ext cx="2514600" cy="533400"/>
          </a:xfrm>
          <a:prstGeom prst="flowChartTerminator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প্রাথমিক 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3352800" y="3048000"/>
            <a:ext cx="22860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জাতীয় 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5943600" y="2971800"/>
            <a:ext cx="2438400" cy="533400"/>
          </a:xfrm>
          <a:prstGeom prst="flowChartTerminato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ysClr val="windowText" lastClr="000000"/>
                </a:solidFill>
              </a:rPr>
              <a:t>কেন্দ্রীয় সমবায়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pic>
        <p:nvPicPr>
          <p:cNvPr id="25" name="Picture 24" descr="sromojibi somob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86200"/>
            <a:ext cx="2705100" cy="2133600"/>
          </a:xfrm>
          <a:prstGeom prst="rect">
            <a:avLst/>
          </a:prstGeom>
        </p:spPr>
      </p:pic>
      <p:sp>
        <p:nvSpPr>
          <p:cNvPr id="26" name="Down Arrow 25"/>
          <p:cNvSpPr/>
          <p:nvPr/>
        </p:nvSpPr>
        <p:spPr>
          <a:xfrm>
            <a:off x="1600200" y="3657600"/>
            <a:ext cx="304800" cy="152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রোূগদ েদসদ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886200"/>
            <a:ext cx="2743200" cy="2057400"/>
          </a:xfrm>
          <a:prstGeom prst="rect">
            <a:avLst/>
          </a:prstGeom>
        </p:spPr>
      </p:pic>
      <p:sp>
        <p:nvSpPr>
          <p:cNvPr id="28" name="Down Arrow 27"/>
          <p:cNvSpPr/>
          <p:nvPr/>
        </p:nvSpPr>
        <p:spPr>
          <a:xfrm>
            <a:off x="4343400" y="36576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বগসো েরর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3886200"/>
            <a:ext cx="2514600" cy="2057400"/>
          </a:xfrm>
          <a:prstGeom prst="rect">
            <a:avLst/>
          </a:prstGeom>
        </p:spPr>
      </p:pic>
      <p:sp>
        <p:nvSpPr>
          <p:cNvPr id="31" name="Down Arrow 30"/>
          <p:cNvSpPr/>
          <p:nvPr/>
        </p:nvSpPr>
        <p:spPr>
          <a:xfrm>
            <a:off x="7239000" y="3657600"/>
            <a:ext cx="381000" cy="152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tyyuu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09600"/>
            <a:ext cx="1300163" cy="1300163"/>
          </a:xfrm>
          <a:prstGeom prst="rect">
            <a:avLst/>
          </a:prstGeom>
        </p:spPr>
      </p:pic>
      <p:pic>
        <p:nvPicPr>
          <p:cNvPr id="32" name="Picture 31" descr="nn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800" y="762000"/>
            <a:ext cx="1219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524000" y="609600"/>
            <a:ext cx="6172200" cy="12192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সমবায়ের নীতিমালা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9600" y="1524000"/>
            <a:ext cx="457200" cy="457200"/>
          </a:xfrm>
          <a:prstGeom prst="downArrow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304800" y="2057400"/>
            <a:ext cx="8458200" cy="449580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62200"/>
            <a:ext cx="1981200" cy="914400"/>
          </a:xfrm>
          <a:prstGeom prst="ellipse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একতা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00" y="2362200"/>
            <a:ext cx="19050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সাম্য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0" y="2362200"/>
            <a:ext cx="20574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সহযোগিতা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19200" y="4038600"/>
            <a:ext cx="19812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সততা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57600" y="4114800"/>
            <a:ext cx="21336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আস্থা ও বিশ্বাস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8400" y="4038600"/>
            <a:ext cx="21336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গনতন্র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5486400"/>
            <a:ext cx="3429000" cy="7620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ysClr val="windowText" lastClr="000000"/>
                </a:solidFill>
              </a:rPr>
              <a:t>সঞ্ছিতি সংরক্ষণ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76800" y="5410200"/>
            <a:ext cx="3200400" cy="762000"/>
          </a:xfrm>
          <a:prstGeom prst="ellipse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ysClr val="windowText" lastClr="000000"/>
                </a:solidFill>
              </a:rPr>
              <a:t>নিরপেক্ষতা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pic>
        <p:nvPicPr>
          <p:cNvPr id="14" name="Picture 13" descr="pp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9600"/>
            <a:ext cx="1219200" cy="1219200"/>
          </a:xfrm>
          <a:prstGeom prst="rect">
            <a:avLst/>
          </a:prstGeom>
        </p:spPr>
      </p:pic>
      <p:pic>
        <p:nvPicPr>
          <p:cNvPr id="15" name="Picture 14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1437" y="609601"/>
            <a:ext cx="1452563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47800" y="685800"/>
            <a:ext cx="6477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আস্থা ও বিশ্বাস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828800"/>
            <a:ext cx="3810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533400" y="2286000"/>
            <a:ext cx="8382000" cy="43434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াকদূ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14600"/>
            <a:ext cx="5257800" cy="2257426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1066800" y="5029200"/>
            <a:ext cx="7239000" cy="12954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পরস্পরের প্রতি নিসন্ধেহে নির্ভরশীল হওয়ায় সমবায়ের আদর্শ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85800"/>
            <a:ext cx="1047750" cy="1228725"/>
          </a:xfrm>
          <a:prstGeom prst="rect">
            <a:avLst/>
          </a:prstGeom>
        </p:spPr>
      </p:pic>
      <p:pic>
        <p:nvPicPr>
          <p:cNvPr id="10" name="Picture 9" descr="ff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3800" y="685801"/>
            <a:ext cx="1309688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43000" y="762000"/>
            <a:ext cx="66294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একতা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905000"/>
            <a:ext cx="533400" cy="304800"/>
          </a:xfrm>
          <a:prstGeom prst="downArrow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2286000"/>
            <a:ext cx="8534400" cy="4343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ko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1" y="2709862"/>
            <a:ext cx="4419600" cy="1438275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1295400" y="4495800"/>
            <a:ext cx="6477000" cy="16764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সকলে মিলে একভাবে,একত্রে কাজ করায় হল একতা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 descr="পপপপ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762000"/>
            <a:ext cx="838200" cy="1143000"/>
          </a:xfrm>
          <a:prstGeom prst="rect">
            <a:avLst/>
          </a:prstGeom>
        </p:spPr>
      </p:pic>
      <p:pic>
        <p:nvPicPr>
          <p:cNvPr id="9" name="Picture 8" descr="download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0" y="685800"/>
            <a:ext cx="1143000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95400" y="762000"/>
            <a:ext cx="6477000" cy="1066800"/>
          </a:xfrm>
          <a:prstGeom prst="roundRect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সাম্য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ও সহযোগিতা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9600" y="1828800"/>
            <a:ext cx="533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as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1142999" cy="10668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075" y="762000"/>
            <a:ext cx="1381125" cy="1066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0" y="2362200"/>
            <a:ext cx="8839200" cy="4114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8" name="Picture 7" descr="somoba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743200"/>
            <a:ext cx="7239000" cy="1790700"/>
          </a:xfrm>
          <a:prstGeom prst="rect">
            <a:avLst/>
          </a:prstGeom>
        </p:spPr>
      </p:pic>
      <p:sp>
        <p:nvSpPr>
          <p:cNvPr id="9" name="Flowchart: Terminator 8"/>
          <p:cNvSpPr/>
          <p:nvPr/>
        </p:nvSpPr>
        <p:spPr>
          <a:xfrm>
            <a:off x="609600" y="4800600"/>
            <a:ext cx="7924800" cy="16764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সাম্য ও সহযোগিতা হল সংঘবদ্ধ ভাবে একে অপরকে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এগিয়ে নেয়ার আন্তরিক প্রচেষ্টা ।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95400" y="685800"/>
            <a:ext cx="65532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সততা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685800"/>
            <a:ext cx="990600" cy="1143000"/>
          </a:xfrm>
          <a:prstGeom prst="rect">
            <a:avLst/>
          </a:prstGeom>
        </p:spPr>
      </p:pic>
      <p:pic>
        <p:nvPicPr>
          <p:cNvPr id="5" name="Picture 4" descr="pexels-photo-118707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685800"/>
            <a:ext cx="1143000" cy="1143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2133600"/>
            <a:ext cx="8534400" cy="449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oto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362200"/>
            <a:ext cx="7543800" cy="2514600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838200" y="5181600"/>
            <a:ext cx="7620000" cy="1371600"/>
          </a:xfrm>
          <a:prstGeom prst="flowChartTerminator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সততা বলতে ন্যায়পরায়ণতা সাধুতা বজায় রাখাকে বুঝায়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17526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1676400" y="685800"/>
            <a:ext cx="6172200" cy="11430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গনতন্ত্র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648200" y="1828800"/>
            <a:ext cx="304800" cy="304800"/>
          </a:xfrm>
          <a:prstGeom prst="down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533400" y="2209800"/>
            <a:ext cx="8229600" cy="4419600"/>
          </a:xfrm>
          <a:prstGeom prst="snip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ুুুুু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57462"/>
            <a:ext cx="7162800" cy="1938338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1066800" y="4800600"/>
            <a:ext cx="7086600" cy="1600200"/>
          </a:xfrm>
          <a:prstGeom prst="flowChartTermina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সমবায়ে গনতান্রিক রীতিনিতির উপর সদস্যদের শ্রদ্ধাশীল থাকতে হয় ।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pexels-photo-46211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85800"/>
            <a:ext cx="1295400" cy="1143000"/>
          </a:xfrm>
          <a:prstGeom prst="rect">
            <a:avLst/>
          </a:prstGeom>
        </p:spPr>
      </p:pic>
      <p:pic>
        <p:nvPicPr>
          <p:cNvPr id="9" name="Picture 8" descr="কককককক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2412" y="685800"/>
            <a:ext cx="966788" cy="106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76400" y="762000"/>
            <a:ext cx="6019800" cy="1143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সঞ্ছিতি সংরক্ষণ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648200" y="1828800"/>
            <a:ext cx="304800" cy="304800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609600" y="2209800"/>
            <a:ext cx="7772400" cy="4267200"/>
          </a:xfrm>
          <a:prstGeom prst="round2SameRect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ss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652712"/>
            <a:ext cx="3200400" cy="2071688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1752600" y="4953000"/>
            <a:ext cx="6019800" cy="137160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</a:rPr>
              <a:t>সমবায়ে মুনাফার একটি অংশ ভবিষ্যৎ মূলধন গঠনের জন্য সংরক্ষণ করা হয় </a:t>
            </a:r>
            <a:r>
              <a:rPr lang="bn-IN" sz="2400" dirty="0" smtClean="0"/>
              <a:t>।</a:t>
            </a:r>
            <a:endParaRPr lang="en-US" sz="2400" dirty="0"/>
          </a:p>
        </p:txBody>
      </p:sp>
      <p:pic>
        <p:nvPicPr>
          <p:cNvPr id="8" name="Picture 7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85800"/>
            <a:ext cx="1295400" cy="1143000"/>
          </a:xfrm>
          <a:prstGeom prst="rect">
            <a:avLst/>
          </a:prstGeom>
        </p:spPr>
      </p:pic>
      <p:pic>
        <p:nvPicPr>
          <p:cNvPr id="9" name="Picture 8" descr="t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667000"/>
            <a:ext cx="2971800" cy="2057400"/>
          </a:xfrm>
          <a:prstGeom prst="rect">
            <a:avLst/>
          </a:prstGeom>
        </p:spPr>
      </p:pic>
      <p:pic>
        <p:nvPicPr>
          <p:cNvPr id="10" name="Picture 9" descr="্েেোে্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685800"/>
            <a:ext cx="126682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295400" y="0"/>
            <a:ext cx="6324600" cy="13716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i="1" u="sng" dirty="0" smtClean="0">
                <a:solidFill>
                  <a:srgbClr val="FFC000"/>
                </a:solidFill>
              </a:rPr>
              <a:t>পরিচিতি</a:t>
            </a:r>
            <a:endParaRPr lang="en-US" sz="3600" b="1" i="1" u="sng" dirty="0">
              <a:solidFill>
                <a:srgbClr val="FFC000"/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0" y="1752600"/>
            <a:ext cx="3657600" cy="47244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</a:rPr>
              <a:t>মোহাম্মদ মজিবুর রহমান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প্রভাষক,ব্যবস্থাপনা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সরকারি আদর্শ মহাবিদ্যালয়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ঝিনাইগাতি,শেরপুর 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মোবাইলঃ ০১৭১২৮৫৮৩৪৯</a:t>
            </a:r>
          </a:p>
          <a:p>
            <a:pPr algn="ctr"/>
            <a:endParaRPr lang="en-US" sz="1600" dirty="0"/>
          </a:p>
        </p:txBody>
      </p:sp>
      <p:sp>
        <p:nvSpPr>
          <p:cNvPr id="19" name="Round Diagonal Corner Rectangle 18"/>
          <p:cNvSpPr/>
          <p:nvPr/>
        </p:nvSpPr>
        <p:spPr>
          <a:xfrm>
            <a:off x="5334000" y="1676400"/>
            <a:ext cx="3505200" cy="4724400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chemeClr val="tx1"/>
                </a:solidFill>
              </a:rPr>
              <a:t>শ্রেনিঃ একাদশ</a:t>
            </a:r>
            <a:endParaRPr lang="bn-IN" sz="2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solidFill>
                  <a:schemeClr val="tx1"/>
                </a:solidFill>
              </a:rPr>
              <a:t>শাখাঃ ব্যবসায় শিক্ষা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solidFill>
                  <a:schemeClr val="tx1"/>
                </a:solidFill>
              </a:rPr>
              <a:t>বিষয়ঃ ব্যবসায় সংগঠন ও ব্যবস্থাপনা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solidFill>
                  <a:schemeClr val="tx1"/>
                </a:solidFill>
              </a:rPr>
              <a:t>অধ্যায়ঃ ষষ্ঠ</a:t>
            </a:r>
          </a:p>
          <a:p>
            <a:pPr>
              <a:buFont typeface="Arial" pitchFamily="34" charset="0"/>
              <a:buChar char="•"/>
            </a:pPr>
            <a:r>
              <a:rPr lang="bn-IN" sz="2400" b="1" dirty="0" smtClean="0">
                <a:solidFill>
                  <a:schemeClr val="tx1"/>
                </a:solidFill>
              </a:rPr>
              <a:t>সময়ঃ ৫০ মিনিট</a:t>
            </a:r>
          </a:p>
          <a:p>
            <a:pPr>
              <a:buFont typeface="Arial" pitchFamily="34" charset="0"/>
              <a:buChar char="•"/>
            </a:pPr>
            <a:endParaRPr lang="bn-IN" sz="2400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bn-IN" sz="2400" b="1" dirty="0" smtClean="0">
              <a:solidFill>
                <a:schemeClr val="tx1"/>
              </a:solidFill>
            </a:endParaRPr>
          </a:p>
        </p:txBody>
      </p:sp>
      <p:sp>
        <p:nvSpPr>
          <p:cNvPr id="32" name="Round Single Corner Rectangle 31"/>
          <p:cNvSpPr/>
          <p:nvPr/>
        </p:nvSpPr>
        <p:spPr>
          <a:xfrm>
            <a:off x="3962400" y="1676400"/>
            <a:ext cx="914400" cy="4648200"/>
          </a:xfrm>
          <a:prstGeom prst="round1Rect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ীী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676400"/>
            <a:ext cx="1143000" cy="4648200"/>
          </a:xfrm>
          <a:prstGeom prst="rect">
            <a:avLst/>
          </a:prstGeom>
        </p:spPr>
      </p:pic>
      <p:pic>
        <p:nvPicPr>
          <p:cNvPr id="35" name="Picture 34" descr="mozibor s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752600"/>
            <a:ext cx="1219200" cy="1423987"/>
          </a:xfrm>
          <a:prstGeom prst="rect">
            <a:avLst/>
          </a:prstGeom>
        </p:spPr>
      </p:pic>
      <p:pic>
        <p:nvPicPr>
          <p:cNvPr id="8" name="Picture 7" descr="্েেোে্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371599" cy="1371600"/>
          </a:xfrm>
          <a:prstGeom prst="rect">
            <a:avLst/>
          </a:prstGeom>
        </p:spPr>
      </p:pic>
      <p:pic>
        <p:nvPicPr>
          <p:cNvPr id="9" name="Picture 8" descr="পপপপ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0"/>
            <a:ext cx="15240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Preparation 2"/>
          <p:cNvSpPr/>
          <p:nvPr/>
        </p:nvSpPr>
        <p:spPr>
          <a:xfrm>
            <a:off x="1143000" y="762000"/>
            <a:ext cx="6858000" cy="1143000"/>
          </a:xfrm>
          <a:prstGeom prst="flowChartPreparati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নিরপেক্ষতা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9600" y="1905000"/>
            <a:ext cx="381000" cy="2286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685800" y="2286000"/>
            <a:ext cx="7848600" cy="4191000"/>
          </a:xfrm>
          <a:prstGeom prst="snip2Same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eeting somob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05074"/>
            <a:ext cx="5029200" cy="2219325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1295400" y="5029200"/>
            <a:ext cx="6781800" cy="1219200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সমবায়ের সকল সদস্যদের সাথে কোন প্রকার </a:t>
            </a:r>
            <a:r>
              <a:rPr lang="bn-IN" sz="2400" b="1" dirty="0" smtClean="0">
                <a:solidFill>
                  <a:schemeClr val="tx1"/>
                </a:solidFill>
              </a:rPr>
              <a:t>বৈষম্য না করায় হল নিরপেক্ষতা ।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b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685800"/>
            <a:ext cx="1881188" cy="1143000"/>
          </a:xfrm>
          <a:prstGeom prst="rect">
            <a:avLst/>
          </a:prstGeom>
        </p:spPr>
      </p:pic>
      <p:pic>
        <p:nvPicPr>
          <p:cNvPr id="10" name="Picture 9" descr="ীী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85801"/>
            <a:ext cx="2133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00200" y="762000"/>
            <a:ext cx="60960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ysClr val="windowText" lastClr="000000"/>
                </a:solidFill>
              </a:rPr>
              <a:t>একক কাজ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1905000"/>
            <a:ext cx="4572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eparation 4"/>
          <p:cNvSpPr/>
          <p:nvPr/>
        </p:nvSpPr>
        <p:spPr>
          <a:xfrm>
            <a:off x="304800" y="2438400"/>
            <a:ext cx="8534400" cy="3733800"/>
          </a:xfrm>
          <a:prstGeom prst="flowChartPreparat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ome 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2633662"/>
            <a:ext cx="5029200" cy="1785938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2057400" y="4572000"/>
            <a:ext cx="5257800" cy="1295400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ysClr val="windowText" lastClr="000000"/>
                </a:solidFill>
              </a:rPr>
              <a:t>সকলের তরে সকলে আমরা----সমবায়ের আলোকে ব্যাখ্যা কর 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0"/>
            <a:ext cx="1905000" cy="1066800"/>
          </a:xfrm>
          <a:prstGeom prst="rect">
            <a:avLst/>
          </a:prstGeom>
        </p:spPr>
      </p:pic>
      <p:pic>
        <p:nvPicPr>
          <p:cNvPr id="9" name="Picture 8" descr="ghor o kassfu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685800"/>
            <a:ext cx="1724025" cy="1147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685800"/>
            <a:ext cx="55626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ysClr val="windowText" lastClr="000000"/>
                </a:solidFill>
              </a:rPr>
              <a:t>দলগত কাজ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1905000"/>
            <a:ext cx="457200" cy="304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457200" y="2286000"/>
            <a:ext cx="8305800" cy="4114800"/>
          </a:xfrm>
          <a:prstGeom prst="round2Same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m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590800"/>
            <a:ext cx="5562600" cy="2295526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609600" y="5105400"/>
            <a:ext cx="7772400" cy="1143000"/>
          </a:xfrm>
          <a:prstGeom prst="flowChartTermina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তোমরা ৪টি দলে ভাগ হয়ে সমবায়ের শ্রেনিবিভাগ গুলো লিখ 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7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1600200" cy="1152525"/>
          </a:xfrm>
          <a:prstGeom prst="rect">
            <a:avLst/>
          </a:prstGeom>
        </p:spPr>
      </p:pic>
      <p:pic>
        <p:nvPicPr>
          <p:cNvPr id="9" name="Picture 8" descr="ৈৈৈ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685800"/>
            <a:ext cx="1771650" cy="1176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752600" y="609600"/>
            <a:ext cx="60198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বাড়ির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09800"/>
            <a:ext cx="7924800" cy="441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1981200"/>
            <a:ext cx="3048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5181600"/>
            <a:ext cx="6629400" cy="13716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</a:rPr>
              <a:t>সৃজনশীল প্রশ্নের ৩ নং অনুশীলনী অ্যাসাইনমেন্ট লিখে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bn-IN" sz="2400" b="1" dirty="0" smtClean="0">
                <a:solidFill>
                  <a:schemeClr val="tx1"/>
                </a:solidFill>
              </a:rPr>
              <a:t>আনবে ।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বোী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38400"/>
            <a:ext cx="6324600" cy="2514600"/>
          </a:xfrm>
          <a:prstGeom prst="rect">
            <a:avLst/>
          </a:prstGeom>
        </p:spPr>
      </p:pic>
      <p:pic>
        <p:nvPicPr>
          <p:cNvPr id="9" name="Picture 8" descr="nnnhhh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609600"/>
            <a:ext cx="1524000" cy="1219200"/>
          </a:xfrm>
          <a:prstGeom prst="rect">
            <a:avLst/>
          </a:prstGeom>
        </p:spPr>
      </p:pic>
      <p:pic>
        <p:nvPicPr>
          <p:cNvPr id="10" name="Picture 9" descr="দহ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09599"/>
            <a:ext cx="1524000" cy="1219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05000" y="762000"/>
            <a:ext cx="5715000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মূল্যায়ন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648200" y="1981200"/>
            <a:ext cx="457200" cy="457200"/>
          </a:xfrm>
          <a:prstGeom prst="downArrow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990600" y="2514600"/>
            <a:ext cx="7620000" cy="3962400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eparation 5"/>
          <p:cNvSpPr/>
          <p:nvPr/>
        </p:nvSpPr>
        <p:spPr>
          <a:xfrm>
            <a:off x="3200400" y="2590800"/>
            <a:ext cx="3276600" cy="685800"/>
          </a:xfrm>
          <a:prstGeom prst="flowChartPrepa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MCQ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371600" y="3505200"/>
            <a:ext cx="6781800" cy="2819400"/>
          </a:xfrm>
          <a:prstGeom prst="snip2SameRect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১)বাংলাদেশে কত সালের সমবায় আইন 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চালু রয়েছে ?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ক)১৯৮৪ খ)১৯৮৭ গ)২০০১ ঘ)২০০৪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7" descr="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762000"/>
            <a:ext cx="1828800" cy="1143000"/>
          </a:xfrm>
          <a:prstGeom prst="rect">
            <a:avLst/>
          </a:prstGeom>
        </p:spPr>
      </p:pic>
      <p:pic>
        <p:nvPicPr>
          <p:cNvPr id="9" name="Picture 8" descr="air sh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62000"/>
            <a:ext cx="158115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00200" y="685800"/>
            <a:ext cx="6400800" cy="1143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i="1" u="sng" dirty="0" smtClean="0">
                <a:solidFill>
                  <a:schemeClr val="tx1"/>
                </a:solidFill>
              </a:rPr>
              <a:t>সহযোগিতা করার জন্য ধন্যবাদ</a:t>
            </a:r>
            <a:endParaRPr lang="en-US" sz="3600" i="1" u="sng" dirty="0">
              <a:solidFill>
                <a:schemeClr val="tx1"/>
              </a:solidFill>
            </a:endParaRPr>
          </a:p>
        </p:txBody>
      </p:sp>
      <p:pic>
        <p:nvPicPr>
          <p:cNvPr id="4" name="Picture 3" descr="ীদদ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1295400" cy="1143000"/>
          </a:xfrm>
          <a:prstGeom prst="rect">
            <a:avLst/>
          </a:prstGeom>
        </p:spPr>
      </p:pic>
      <p:pic>
        <p:nvPicPr>
          <p:cNvPr id="5" name="Picture 4" descr="পুিি্্ে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609600"/>
            <a:ext cx="1023938" cy="1219200"/>
          </a:xfrm>
          <a:prstGeom prst="rect">
            <a:avLst/>
          </a:prstGeom>
        </p:spPr>
      </p:pic>
      <p:sp>
        <p:nvSpPr>
          <p:cNvPr id="6" name="Snip Same Side Corner Rectangle 5"/>
          <p:cNvSpPr/>
          <p:nvPr/>
        </p:nvSpPr>
        <p:spPr>
          <a:xfrm>
            <a:off x="457200" y="2057400"/>
            <a:ext cx="8305800" cy="4267200"/>
          </a:xfrm>
          <a:prstGeom prst="snip2Same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াাাাাা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400" y="2286001"/>
            <a:ext cx="7010400" cy="2590800"/>
          </a:xfrm>
          <a:prstGeom prst="rect">
            <a:avLst/>
          </a:prstGeom>
        </p:spPr>
      </p:pic>
      <p:sp>
        <p:nvSpPr>
          <p:cNvPr id="9" name="Flowchart: Terminator 8"/>
          <p:cNvSpPr/>
          <p:nvPr/>
        </p:nvSpPr>
        <p:spPr>
          <a:xfrm>
            <a:off x="990600" y="5105400"/>
            <a:ext cx="7543800" cy="914400"/>
          </a:xfrm>
          <a:prstGeom prst="flowChartTermina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ঘরে থাকো, ভালো থাকো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0"/>
            <a:ext cx="6477000" cy="1752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চল একটি ভিডিও দেখি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828800"/>
            <a:ext cx="8458200" cy="480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5eb0302617f96800326eda9c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1600" y="2362200"/>
            <a:ext cx="6400800" cy="38100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267200" y="1447800"/>
            <a:ext cx="5334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কককককক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0"/>
            <a:ext cx="1447800" cy="1828800"/>
          </a:xfrm>
          <a:prstGeom prst="rect">
            <a:avLst/>
          </a:prstGeom>
        </p:spPr>
      </p:pic>
      <p:pic>
        <p:nvPicPr>
          <p:cNvPr id="8" name="Picture 7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"/>
            <a:ext cx="1447800" cy="1752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0"/>
            <a:ext cx="6553200" cy="1752600"/>
          </a:xfrm>
          <a:prstGeom prst="round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এসো ছবি গুলো লক্ষ্য করি</a:t>
            </a:r>
            <a:endParaRPr lang="en-US" sz="36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828800"/>
            <a:ext cx="8610600" cy="472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k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0"/>
            <a:ext cx="3581400" cy="3581400"/>
          </a:xfrm>
          <a:prstGeom prst="rect">
            <a:avLst/>
          </a:prstGeom>
        </p:spPr>
      </p:pic>
      <p:pic>
        <p:nvPicPr>
          <p:cNvPr id="6" name="Picture 5" descr="meeting somob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362200"/>
            <a:ext cx="3429000" cy="3505200"/>
          </a:xfrm>
          <a:prstGeom prst="rect">
            <a:avLst/>
          </a:prstGeom>
        </p:spPr>
      </p:pic>
      <p:pic>
        <p:nvPicPr>
          <p:cNvPr id="7" name="Picture 6" descr="ততরপু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52538" cy="1752600"/>
          </a:xfrm>
          <a:prstGeom prst="rect">
            <a:avLst/>
          </a:prstGeom>
        </p:spPr>
      </p:pic>
      <p:pic>
        <p:nvPicPr>
          <p:cNvPr id="8" name="Picture 7" descr="লল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6200" y="1"/>
            <a:ext cx="14478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685800"/>
            <a:ext cx="62484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 পাঠ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1676400"/>
            <a:ext cx="4572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2057400"/>
            <a:ext cx="8229600" cy="449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609600" y="2514600"/>
            <a:ext cx="7772400" cy="4038600"/>
          </a:xfrm>
          <a:prstGeom prst="flowChartMagneticDru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19400"/>
            <a:ext cx="2143125" cy="3276600"/>
          </a:xfrm>
          <a:prstGeom prst="rect">
            <a:avLst/>
          </a:prstGeom>
        </p:spPr>
      </p:pic>
      <p:pic>
        <p:nvPicPr>
          <p:cNvPr id="8" name="Picture 7" descr="েেেে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352800"/>
            <a:ext cx="2057400" cy="22098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114800" y="3962400"/>
            <a:ext cx="838200" cy="6096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িিি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85800"/>
            <a:ext cx="1143000" cy="1143000"/>
          </a:xfrm>
          <a:prstGeom prst="rect">
            <a:avLst/>
          </a:prstGeom>
        </p:spPr>
      </p:pic>
      <p:pic>
        <p:nvPicPr>
          <p:cNvPr id="11" name="Picture 10" descr="পুিি্্ে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685800"/>
            <a:ext cx="1176338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1295400" y="685800"/>
            <a:ext cx="6629400" cy="11430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</a:rPr>
              <a:t>শিখনফল-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Out of Learning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1600200"/>
            <a:ext cx="457200" cy="3810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457200" y="2057400"/>
            <a:ext cx="8305800" cy="3352800"/>
          </a:xfrm>
          <a:prstGeom prst="snip2SameRect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 শেষে শিক্ষার্থীরা-----</a:t>
            </a:r>
          </a:p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 কী তা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সমবায়ের প্রকারভেদ বর্ণনা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সমবায়ের নীতিমালা বিশ্লেষণ করতে পারবে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nok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0"/>
            <a:ext cx="8382000" cy="1304925"/>
          </a:xfrm>
          <a:prstGeom prst="rect">
            <a:avLst/>
          </a:prstGeom>
        </p:spPr>
      </p:pic>
      <p:pic>
        <p:nvPicPr>
          <p:cNvPr id="8" name="Picture 7" descr="িত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1" y="685800"/>
            <a:ext cx="990600" cy="1152525"/>
          </a:xfrm>
          <a:prstGeom prst="rect">
            <a:avLst/>
          </a:prstGeom>
        </p:spPr>
      </p:pic>
      <p:pic>
        <p:nvPicPr>
          <p:cNvPr id="9" name="Picture 8" descr="দহ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685801"/>
            <a:ext cx="1219200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pesajibi so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438401"/>
            <a:ext cx="4419600" cy="2229644"/>
          </a:xfrm>
          <a:blipFill>
            <a:blip r:embed="rId3"/>
            <a:tile tx="0" ty="0" sx="100000" sy="100000" flip="none" algn="tl"/>
          </a:blipFill>
        </p:spPr>
      </p:pic>
      <p:sp>
        <p:nvSpPr>
          <p:cNvPr id="4" name="Rounded Rectangle 3"/>
          <p:cNvSpPr/>
          <p:nvPr/>
        </p:nvSpPr>
        <p:spPr>
          <a:xfrm>
            <a:off x="1066800" y="0"/>
            <a:ext cx="6781800" cy="1676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সমবায়ের ধারণা বা সমবায় কী 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8458200" cy="502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0"/>
            <a:ext cx="8001000" cy="1676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সকলের তরে সকলে আমরা প্রত্যেকে আমরা পরের তরে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pesajibi so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4648200" cy="2438400"/>
          </a:xfrm>
          <a:prstGeom prst="rect">
            <a:avLst/>
          </a:prstGeom>
        </p:spPr>
      </p:pic>
      <p:pic>
        <p:nvPicPr>
          <p:cNvPr id="10" name="Picture 9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066799" cy="1600200"/>
          </a:xfrm>
          <a:prstGeom prst="rect">
            <a:avLst/>
          </a:prstGeom>
        </p:spPr>
      </p:pic>
      <p:pic>
        <p:nvPicPr>
          <p:cNvPr id="11" name="Picture 10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600" y="0"/>
            <a:ext cx="12954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sssp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828800"/>
            <a:ext cx="5715000" cy="2815431"/>
          </a:xfrm>
        </p:spPr>
      </p:pic>
      <p:sp>
        <p:nvSpPr>
          <p:cNvPr id="4" name="Rounded Rectangle 3"/>
          <p:cNvSpPr/>
          <p:nvPr/>
        </p:nvSpPr>
        <p:spPr>
          <a:xfrm>
            <a:off x="990600" y="304800"/>
            <a:ext cx="7162800" cy="1066800"/>
          </a:xfrm>
          <a:prstGeom prst="roundRect">
            <a:avLst/>
          </a:prstGeom>
          <a:solidFill>
            <a:srgbClr val="00B050"/>
          </a:solidFill>
          <a:effectLst>
            <a:glow rad="101600">
              <a:srgbClr val="0070C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সমবায়ের প্রকারভেদ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762000" y="1752600"/>
            <a:ext cx="7924800" cy="4724400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sssp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240517"/>
          </a:xfrm>
          <a:prstGeom prst="rect">
            <a:avLst/>
          </a:prstGeom>
        </p:spPr>
      </p:pic>
      <p:pic>
        <p:nvPicPr>
          <p:cNvPr id="8" name="Picture 7" descr="ৈৈৈ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1314450" cy="1100138"/>
          </a:xfrm>
          <a:prstGeom prst="rect">
            <a:avLst/>
          </a:prstGeom>
        </p:spPr>
      </p:pic>
      <p:pic>
        <p:nvPicPr>
          <p:cNvPr id="9" name="Picture 8" descr="ততরপু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1" y="304800"/>
            <a:ext cx="1219199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nip Same Side Corner Rectangle 2"/>
          <p:cNvSpPr/>
          <p:nvPr/>
        </p:nvSpPr>
        <p:spPr>
          <a:xfrm>
            <a:off x="457200" y="685800"/>
            <a:ext cx="8229600" cy="1143000"/>
          </a:xfrm>
          <a:prstGeom prst="snip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152437"/>
                </a:solidFill>
              </a:rPr>
              <a:t>সমবায়ের সাধার</a:t>
            </a:r>
            <a:r>
              <a:rPr lang="en-US" sz="3600" b="1" dirty="0" smtClean="0">
                <a:solidFill>
                  <a:srgbClr val="152437"/>
                </a:solidFill>
              </a:rPr>
              <a:t>ণ</a:t>
            </a:r>
            <a:r>
              <a:rPr lang="bn-IN" sz="3600" b="1" dirty="0" smtClean="0">
                <a:solidFill>
                  <a:srgbClr val="152437"/>
                </a:solidFill>
              </a:rPr>
              <a:t> শ্রেনি বিভাগ</a:t>
            </a:r>
            <a:endParaRPr lang="en-US" sz="3600" b="1" dirty="0">
              <a:solidFill>
                <a:srgbClr val="152437"/>
              </a:solidFill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3962400" y="1828800"/>
            <a:ext cx="609600" cy="304800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2057400"/>
            <a:ext cx="8229600" cy="449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tpadk 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00"/>
            <a:ext cx="2590800" cy="2209800"/>
          </a:xfrm>
          <a:prstGeom prst="rect">
            <a:avLst/>
          </a:prstGeom>
        </p:spPr>
      </p:pic>
      <p:pic>
        <p:nvPicPr>
          <p:cNvPr id="8" name="Picture 7" descr="পণ্য বিক্রয়ের ছব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2286000"/>
            <a:ext cx="2362200" cy="2209800"/>
          </a:xfrm>
          <a:prstGeom prst="rect">
            <a:avLst/>
          </a:prstGeom>
        </p:spPr>
      </p:pic>
      <p:pic>
        <p:nvPicPr>
          <p:cNvPr id="9" name="Picture 8" descr="Micro Cred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2362200"/>
            <a:ext cx="2209800" cy="2133600"/>
          </a:xfrm>
          <a:prstGeom prst="rect">
            <a:avLst/>
          </a:prstGeom>
        </p:spPr>
      </p:pic>
      <p:sp>
        <p:nvSpPr>
          <p:cNvPr id="11" name="Flowchart: Terminator 10"/>
          <p:cNvSpPr/>
          <p:nvPr/>
        </p:nvSpPr>
        <p:spPr>
          <a:xfrm>
            <a:off x="685800" y="4648200"/>
            <a:ext cx="2514600" cy="5334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2">
                    <a:lumMod val="10000"/>
                  </a:schemeClr>
                </a:solidFill>
              </a:rPr>
              <a:t>উৎপাদক সমবায়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3657600" y="4724400"/>
            <a:ext cx="2362200" cy="4572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ভোক্তা 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6324600" y="4724400"/>
            <a:ext cx="2133600" cy="6096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ঋণদান</a:t>
            </a:r>
            <a:r>
              <a:rPr lang="bn-IN" sz="2400" dirty="0" smtClean="0"/>
              <a:t> 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সমবায়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 descr="nn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800" y="762000"/>
            <a:ext cx="1066800" cy="1066800"/>
          </a:xfrm>
          <a:prstGeom prst="rect">
            <a:avLst/>
          </a:prstGeom>
        </p:spPr>
      </p:pic>
      <p:pic>
        <p:nvPicPr>
          <p:cNvPr id="15" name="Picture 14" descr="nn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685800"/>
            <a:ext cx="1143000" cy="1138238"/>
          </a:xfrm>
          <a:prstGeom prst="rect">
            <a:avLst/>
          </a:prstGeom>
        </p:spPr>
      </p:pic>
      <p:pic>
        <p:nvPicPr>
          <p:cNvPr id="16" name="Picture 15" descr="rtyyuu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00200" y="4267200"/>
            <a:ext cx="2143125" cy="2143125"/>
          </a:xfrm>
          <a:prstGeom prst="rect">
            <a:avLst/>
          </a:prstGeom>
        </p:spPr>
      </p:pic>
      <p:pic>
        <p:nvPicPr>
          <p:cNvPr id="17" name="Picture 16" descr="মমমমম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600" y="5486400"/>
            <a:ext cx="7315200" cy="103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</TotalTime>
  <Words>281</Words>
  <Application>Microsoft Office PowerPoint</Application>
  <PresentationFormat>On-screen Show (4:3)</PresentationFormat>
  <Paragraphs>81</Paragraphs>
  <Slides>25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94</cp:revision>
  <dcterms:created xsi:type="dcterms:W3CDTF">2020-05-10T05:42:20Z</dcterms:created>
  <dcterms:modified xsi:type="dcterms:W3CDTF">2020-05-13T13:30:15Z</dcterms:modified>
</cp:coreProperties>
</file>